
<file path=[Content_Types].xml><?xml version="1.0" encoding="utf-8"?>
<Types xmlns="http://schemas.openxmlformats.org/package/2006/content-types">
  <Default Extension="png" ContentType="image/png"/>
  <Default Extension="jpeg" ContentType="image/jpeg"/>
  <Default Extension="jpe"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0"/>
  </p:notesMasterIdLst>
  <p:handoutMasterIdLst>
    <p:handoutMasterId r:id="rId31"/>
  </p:handoutMasterIdLst>
  <p:sldIdLst>
    <p:sldId id="256" r:id="rId2"/>
    <p:sldId id="266" r:id="rId3"/>
    <p:sldId id="322" r:id="rId4"/>
    <p:sldId id="349" r:id="rId5"/>
    <p:sldId id="341" r:id="rId6"/>
    <p:sldId id="323" r:id="rId7"/>
    <p:sldId id="336" r:id="rId8"/>
    <p:sldId id="335" r:id="rId9"/>
    <p:sldId id="299" r:id="rId10"/>
    <p:sldId id="320" r:id="rId11"/>
    <p:sldId id="321" r:id="rId12"/>
    <p:sldId id="311" r:id="rId13"/>
    <p:sldId id="338" r:id="rId14"/>
    <p:sldId id="337" r:id="rId15"/>
    <p:sldId id="340" r:id="rId16"/>
    <p:sldId id="339" r:id="rId17"/>
    <p:sldId id="324" r:id="rId18"/>
    <p:sldId id="343" r:id="rId19"/>
    <p:sldId id="342" r:id="rId20"/>
    <p:sldId id="344" r:id="rId21"/>
    <p:sldId id="334" r:id="rId22"/>
    <p:sldId id="345" r:id="rId23"/>
    <p:sldId id="346" r:id="rId24"/>
    <p:sldId id="347" r:id="rId25"/>
    <p:sldId id="319" r:id="rId26"/>
    <p:sldId id="317" r:id="rId27"/>
    <p:sldId id="348" r:id="rId28"/>
    <p:sldId id="305"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595D"/>
    <a:srgbClr val="189FC5"/>
    <a:srgbClr val="F3F3F3"/>
    <a:srgbClr val="A4A3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70" autoAdjust="0"/>
    <p:restoredTop sz="94682" autoAdjust="0"/>
  </p:normalViewPr>
  <p:slideViewPr>
    <p:cSldViewPr snapToGrid="0">
      <p:cViewPr varScale="1">
        <p:scale>
          <a:sx n="106" d="100"/>
          <a:sy n="106" d="100"/>
        </p:scale>
        <p:origin x="1512" y="11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33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0E7D17E-A64F-D24B-A114-1C415C9F5DD7}" type="datetimeFigureOut">
              <a:rPr lang="en-US" smtClean="0"/>
              <a:t>9/7/2017</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BC42F300-7C16-7241-B90C-AD7E71632CC2}" type="slidenum">
              <a:rPr lang="en-US" smtClean="0"/>
              <a:t>‹#›</a:t>
            </a:fld>
            <a:endParaRPr lang="en-US" dirty="0"/>
          </a:p>
        </p:txBody>
      </p:sp>
    </p:spTree>
    <p:extLst>
      <p:ext uri="{BB962C8B-B14F-4D97-AF65-F5344CB8AC3E}">
        <p14:creationId xmlns:p14="http://schemas.microsoft.com/office/powerpoint/2010/main" val="26640219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16AA8C2-E3F7-8841-92E6-049F25DAD831}" type="datetimeFigureOut">
              <a:rPr lang="en-US" smtClean="0"/>
              <a:t>9/7/2017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CF6A7B5-6892-EA41-BA32-E9512E06727A}" type="slidenum">
              <a:rPr lang="en-US" smtClean="0"/>
              <a:t>‹#›</a:t>
            </a:fld>
            <a:endParaRPr lang="en-US" dirty="0"/>
          </a:p>
        </p:txBody>
      </p:sp>
    </p:spTree>
    <p:extLst>
      <p:ext uri="{BB962C8B-B14F-4D97-AF65-F5344CB8AC3E}">
        <p14:creationId xmlns:p14="http://schemas.microsoft.com/office/powerpoint/2010/main" val="238610717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Scalable</a:t>
            </a:r>
            <a:r>
              <a:rPr lang="en-US" baseline="0" dirty="0"/>
              <a:t> </a:t>
            </a:r>
            <a:endParaRPr lang="en-US" dirty="0"/>
          </a:p>
        </p:txBody>
      </p:sp>
      <p:sp>
        <p:nvSpPr>
          <p:cNvPr id="4" name="Slide Number Placeholder 3"/>
          <p:cNvSpPr>
            <a:spLocks noGrp="1"/>
          </p:cNvSpPr>
          <p:nvPr>
            <p:ph type="sldNum" sz="quarter" idx="10"/>
          </p:nvPr>
        </p:nvSpPr>
        <p:spPr/>
        <p:txBody>
          <a:bodyPr/>
          <a:lstStyle/>
          <a:p>
            <a:fld id="{2CF6A7B5-6892-EA41-BA32-E9512E06727A}" type="slidenum">
              <a:rPr lang="en-US" smtClean="0"/>
              <a:t>7</a:t>
            </a:fld>
            <a:endParaRPr lang="en-US" dirty="0"/>
          </a:p>
        </p:txBody>
      </p:sp>
    </p:spTree>
    <p:extLst>
      <p:ext uri="{BB962C8B-B14F-4D97-AF65-F5344CB8AC3E}">
        <p14:creationId xmlns:p14="http://schemas.microsoft.com/office/powerpoint/2010/main" val="2028867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363D63-3B03-5040-86D4-E33D829ACC5F}" type="datetime1">
              <a:rPr lang="en-US" smtClean="0"/>
              <a:t>9/7/2017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BE0E7F-9F8B-41D3-AA0B-CCD02B8AEB0C}" type="slidenum">
              <a:rPr lang="en-US" smtClean="0"/>
              <a:t>‹#›</a:t>
            </a:fld>
            <a:endParaRPr lang="en-US" dirty="0"/>
          </a:p>
        </p:txBody>
      </p:sp>
    </p:spTree>
    <p:extLst>
      <p:ext uri="{BB962C8B-B14F-4D97-AF65-F5344CB8AC3E}">
        <p14:creationId xmlns:p14="http://schemas.microsoft.com/office/powerpoint/2010/main" val="456087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B9EE8C-E4C9-B141-8DEB-A87EC46F6B6D}" type="datetime1">
              <a:rPr lang="en-US" smtClean="0"/>
              <a:t>9/7/2017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BE0E7F-9F8B-41D3-AA0B-CCD02B8AEB0C}" type="slidenum">
              <a:rPr lang="en-US" smtClean="0"/>
              <a:t>‹#›</a:t>
            </a:fld>
            <a:endParaRPr lang="en-US" dirty="0"/>
          </a:p>
        </p:txBody>
      </p:sp>
    </p:spTree>
    <p:extLst>
      <p:ext uri="{BB962C8B-B14F-4D97-AF65-F5344CB8AC3E}">
        <p14:creationId xmlns:p14="http://schemas.microsoft.com/office/powerpoint/2010/main" val="2751595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B74FA6-66DF-374C-B922-7455AB32F907}" type="datetime1">
              <a:rPr lang="en-US" smtClean="0"/>
              <a:t>9/7/2017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BE0E7F-9F8B-41D3-AA0B-CCD02B8AEB0C}" type="slidenum">
              <a:rPr lang="en-US" smtClean="0"/>
              <a:t>‹#›</a:t>
            </a:fld>
            <a:endParaRPr lang="en-US" dirty="0"/>
          </a:p>
        </p:txBody>
      </p:sp>
    </p:spTree>
    <p:extLst>
      <p:ext uri="{BB962C8B-B14F-4D97-AF65-F5344CB8AC3E}">
        <p14:creationId xmlns:p14="http://schemas.microsoft.com/office/powerpoint/2010/main" val="154285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FD381F-C44E-4C46-9CD6-244E681D11C0}" type="datetime1">
              <a:rPr lang="en-US" smtClean="0"/>
              <a:t>9/7/2017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BE0E7F-9F8B-41D3-AA0B-CCD02B8AEB0C}" type="slidenum">
              <a:rPr lang="en-US" smtClean="0"/>
              <a:t>‹#›</a:t>
            </a:fld>
            <a:endParaRPr lang="en-US" dirty="0"/>
          </a:p>
        </p:txBody>
      </p:sp>
    </p:spTree>
    <p:extLst>
      <p:ext uri="{BB962C8B-B14F-4D97-AF65-F5344CB8AC3E}">
        <p14:creationId xmlns:p14="http://schemas.microsoft.com/office/powerpoint/2010/main" val="133637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31DBE2-FE25-C245-88D2-23690DD46960}" type="datetime1">
              <a:rPr lang="en-US" smtClean="0"/>
              <a:t>9/7/2017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BE0E7F-9F8B-41D3-AA0B-CCD02B8AEB0C}" type="slidenum">
              <a:rPr lang="en-US" smtClean="0"/>
              <a:t>‹#›</a:t>
            </a:fld>
            <a:endParaRPr lang="en-US" dirty="0"/>
          </a:p>
        </p:txBody>
      </p:sp>
    </p:spTree>
    <p:extLst>
      <p:ext uri="{BB962C8B-B14F-4D97-AF65-F5344CB8AC3E}">
        <p14:creationId xmlns:p14="http://schemas.microsoft.com/office/powerpoint/2010/main" val="3511564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17C10C-D20D-064D-8289-BAC34D05D96E}" type="datetime1">
              <a:rPr lang="en-US" smtClean="0"/>
              <a:t>9/7/2017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BE0E7F-9F8B-41D3-AA0B-CCD02B8AEB0C}" type="slidenum">
              <a:rPr lang="en-US" smtClean="0"/>
              <a:t>‹#›</a:t>
            </a:fld>
            <a:endParaRPr lang="en-US" dirty="0"/>
          </a:p>
        </p:txBody>
      </p:sp>
    </p:spTree>
    <p:extLst>
      <p:ext uri="{BB962C8B-B14F-4D97-AF65-F5344CB8AC3E}">
        <p14:creationId xmlns:p14="http://schemas.microsoft.com/office/powerpoint/2010/main" val="832806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DA1C5A-C3FE-2040-95EC-5D037703F220}" type="datetime1">
              <a:rPr lang="en-US" smtClean="0"/>
              <a:t>9/7/2017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BE0E7F-9F8B-41D3-AA0B-CCD02B8AEB0C}" type="slidenum">
              <a:rPr lang="en-US" smtClean="0"/>
              <a:t>‹#›</a:t>
            </a:fld>
            <a:endParaRPr lang="en-US" dirty="0"/>
          </a:p>
        </p:txBody>
      </p:sp>
    </p:spTree>
    <p:extLst>
      <p:ext uri="{BB962C8B-B14F-4D97-AF65-F5344CB8AC3E}">
        <p14:creationId xmlns:p14="http://schemas.microsoft.com/office/powerpoint/2010/main" val="3512818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2EB2AB-EE17-194E-8EA9-5069371176F8}" type="datetime1">
              <a:rPr lang="en-US" smtClean="0"/>
              <a:t>9/7/2017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BE0E7F-9F8B-41D3-AA0B-CCD02B8AEB0C}" type="slidenum">
              <a:rPr lang="en-US" smtClean="0"/>
              <a:t>‹#›</a:t>
            </a:fld>
            <a:endParaRPr lang="en-US" dirty="0"/>
          </a:p>
        </p:txBody>
      </p:sp>
    </p:spTree>
    <p:extLst>
      <p:ext uri="{BB962C8B-B14F-4D97-AF65-F5344CB8AC3E}">
        <p14:creationId xmlns:p14="http://schemas.microsoft.com/office/powerpoint/2010/main" val="1193967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7E2CB4-E37D-FA46-A4E2-88F45544203E}" type="datetime1">
              <a:rPr lang="en-US" smtClean="0"/>
              <a:t>9/7/2017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BE0E7F-9F8B-41D3-AA0B-CCD02B8AEB0C}" type="slidenum">
              <a:rPr lang="en-US" smtClean="0"/>
              <a:t>‹#›</a:t>
            </a:fld>
            <a:endParaRPr lang="en-US" dirty="0"/>
          </a:p>
        </p:txBody>
      </p:sp>
    </p:spTree>
    <p:extLst>
      <p:ext uri="{BB962C8B-B14F-4D97-AF65-F5344CB8AC3E}">
        <p14:creationId xmlns:p14="http://schemas.microsoft.com/office/powerpoint/2010/main" val="3454563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85CCA4-8B03-3D48-B3C4-3BDC3758D9C0}" type="datetime1">
              <a:rPr lang="en-US" smtClean="0"/>
              <a:t>9/7/2017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BE0E7F-9F8B-41D3-AA0B-CCD02B8AEB0C}" type="slidenum">
              <a:rPr lang="en-US" smtClean="0"/>
              <a:t>‹#›</a:t>
            </a:fld>
            <a:endParaRPr lang="en-US" dirty="0"/>
          </a:p>
        </p:txBody>
      </p:sp>
    </p:spTree>
    <p:extLst>
      <p:ext uri="{BB962C8B-B14F-4D97-AF65-F5344CB8AC3E}">
        <p14:creationId xmlns:p14="http://schemas.microsoft.com/office/powerpoint/2010/main" val="859558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3F0C79-4546-5649-ABC6-E7723DB84312}" type="datetime1">
              <a:rPr lang="en-US" smtClean="0"/>
              <a:t>9/7/2017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BE0E7F-9F8B-41D3-AA0B-CCD02B8AEB0C}" type="slidenum">
              <a:rPr lang="en-US" smtClean="0"/>
              <a:t>‹#›</a:t>
            </a:fld>
            <a:endParaRPr lang="en-US" dirty="0"/>
          </a:p>
        </p:txBody>
      </p:sp>
    </p:spTree>
    <p:extLst>
      <p:ext uri="{BB962C8B-B14F-4D97-AF65-F5344CB8AC3E}">
        <p14:creationId xmlns:p14="http://schemas.microsoft.com/office/powerpoint/2010/main" val="2914517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ACA496-CB03-1E4E-8728-288DF3A8BAA9}" type="datetime1">
              <a:rPr lang="en-US" smtClean="0"/>
              <a:t>9/7/2017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E0E7F-9F8B-41D3-AA0B-CCD02B8AEB0C}" type="slidenum">
              <a:rPr lang="en-US" smtClean="0"/>
              <a:t>‹#›</a:t>
            </a:fld>
            <a:endParaRPr lang="en-US" dirty="0"/>
          </a:p>
        </p:txBody>
      </p:sp>
    </p:spTree>
    <p:extLst>
      <p:ext uri="{BB962C8B-B14F-4D97-AF65-F5344CB8AC3E}">
        <p14:creationId xmlns:p14="http://schemas.microsoft.com/office/powerpoint/2010/main" val="16469558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4.png"/><Relationship Id="rId16"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tiff"/><Relationship Id="rId7" Type="http://schemas.openxmlformats.org/officeDocument/2006/relationships/image" Target="../media/image45.tif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4.tiff"/><Relationship Id="rId5" Type="http://schemas.openxmlformats.org/officeDocument/2006/relationships/image" Target="../media/image43.tiff"/><Relationship Id="rId4" Type="http://schemas.openxmlformats.org/officeDocument/2006/relationships/image" Target="../media/image42.tiff"/></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mailto:cwelch@stempremier.com" TargetMode="External"/><Relationship Id="rId2" Type="http://schemas.openxmlformats.org/officeDocument/2006/relationships/hyperlink" Target="mailto:stighe@stempremier.com"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7427" y="5522150"/>
            <a:ext cx="3768181" cy="679149"/>
          </a:xfrm>
          <a:prstGeom prst="rect">
            <a:avLst/>
          </a:prstGeom>
        </p:spPr>
      </p:pic>
      <p:sp>
        <p:nvSpPr>
          <p:cNvPr id="13" name="TextBox 12"/>
          <p:cNvSpPr txBox="1"/>
          <p:nvPr/>
        </p:nvSpPr>
        <p:spPr>
          <a:xfrm>
            <a:off x="4170950" y="6231320"/>
            <a:ext cx="4604658" cy="338554"/>
          </a:xfrm>
          <a:prstGeom prst="rect">
            <a:avLst/>
          </a:prstGeom>
          <a:noFill/>
        </p:spPr>
        <p:txBody>
          <a:bodyPr wrap="square" rtlCol="0">
            <a:spAutoFit/>
          </a:bodyPr>
          <a:lstStyle/>
          <a:p>
            <a:pPr algn="r"/>
            <a:r>
              <a:rPr lang="en-US" sz="1600" dirty="0">
                <a:solidFill>
                  <a:srgbClr val="52595D"/>
                </a:solidFill>
              </a:rPr>
              <a:t>NACFAM Conference  2017 | </a:t>
            </a:r>
            <a:r>
              <a:rPr lang="en-US" sz="1600" dirty="0" smtClean="0">
                <a:solidFill>
                  <a:srgbClr val="52595D"/>
                </a:solidFill>
              </a:rPr>
              <a:t>09.07.2017</a:t>
            </a:r>
            <a:endParaRPr lang="en-US" sz="1600" dirty="0">
              <a:solidFill>
                <a:srgbClr val="52595D"/>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664" b="8463"/>
          <a:stretch/>
        </p:blipFill>
        <p:spPr>
          <a:xfrm>
            <a:off x="0" y="-1"/>
            <a:ext cx="9140690" cy="5157695"/>
          </a:xfrm>
          <a:prstGeom prst="rect">
            <a:avLst/>
          </a:prstGeom>
        </p:spPr>
      </p:pic>
      <p:sp>
        <p:nvSpPr>
          <p:cNvPr id="2" name="AutoShape 2" descr="http://www.nacfam.org/wp-content/themes/nacfam/assets/images/NACFAM-logo-full-white.svg">
            <a:extLst>
              <a:ext uri="{FF2B5EF4-FFF2-40B4-BE49-F238E27FC236}">
                <a16:creationId xmlns:a16="http://schemas.microsoft.com/office/drawing/2014/main" id="{7B3CC4B8-E8EF-40E9-B0C6-4B342762B22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8CA893C9-3246-4BC4-8EA8-E9F701B517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28" r="65098" b="89484"/>
          <a:stretch/>
        </p:blipFill>
        <p:spPr>
          <a:xfrm>
            <a:off x="286870" y="5683307"/>
            <a:ext cx="3422391" cy="652472"/>
          </a:xfrm>
          <a:prstGeom prst="rect">
            <a:avLst/>
          </a:prstGeom>
        </p:spPr>
      </p:pic>
    </p:spTree>
    <p:extLst>
      <p:ext uri="{BB962C8B-B14F-4D97-AF65-F5344CB8AC3E}">
        <p14:creationId xmlns:p14="http://schemas.microsoft.com/office/powerpoint/2010/main" val="21939450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bject 3"/>
          <p:cNvSpPr txBox="1"/>
          <p:nvPr/>
        </p:nvSpPr>
        <p:spPr>
          <a:xfrm>
            <a:off x="384607" y="278547"/>
            <a:ext cx="8374785" cy="861774"/>
          </a:xfrm>
          <a:prstGeom prst="rect">
            <a:avLst/>
          </a:prstGeom>
        </p:spPr>
        <p:txBody>
          <a:bodyPr vert="horz" wrap="square" lIns="0" tIns="0" rIns="0" bIns="0" rtlCol="0">
            <a:spAutoFit/>
          </a:bodyPr>
          <a:lstStyle/>
          <a:p>
            <a:pPr marL="12700"/>
            <a:r>
              <a:rPr lang="en-US" sz="2800" b="1" spc="-20" dirty="0">
                <a:solidFill>
                  <a:srgbClr val="2DA1CA"/>
                </a:solidFill>
                <a:cs typeface="Proxima Nova Rg"/>
              </a:rPr>
              <a:t>A Little More About Us</a:t>
            </a:r>
          </a:p>
          <a:p>
            <a:pPr marL="12700"/>
            <a:r>
              <a:rPr lang="en-US" sz="2800" dirty="0">
                <a:solidFill>
                  <a:srgbClr val="189FC5"/>
                </a:solidFill>
                <a:cs typeface="Proxima Nova Rg"/>
              </a:rPr>
              <a:t>Some of our college &amp; corporate partners</a:t>
            </a:r>
            <a:endParaRPr sz="2800" dirty="0">
              <a:solidFill>
                <a:srgbClr val="189FC5"/>
              </a:solidFill>
              <a:cs typeface="Proxima Nova Rg"/>
            </a:endParaRPr>
          </a:p>
        </p:txBody>
      </p:sp>
      <p:sp>
        <p:nvSpPr>
          <p:cNvPr id="3" name="Slide Number Placeholder 2"/>
          <p:cNvSpPr>
            <a:spLocks noGrp="1"/>
          </p:cNvSpPr>
          <p:nvPr>
            <p:ph type="sldNum" sz="quarter" idx="12"/>
          </p:nvPr>
        </p:nvSpPr>
        <p:spPr/>
        <p:txBody>
          <a:bodyPr/>
          <a:lstStyle/>
          <a:p>
            <a:fld id="{48BE0E7F-9F8B-41D3-AA0B-CCD02B8AEB0C}" type="slidenum">
              <a:rPr lang="en-US" smtClean="0"/>
              <a:t>10</a:t>
            </a:fld>
            <a:endParaRPr lang="en-US" dirty="0"/>
          </a:p>
        </p:txBody>
      </p:sp>
      <p:sp>
        <p:nvSpPr>
          <p:cNvPr id="68" name="Rectangle 67">
            <a:extLst>
              <a:ext uri="{FF2B5EF4-FFF2-40B4-BE49-F238E27FC236}">
                <a16:creationId xmlns:a16="http://schemas.microsoft.com/office/drawing/2014/main" id="{25F8327D-CE25-492B-9524-7C7F678D5688}"/>
              </a:ext>
            </a:extLst>
          </p:cNvPr>
          <p:cNvSpPr/>
          <p:nvPr/>
        </p:nvSpPr>
        <p:spPr>
          <a:xfrm>
            <a:off x="571499" y="6017797"/>
            <a:ext cx="8001000" cy="338554"/>
          </a:xfrm>
          <a:prstGeom prst="rect">
            <a:avLst/>
          </a:prstGeom>
        </p:spPr>
        <p:txBody>
          <a:bodyPr wrap="square">
            <a:spAutoFit/>
          </a:bodyPr>
          <a:lstStyle/>
          <a:p>
            <a:pPr algn="ctr"/>
            <a:r>
              <a:rPr lang="en-US" sz="1600" dirty="0">
                <a:solidFill>
                  <a:schemeClr val="tx1">
                    <a:lumMod val="50000"/>
                    <a:lumOff val="50000"/>
                  </a:schemeClr>
                </a:solidFill>
              </a:rPr>
              <a:t>and more…</a:t>
            </a:r>
          </a:p>
        </p:txBody>
      </p:sp>
      <p:grpSp>
        <p:nvGrpSpPr>
          <p:cNvPr id="2" name="Group 1">
            <a:extLst>
              <a:ext uri="{FF2B5EF4-FFF2-40B4-BE49-F238E27FC236}">
                <a16:creationId xmlns:a16="http://schemas.microsoft.com/office/drawing/2014/main" id="{57E461F2-A0A5-4521-A936-FE77268C4728}"/>
              </a:ext>
            </a:extLst>
          </p:cNvPr>
          <p:cNvGrpSpPr/>
          <p:nvPr/>
        </p:nvGrpSpPr>
        <p:grpSpPr>
          <a:xfrm>
            <a:off x="571499" y="1460522"/>
            <a:ext cx="8001000" cy="1722338"/>
            <a:chOff x="571499" y="1339946"/>
            <a:chExt cx="8001000" cy="1722338"/>
          </a:xfrm>
        </p:grpSpPr>
        <p:pic>
          <p:nvPicPr>
            <p:cNvPr id="47" name="Picture 46">
              <a:extLst>
                <a:ext uri="{FF2B5EF4-FFF2-40B4-BE49-F238E27FC236}">
                  <a16:creationId xmlns:a16="http://schemas.microsoft.com/office/drawing/2014/main" id="{AFE165C1-0A05-455D-A8DC-4C8DE4C8FAE4}"/>
                </a:ext>
              </a:extLst>
            </p:cNvPr>
            <p:cNvPicPr>
              <a:picLocks noChangeAspect="1"/>
            </p:cNvPicPr>
            <p:nvPr/>
          </p:nvPicPr>
          <p:blipFill>
            <a:blip r:embed="rId2"/>
            <a:stretch>
              <a:fillRect/>
            </a:stretch>
          </p:blipFill>
          <p:spPr>
            <a:xfrm>
              <a:off x="6674315" y="1705071"/>
              <a:ext cx="1261391" cy="556496"/>
            </a:xfrm>
            <a:prstGeom prst="rect">
              <a:avLst/>
            </a:prstGeom>
          </p:spPr>
        </p:pic>
        <p:pic>
          <p:nvPicPr>
            <p:cNvPr id="46" name="Picture 45">
              <a:extLst>
                <a:ext uri="{FF2B5EF4-FFF2-40B4-BE49-F238E27FC236}">
                  <a16:creationId xmlns:a16="http://schemas.microsoft.com/office/drawing/2014/main" id="{D482E73E-09D4-4EE9-B1AD-36FC13ECC043}"/>
                </a:ext>
              </a:extLst>
            </p:cNvPr>
            <p:cNvPicPr>
              <a:picLocks noChangeAspect="1"/>
            </p:cNvPicPr>
            <p:nvPr/>
          </p:nvPicPr>
          <p:blipFill>
            <a:blip r:embed="rId3"/>
            <a:stretch>
              <a:fillRect/>
            </a:stretch>
          </p:blipFill>
          <p:spPr>
            <a:xfrm>
              <a:off x="6626041" y="2428888"/>
              <a:ext cx="1439107" cy="592913"/>
            </a:xfrm>
            <a:prstGeom prst="rect">
              <a:avLst/>
            </a:prstGeom>
          </p:spPr>
        </p:pic>
        <p:pic>
          <p:nvPicPr>
            <p:cNvPr id="25" name="Picture 24">
              <a:extLst>
                <a:ext uri="{FF2B5EF4-FFF2-40B4-BE49-F238E27FC236}">
                  <a16:creationId xmlns:a16="http://schemas.microsoft.com/office/drawing/2014/main" id="{5B5F603E-ACA7-4AB3-AABD-D91E602FC989}"/>
                </a:ext>
              </a:extLst>
            </p:cNvPr>
            <p:cNvPicPr>
              <a:picLocks noChangeAspect="1"/>
            </p:cNvPicPr>
            <p:nvPr/>
          </p:nvPicPr>
          <p:blipFill>
            <a:blip r:embed="rId4"/>
            <a:stretch>
              <a:fillRect/>
            </a:stretch>
          </p:blipFill>
          <p:spPr>
            <a:xfrm>
              <a:off x="1190017" y="1845751"/>
              <a:ext cx="1298333" cy="275134"/>
            </a:xfrm>
            <a:prstGeom prst="rect">
              <a:avLst/>
            </a:prstGeom>
          </p:spPr>
        </p:pic>
        <p:pic>
          <p:nvPicPr>
            <p:cNvPr id="26" name="Picture 25">
              <a:extLst>
                <a:ext uri="{FF2B5EF4-FFF2-40B4-BE49-F238E27FC236}">
                  <a16:creationId xmlns:a16="http://schemas.microsoft.com/office/drawing/2014/main" id="{7049A9AB-DDED-4D44-B01F-242C58BAA399}"/>
                </a:ext>
              </a:extLst>
            </p:cNvPr>
            <p:cNvPicPr>
              <a:picLocks noChangeAspect="1"/>
            </p:cNvPicPr>
            <p:nvPr/>
          </p:nvPicPr>
          <p:blipFill>
            <a:blip r:embed="rId5"/>
            <a:stretch>
              <a:fillRect/>
            </a:stretch>
          </p:blipFill>
          <p:spPr>
            <a:xfrm>
              <a:off x="3020863" y="1791422"/>
              <a:ext cx="1177281" cy="383793"/>
            </a:xfrm>
            <a:prstGeom prst="rect">
              <a:avLst/>
            </a:prstGeom>
          </p:spPr>
        </p:pic>
        <p:pic>
          <p:nvPicPr>
            <p:cNvPr id="43" name="Picture 42">
              <a:extLst>
                <a:ext uri="{FF2B5EF4-FFF2-40B4-BE49-F238E27FC236}">
                  <a16:creationId xmlns:a16="http://schemas.microsoft.com/office/drawing/2014/main" id="{51A80BDA-8B51-4DFC-988F-82CFC1831814}"/>
                </a:ext>
              </a:extLst>
            </p:cNvPr>
            <p:cNvPicPr>
              <a:picLocks noChangeAspect="1"/>
            </p:cNvPicPr>
            <p:nvPr/>
          </p:nvPicPr>
          <p:blipFill>
            <a:blip r:embed="rId6"/>
            <a:stretch>
              <a:fillRect/>
            </a:stretch>
          </p:blipFill>
          <p:spPr>
            <a:xfrm>
              <a:off x="4785807" y="1870313"/>
              <a:ext cx="1391632" cy="226012"/>
            </a:xfrm>
            <a:prstGeom prst="rect">
              <a:avLst/>
            </a:prstGeom>
          </p:spPr>
        </p:pic>
        <p:pic>
          <p:nvPicPr>
            <p:cNvPr id="36" name="Picture 35">
              <a:extLst>
                <a:ext uri="{FF2B5EF4-FFF2-40B4-BE49-F238E27FC236}">
                  <a16:creationId xmlns:a16="http://schemas.microsoft.com/office/drawing/2014/main" id="{1CABBFDF-7EED-451A-81C7-85288147A15D}"/>
                </a:ext>
              </a:extLst>
            </p:cNvPr>
            <p:cNvPicPr>
              <a:picLocks noChangeAspect="1"/>
            </p:cNvPicPr>
            <p:nvPr/>
          </p:nvPicPr>
          <p:blipFill>
            <a:blip r:embed="rId7"/>
            <a:stretch>
              <a:fillRect/>
            </a:stretch>
          </p:blipFill>
          <p:spPr>
            <a:xfrm>
              <a:off x="1087507" y="2574151"/>
              <a:ext cx="1503353" cy="302389"/>
            </a:xfrm>
            <a:prstGeom prst="rect">
              <a:avLst/>
            </a:prstGeom>
          </p:spPr>
        </p:pic>
        <p:pic>
          <p:nvPicPr>
            <p:cNvPr id="42" name="Picture 41">
              <a:extLst>
                <a:ext uri="{FF2B5EF4-FFF2-40B4-BE49-F238E27FC236}">
                  <a16:creationId xmlns:a16="http://schemas.microsoft.com/office/drawing/2014/main" id="{C3C5E289-92F5-49DD-BCF7-018C61F88AF3}"/>
                </a:ext>
              </a:extLst>
            </p:cNvPr>
            <p:cNvPicPr>
              <a:picLocks noChangeAspect="1"/>
            </p:cNvPicPr>
            <p:nvPr/>
          </p:nvPicPr>
          <p:blipFill>
            <a:blip r:embed="rId8"/>
            <a:stretch>
              <a:fillRect/>
            </a:stretch>
          </p:blipFill>
          <p:spPr>
            <a:xfrm>
              <a:off x="3272564" y="2388407"/>
              <a:ext cx="673877" cy="673877"/>
            </a:xfrm>
            <a:prstGeom prst="rect">
              <a:avLst/>
            </a:prstGeom>
          </p:spPr>
        </p:pic>
        <p:pic>
          <p:nvPicPr>
            <p:cNvPr id="48" name="Picture 47">
              <a:extLst>
                <a:ext uri="{FF2B5EF4-FFF2-40B4-BE49-F238E27FC236}">
                  <a16:creationId xmlns:a16="http://schemas.microsoft.com/office/drawing/2014/main" id="{D950713C-F228-4F99-B497-C1BFF7628575}"/>
                </a:ext>
              </a:extLst>
            </p:cNvPr>
            <p:cNvPicPr>
              <a:picLocks noChangeAspect="1"/>
            </p:cNvPicPr>
            <p:nvPr/>
          </p:nvPicPr>
          <p:blipFill>
            <a:blip r:embed="rId9"/>
            <a:stretch>
              <a:fillRect/>
            </a:stretch>
          </p:blipFill>
          <p:spPr>
            <a:xfrm>
              <a:off x="4825957" y="2500785"/>
              <a:ext cx="1264691" cy="449122"/>
            </a:xfrm>
            <a:prstGeom prst="rect">
              <a:avLst/>
            </a:prstGeom>
          </p:spPr>
        </p:pic>
        <p:sp>
          <p:nvSpPr>
            <p:cNvPr id="27" name="Rectangle 26">
              <a:extLst>
                <a:ext uri="{FF2B5EF4-FFF2-40B4-BE49-F238E27FC236}">
                  <a16:creationId xmlns:a16="http://schemas.microsoft.com/office/drawing/2014/main" id="{8350AED3-B174-465D-AD50-AD26E4519E56}"/>
                </a:ext>
              </a:extLst>
            </p:cNvPr>
            <p:cNvSpPr/>
            <p:nvPr/>
          </p:nvSpPr>
          <p:spPr>
            <a:xfrm>
              <a:off x="571499" y="1339946"/>
              <a:ext cx="8001000" cy="338554"/>
            </a:xfrm>
            <a:prstGeom prst="rect">
              <a:avLst/>
            </a:prstGeom>
          </p:spPr>
          <p:txBody>
            <a:bodyPr wrap="square">
              <a:spAutoFit/>
            </a:bodyPr>
            <a:lstStyle/>
            <a:p>
              <a:pPr algn="ctr"/>
              <a:r>
                <a:rPr lang="en-US" sz="1600" dirty="0">
                  <a:solidFill>
                    <a:schemeClr val="tx1">
                      <a:lumMod val="50000"/>
                      <a:lumOff val="50000"/>
                    </a:schemeClr>
                  </a:solidFill>
                </a:rPr>
                <a:t>Colleges &amp; Universities</a:t>
              </a:r>
            </a:p>
          </p:txBody>
        </p:sp>
      </p:grpSp>
      <p:sp>
        <p:nvSpPr>
          <p:cNvPr id="39" name="Rectangle 38">
            <a:extLst>
              <a:ext uri="{FF2B5EF4-FFF2-40B4-BE49-F238E27FC236}">
                <a16:creationId xmlns:a16="http://schemas.microsoft.com/office/drawing/2014/main" id="{96BE2497-C5C1-40BB-A575-0B9A81FF986E}"/>
              </a:ext>
            </a:extLst>
          </p:cNvPr>
          <p:cNvSpPr/>
          <p:nvPr/>
        </p:nvSpPr>
        <p:spPr>
          <a:xfrm>
            <a:off x="571499" y="3638897"/>
            <a:ext cx="8001000" cy="338554"/>
          </a:xfrm>
          <a:prstGeom prst="rect">
            <a:avLst/>
          </a:prstGeom>
        </p:spPr>
        <p:txBody>
          <a:bodyPr wrap="square">
            <a:spAutoFit/>
          </a:bodyPr>
          <a:lstStyle/>
          <a:p>
            <a:pPr algn="ctr"/>
            <a:r>
              <a:rPr lang="en-US" sz="1600" dirty="0">
                <a:solidFill>
                  <a:schemeClr val="tx1">
                    <a:lumMod val="50000"/>
                    <a:lumOff val="50000"/>
                  </a:schemeClr>
                </a:solidFill>
              </a:rPr>
              <a:t>Manufacturing Companies</a:t>
            </a:r>
          </a:p>
        </p:txBody>
      </p:sp>
      <p:pic>
        <p:nvPicPr>
          <p:cNvPr id="7" name="Picture 6">
            <a:extLst>
              <a:ext uri="{FF2B5EF4-FFF2-40B4-BE49-F238E27FC236}">
                <a16:creationId xmlns:a16="http://schemas.microsoft.com/office/drawing/2014/main" id="{C1FD408F-8885-4CAC-8D15-1E4D5203CA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35890" y="4245710"/>
            <a:ext cx="1052000" cy="469944"/>
          </a:xfrm>
          <a:prstGeom prst="rect">
            <a:avLst/>
          </a:prstGeom>
        </p:spPr>
      </p:pic>
      <p:pic>
        <p:nvPicPr>
          <p:cNvPr id="9" name="Picture 8">
            <a:extLst>
              <a:ext uri="{FF2B5EF4-FFF2-40B4-BE49-F238E27FC236}">
                <a16:creationId xmlns:a16="http://schemas.microsoft.com/office/drawing/2014/main" id="{A7581E58-0089-414F-B405-760336067B8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7151" y="4063766"/>
            <a:ext cx="972623" cy="729467"/>
          </a:xfrm>
          <a:prstGeom prst="rect">
            <a:avLst/>
          </a:prstGeom>
        </p:spPr>
      </p:pic>
      <p:pic>
        <p:nvPicPr>
          <p:cNvPr id="13" name="Picture 12">
            <a:extLst>
              <a:ext uri="{FF2B5EF4-FFF2-40B4-BE49-F238E27FC236}">
                <a16:creationId xmlns:a16="http://schemas.microsoft.com/office/drawing/2014/main" id="{621C6F76-54E5-472B-ABA6-3C4389CAEA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26041" y="5119278"/>
            <a:ext cx="1405450" cy="328760"/>
          </a:xfrm>
          <a:prstGeom prst="rect">
            <a:avLst/>
          </a:prstGeom>
        </p:spPr>
      </p:pic>
      <p:pic>
        <p:nvPicPr>
          <p:cNvPr id="16" name="Picture 15">
            <a:extLst>
              <a:ext uri="{FF2B5EF4-FFF2-40B4-BE49-F238E27FC236}">
                <a16:creationId xmlns:a16="http://schemas.microsoft.com/office/drawing/2014/main" id="{C460881F-7A57-4EF6-9791-F930BA1CABC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14007" y="4034951"/>
            <a:ext cx="982006" cy="736505"/>
          </a:xfrm>
          <a:prstGeom prst="rect">
            <a:avLst/>
          </a:prstGeom>
        </p:spPr>
      </p:pic>
      <p:pic>
        <p:nvPicPr>
          <p:cNvPr id="19" name="Picture 18">
            <a:extLst>
              <a:ext uri="{FF2B5EF4-FFF2-40B4-BE49-F238E27FC236}">
                <a16:creationId xmlns:a16="http://schemas.microsoft.com/office/drawing/2014/main" id="{4F66FFB3-638E-4AE0-B38C-6B02AF00F7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6583" y="5131886"/>
            <a:ext cx="1494278" cy="280177"/>
          </a:xfrm>
          <a:prstGeom prst="rect">
            <a:avLst/>
          </a:prstGeom>
        </p:spPr>
      </p:pic>
      <p:pic>
        <p:nvPicPr>
          <p:cNvPr id="21" name="Picture 20">
            <a:extLst>
              <a:ext uri="{FF2B5EF4-FFF2-40B4-BE49-F238E27FC236}">
                <a16:creationId xmlns:a16="http://schemas.microsoft.com/office/drawing/2014/main" id="{5BFD7542-BF6D-4FA8-8C89-8DBD84194FB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59780" y="4297652"/>
            <a:ext cx="1358806" cy="248467"/>
          </a:xfrm>
          <a:prstGeom prst="rect">
            <a:avLst/>
          </a:prstGeom>
        </p:spPr>
      </p:pic>
      <p:pic>
        <p:nvPicPr>
          <p:cNvPr id="23" name="Picture 22">
            <a:extLst>
              <a:ext uri="{FF2B5EF4-FFF2-40B4-BE49-F238E27FC236}">
                <a16:creationId xmlns:a16="http://schemas.microsoft.com/office/drawing/2014/main" id="{681E8337-507D-4836-95ED-95E55130EA8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37151" y="5055500"/>
            <a:ext cx="1033807" cy="456316"/>
          </a:xfrm>
          <a:prstGeom prst="rect">
            <a:avLst/>
          </a:prstGeom>
        </p:spPr>
      </p:pic>
      <p:pic>
        <p:nvPicPr>
          <p:cNvPr id="2050" name="Picture 2" descr="Image result for Kia logo">
            <a:extLst>
              <a:ext uri="{FF2B5EF4-FFF2-40B4-BE49-F238E27FC236}">
                <a16:creationId xmlns:a16="http://schemas.microsoft.com/office/drawing/2014/main" id="{EE2EFD48-2FBE-4A03-B6BE-AF0B998368C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722195" y="4910304"/>
            <a:ext cx="1265695" cy="711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727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9439" y="1395430"/>
            <a:ext cx="5585120" cy="3871668"/>
          </a:xfrm>
          <a:prstGeom prst="rect">
            <a:avLst/>
          </a:prstGeom>
        </p:spPr>
      </p:pic>
      <p:sp>
        <p:nvSpPr>
          <p:cNvPr id="7" name="TextBox 6"/>
          <p:cNvSpPr txBox="1"/>
          <p:nvPr/>
        </p:nvSpPr>
        <p:spPr>
          <a:xfrm>
            <a:off x="3268591" y="5337577"/>
            <a:ext cx="2528813" cy="707886"/>
          </a:xfrm>
          <a:prstGeom prst="rect">
            <a:avLst/>
          </a:prstGeom>
          <a:noFill/>
        </p:spPr>
        <p:txBody>
          <a:bodyPr wrap="square" rtlCol="0">
            <a:spAutoFit/>
          </a:bodyPr>
          <a:lstStyle/>
          <a:p>
            <a:pPr algn="ctr"/>
            <a:r>
              <a:rPr lang="en-US" sz="2000" b="1" dirty="0">
                <a:solidFill>
                  <a:srgbClr val="189FC5"/>
                </a:solidFill>
              </a:rPr>
              <a:t>Students:</a:t>
            </a:r>
          </a:p>
          <a:p>
            <a:pPr algn="ctr"/>
            <a:r>
              <a:rPr lang="en-US" sz="2000" dirty="0">
                <a:solidFill>
                  <a:srgbClr val="415A69"/>
                </a:solidFill>
              </a:rPr>
              <a:t>Showcase your talent</a:t>
            </a:r>
          </a:p>
        </p:txBody>
      </p:sp>
      <p:sp>
        <p:nvSpPr>
          <p:cNvPr id="9" name="object 3"/>
          <p:cNvSpPr txBox="1"/>
          <p:nvPr/>
        </p:nvSpPr>
        <p:spPr>
          <a:xfrm>
            <a:off x="384607" y="278547"/>
            <a:ext cx="8374785" cy="861774"/>
          </a:xfrm>
          <a:prstGeom prst="rect">
            <a:avLst/>
          </a:prstGeom>
        </p:spPr>
        <p:txBody>
          <a:bodyPr vert="horz" wrap="square" lIns="0" tIns="0" rIns="0" bIns="0" rtlCol="0">
            <a:spAutoFit/>
          </a:bodyPr>
          <a:lstStyle/>
          <a:p>
            <a:pPr marL="12700"/>
            <a:r>
              <a:rPr lang="en-US" sz="2800" b="1" spc="-20" dirty="0">
                <a:solidFill>
                  <a:srgbClr val="2DA1CA"/>
                </a:solidFill>
                <a:cs typeface="Proxima Nova Rg"/>
              </a:rPr>
              <a:t>The Big Picture</a:t>
            </a:r>
            <a:endParaRPr lang="en-US" sz="2800" b="1" spc="-20" baseline="30000" dirty="0">
              <a:solidFill>
                <a:srgbClr val="2DA1CA"/>
              </a:solidFill>
              <a:cs typeface="Proxima Nova Rg"/>
            </a:endParaRPr>
          </a:p>
          <a:p>
            <a:pPr marL="12700"/>
            <a:r>
              <a:rPr lang="en-US" sz="2800" dirty="0">
                <a:solidFill>
                  <a:srgbClr val="189FC5"/>
                </a:solidFill>
                <a:cs typeface="Proxima Nova Rg"/>
              </a:rPr>
              <a:t>How STEM Premier works for talent</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4989" y="6186421"/>
            <a:ext cx="2436019" cy="388540"/>
          </a:xfrm>
          <a:prstGeom prst="rect">
            <a:avLst/>
          </a:prstGeom>
        </p:spPr>
      </p:pic>
    </p:spTree>
    <p:extLst>
      <p:ext uri="{BB962C8B-B14F-4D97-AF65-F5344CB8AC3E}">
        <p14:creationId xmlns:p14="http://schemas.microsoft.com/office/powerpoint/2010/main" val="2442833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6856" y="1338430"/>
            <a:ext cx="6110284" cy="4208514"/>
          </a:xfrm>
          <a:prstGeom prst="rect">
            <a:avLst/>
          </a:prstGeom>
        </p:spPr>
      </p:pic>
      <p:sp>
        <p:nvSpPr>
          <p:cNvPr id="9" name="object 3"/>
          <p:cNvSpPr txBox="1"/>
          <p:nvPr/>
        </p:nvSpPr>
        <p:spPr>
          <a:xfrm>
            <a:off x="384607" y="278547"/>
            <a:ext cx="8374785" cy="861774"/>
          </a:xfrm>
          <a:prstGeom prst="rect">
            <a:avLst/>
          </a:prstGeom>
        </p:spPr>
        <p:txBody>
          <a:bodyPr vert="horz" wrap="square" lIns="0" tIns="0" rIns="0" bIns="0" rtlCol="0">
            <a:spAutoFit/>
          </a:bodyPr>
          <a:lstStyle/>
          <a:p>
            <a:pPr marL="12700"/>
            <a:r>
              <a:rPr lang="en-US" sz="2800" b="1" spc="-20" dirty="0">
                <a:solidFill>
                  <a:srgbClr val="2DA1CA"/>
                </a:solidFill>
                <a:cs typeface="Proxima Nova Rg"/>
              </a:rPr>
              <a:t>The Big Picture</a:t>
            </a:r>
            <a:endParaRPr lang="en-US" sz="2800" b="1" spc="-20" baseline="30000" dirty="0">
              <a:solidFill>
                <a:srgbClr val="2DA1CA"/>
              </a:solidFill>
              <a:cs typeface="Proxima Nova Rg"/>
            </a:endParaRPr>
          </a:p>
          <a:p>
            <a:pPr marL="12700"/>
            <a:r>
              <a:rPr lang="en-US" sz="2800" dirty="0">
                <a:solidFill>
                  <a:srgbClr val="189FC5"/>
                </a:solidFill>
                <a:cs typeface="Proxima Nova Rg"/>
              </a:rPr>
              <a:t>How STEM Premier works for industry</a:t>
            </a:r>
          </a:p>
        </p:txBody>
      </p:sp>
      <p:sp>
        <p:nvSpPr>
          <p:cNvPr id="11" name="TextBox 10">
            <a:extLst>
              <a:ext uri="{FF2B5EF4-FFF2-40B4-BE49-F238E27FC236}">
                <a16:creationId xmlns:a16="http://schemas.microsoft.com/office/drawing/2014/main" id="{136B5C03-A3D9-4475-858A-B68065E2AA67}"/>
              </a:ext>
            </a:extLst>
          </p:cNvPr>
          <p:cNvSpPr txBox="1"/>
          <p:nvPr/>
        </p:nvSpPr>
        <p:spPr>
          <a:xfrm>
            <a:off x="3065659" y="5634792"/>
            <a:ext cx="3012678" cy="707886"/>
          </a:xfrm>
          <a:prstGeom prst="rect">
            <a:avLst/>
          </a:prstGeom>
          <a:noFill/>
        </p:spPr>
        <p:txBody>
          <a:bodyPr wrap="square" rtlCol="0">
            <a:spAutoFit/>
          </a:bodyPr>
          <a:lstStyle/>
          <a:p>
            <a:pPr algn="ctr"/>
            <a:r>
              <a:rPr lang="en-US" sz="2000" b="1" dirty="0">
                <a:solidFill>
                  <a:srgbClr val="189FC5"/>
                </a:solidFill>
              </a:rPr>
              <a:t>Industry:</a:t>
            </a:r>
          </a:p>
          <a:p>
            <a:pPr algn="ctr"/>
            <a:r>
              <a:rPr lang="en-US" sz="2000" dirty="0">
                <a:solidFill>
                  <a:srgbClr val="415A69"/>
                </a:solidFill>
              </a:rPr>
              <a:t>Find &amp; connect with talent</a:t>
            </a:r>
          </a:p>
        </p:txBody>
      </p:sp>
    </p:spTree>
    <p:extLst>
      <p:ext uri="{BB962C8B-B14F-4D97-AF65-F5344CB8AC3E}">
        <p14:creationId xmlns:p14="http://schemas.microsoft.com/office/powerpoint/2010/main" val="13241339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73179"/>
          </a:xfrm>
          <a:prstGeom prst="rect">
            <a:avLst/>
          </a:prstGeom>
          <a:solidFill>
            <a:srgbClr val="189F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p>
            <a:fld id="{48BE0E7F-9F8B-41D3-AA0B-CCD02B8AEB0C}" type="slidenum">
              <a:rPr lang="en-US" smtClean="0"/>
              <a:t>13</a:t>
            </a:fld>
            <a:endParaRPr lang="en-US" dirty="0"/>
          </a:p>
        </p:txBody>
      </p:sp>
      <p:sp>
        <p:nvSpPr>
          <p:cNvPr id="7" name="TextBox 6">
            <a:extLst>
              <a:ext uri="{FF2B5EF4-FFF2-40B4-BE49-F238E27FC236}">
                <a16:creationId xmlns:a16="http://schemas.microsoft.com/office/drawing/2014/main" id="{836720B3-1E8F-4102-885A-E74CDA7A870A}"/>
              </a:ext>
            </a:extLst>
          </p:cNvPr>
          <p:cNvSpPr txBox="1"/>
          <p:nvPr/>
        </p:nvSpPr>
        <p:spPr>
          <a:xfrm>
            <a:off x="524622" y="1562349"/>
            <a:ext cx="8094755" cy="3231654"/>
          </a:xfrm>
          <a:prstGeom prst="rect">
            <a:avLst/>
          </a:prstGeom>
          <a:noFill/>
        </p:spPr>
        <p:txBody>
          <a:bodyPr wrap="square" rtlCol="0">
            <a:spAutoFit/>
          </a:bodyPr>
          <a:lstStyle/>
          <a:p>
            <a:pPr algn="ctr"/>
            <a:r>
              <a:rPr lang="en-US" sz="4400" b="1" dirty="0">
                <a:solidFill>
                  <a:schemeClr val="bg1"/>
                </a:solidFill>
              </a:rPr>
              <a:t>Case Studies: </a:t>
            </a:r>
          </a:p>
          <a:p>
            <a:pPr algn="ctr"/>
            <a:r>
              <a:rPr lang="en-US" sz="4400" b="1" dirty="0">
                <a:solidFill>
                  <a:schemeClr val="bg1"/>
                </a:solidFill>
              </a:rPr>
              <a:t>Advanced Manufacturing</a:t>
            </a:r>
          </a:p>
          <a:p>
            <a:pPr algn="ctr"/>
            <a:endParaRPr lang="en-US" sz="3200" b="1" dirty="0">
              <a:solidFill>
                <a:schemeClr val="bg1"/>
              </a:solidFill>
            </a:endParaRPr>
          </a:p>
          <a:p>
            <a:pPr algn="ctr"/>
            <a:r>
              <a:rPr lang="en-US" sz="2800" dirty="0">
                <a:solidFill>
                  <a:schemeClr val="bg1"/>
                </a:solidFill>
              </a:rPr>
              <a:t>Apprenticeships</a:t>
            </a:r>
          </a:p>
          <a:p>
            <a:pPr algn="ctr"/>
            <a:r>
              <a:rPr lang="en-US" sz="2800" dirty="0">
                <a:solidFill>
                  <a:schemeClr val="bg1"/>
                </a:solidFill>
              </a:rPr>
              <a:t>Early Awareness </a:t>
            </a:r>
          </a:p>
          <a:p>
            <a:pPr algn="ctr"/>
            <a:r>
              <a:rPr lang="en-US" sz="2800" dirty="0">
                <a:solidFill>
                  <a:schemeClr val="bg1"/>
                </a:solidFill>
              </a:rPr>
              <a:t>Student Recognition</a:t>
            </a:r>
          </a:p>
        </p:txBody>
      </p:sp>
      <p:sp>
        <p:nvSpPr>
          <p:cNvPr id="8" name="object 3">
            <a:extLst>
              <a:ext uri="{FF2B5EF4-FFF2-40B4-BE49-F238E27FC236}">
                <a16:creationId xmlns:a16="http://schemas.microsoft.com/office/drawing/2014/main" id="{F1F11F51-E3F4-4F5E-9200-040A5ACEF602}"/>
              </a:ext>
            </a:extLst>
          </p:cNvPr>
          <p:cNvSpPr/>
          <p:nvPr/>
        </p:nvSpPr>
        <p:spPr>
          <a:xfrm>
            <a:off x="6458126" y="6070978"/>
            <a:ext cx="2147990" cy="383611"/>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34069731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bject 3"/>
          <p:cNvSpPr txBox="1"/>
          <p:nvPr/>
        </p:nvSpPr>
        <p:spPr>
          <a:xfrm>
            <a:off x="384607" y="278547"/>
            <a:ext cx="8374785" cy="2080057"/>
          </a:xfrm>
          <a:prstGeom prst="rect">
            <a:avLst/>
          </a:prstGeom>
        </p:spPr>
        <p:txBody>
          <a:bodyPr vert="horz" wrap="square" lIns="0" tIns="0" rIns="0" bIns="0" rtlCol="0">
            <a:spAutoFit/>
          </a:bodyPr>
          <a:lstStyle/>
          <a:p>
            <a:pPr marL="12700"/>
            <a:r>
              <a:rPr lang="en-US" sz="2800" b="1" spc="-20" dirty="0">
                <a:solidFill>
                  <a:srgbClr val="2DA1CA"/>
                </a:solidFill>
                <a:cs typeface="Proxima Nova Rg"/>
              </a:rPr>
              <a:t>Case Study- Cummins Turbo Technologies</a:t>
            </a:r>
          </a:p>
          <a:p>
            <a:pPr marL="12700"/>
            <a:r>
              <a:rPr lang="en-US" sz="2800" spc="-20" dirty="0">
                <a:solidFill>
                  <a:srgbClr val="2DA1CA"/>
                </a:solidFill>
                <a:cs typeface="Proxima Nova Rg"/>
              </a:rPr>
              <a:t>Diesel Technician Apprenticeship Program </a:t>
            </a:r>
            <a:endParaRPr lang="en-US" sz="2800" dirty="0">
              <a:solidFill>
                <a:prstClr val="black"/>
              </a:solidFill>
              <a:cs typeface="Proxima Nova Rg"/>
            </a:endParaRPr>
          </a:p>
          <a:p>
            <a:pPr marL="12700" marR="5080">
              <a:spcBef>
                <a:spcPts val="1080"/>
              </a:spcBef>
            </a:pPr>
            <a:r>
              <a:rPr lang="en-US" sz="1400" b="1" dirty="0">
                <a:solidFill>
                  <a:srgbClr val="52595D"/>
                </a:solidFill>
              </a:rPr>
              <a:t>Cummins Turbo Technologies </a:t>
            </a:r>
            <a:r>
              <a:rPr lang="en-US" sz="1400" dirty="0">
                <a:solidFill>
                  <a:srgbClr val="52595D"/>
                </a:solidFill>
              </a:rPr>
              <a:t>needed to fill 10 Diesel Technician Apprenticeship slots nationally – and could not find applicants.</a:t>
            </a:r>
            <a:r>
              <a:rPr lang="en-US" sz="1400" b="1" dirty="0">
                <a:solidFill>
                  <a:srgbClr val="52595D"/>
                </a:solidFill>
              </a:rPr>
              <a:t> </a:t>
            </a:r>
            <a:r>
              <a:rPr lang="en-US" sz="1400" dirty="0">
                <a:solidFill>
                  <a:srgbClr val="52595D"/>
                </a:solidFill>
              </a:rPr>
              <a:t>With STEM Premier, Cummins was able to identify the right fit for their program and message candidates whose interests and skills matched up with the opportunity. Within hours of messaging students and placing their application on STEM Premier, they had over 30 applicants from across the country. </a:t>
            </a:r>
            <a:r>
              <a:rPr lang="en-US" sz="1400" b="1" dirty="0">
                <a:solidFill>
                  <a:srgbClr val="52595D"/>
                </a:solidFill>
              </a:rPr>
              <a:t>5 of the 10 apprenticeship slots were filled by STEM Premier users.</a:t>
            </a:r>
            <a:endParaRPr sz="1200" b="1" dirty="0">
              <a:solidFill>
                <a:prstClr val="black"/>
              </a:solidFill>
              <a:latin typeface="Times New Roman"/>
              <a:cs typeface="Times New Roman"/>
            </a:endParaRPr>
          </a:p>
        </p:txBody>
      </p:sp>
      <p:sp>
        <p:nvSpPr>
          <p:cNvPr id="8" name="object 9"/>
          <p:cNvSpPr txBox="1"/>
          <p:nvPr/>
        </p:nvSpPr>
        <p:spPr>
          <a:xfrm>
            <a:off x="2017133" y="2710474"/>
            <a:ext cx="6671355" cy="2739211"/>
          </a:xfrm>
          <a:prstGeom prst="rect">
            <a:avLst/>
          </a:prstGeom>
        </p:spPr>
        <p:txBody>
          <a:bodyPr vert="horz" wrap="square" lIns="0" tIns="0" rIns="0" bIns="0" rtlCol="0">
            <a:spAutoFit/>
          </a:bodyPr>
          <a:lstStyle/>
          <a:p>
            <a:r>
              <a:rPr lang="en-US" b="1" spc="-10" dirty="0">
                <a:solidFill>
                  <a:srgbClr val="189FC5"/>
                </a:solidFill>
                <a:cs typeface="Proxima Nova Rg"/>
              </a:rPr>
              <a:t>Cody </a:t>
            </a:r>
            <a:r>
              <a:rPr lang="en-US" sz="2000" b="1" spc="-10" dirty="0" err="1">
                <a:solidFill>
                  <a:srgbClr val="189FC5"/>
                </a:solidFill>
                <a:cs typeface="Proxima Nova Rg"/>
              </a:rPr>
              <a:t>Corneglio</a:t>
            </a:r>
            <a:r>
              <a:rPr lang="en-US" sz="2000" b="1" spc="-10" dirty="0">
                <a:solidFill>
                  <a:srgbClr val="189FC5"/>
                </a:solidFill>
                <a:cs typeface="Proxima Nova Rg"/>
              </a:rPr>
              <a:t>| </a:t>
            </a:r>
            <a:r>
              <a:rPr lang="en-US" sz="2000" spc="-10" dirty="0">
                <a:solidFill>
                  <a:srgbClr val="189FC5"/>
                </a:solidFill>
                <a:cs typeface="Proxima Nova Rg"/>
              </a:rPr>
              <a:t>St. Bede Academy, Cummins Apprentice</a:t>
            </a:r>
          </a:p>
          <a:p>
            <a:endParaRPr lang="en-US" spc="-10" dirty="0">
              <a:solidFill>
                <a:srgbClr val="189FC5"/>
              </a:solidFill>
              <a:cs typeface="Proxima Nova Rg"/>
            </a:endParaRPr>
          </a:p>
          <a:p>
            <a:r>
              <a:rPr lang="en-US" sz="2000" i="1" spc="-10" dirty="0">
                <a:cs typeface="Proxima Nova Rg"/>
              </a:rPr>
              <a:t>“I am truly grateful that STEM Premier made the opportunity I have possible. It gives students the chance to get their name out there and find opportunities they would not know about otherwise. Although I had heard of Cummins, </a:t>
            </a:r>
            <a:r>
              <a:rPr lang="en-US" sz="2000" b="1" i="1" spc="-10" dirty="0">
                <a:cs typeface="Proxima Nova Rg"/>
              </a:rPr>
              <a:t>I had no idea </a:t>
            </a:r>
            <a:r>
              <a:rPr lang="en-US" sz="2000" i="1" spc="-10" dirty="0">
                <a:cs typeface="Proxima Nova Rg"/>
              </a:rPr>
              <a:t>they had a local presence or about this program, which would provide me with full-time employment, benefits, and financial assistance towards a college degree.”</a:t>
            </a:r>
            <a:endParaRPr lang="en-US" sz="2000" b="1" i="1" spc="-10" dirty="0">
              <a:cs typeface="Proxima Nova Rg"/>
            </a:endParaRPr>
          </a:p>
        </p:txBody>
      </p:sp>
      <p:sp>
        <p:nvSpPr>
          <p:cNvPr id="9" name="Oval 8"/>
          <p:cNvSpPr/>
          <p:nvPr/>
        </p:nvSpPr>
        <p:spPr>
          <a:xfrm>
            <a:off x="513129" y="2824128"/>
            <a:ext cx="1153771" cy="1153771"/>
          </a:xfrm>
          <a:prstGeom prst="ellipse">
            <a:avLst/>
          </a:prstGeom>
          <a:blipFill dpi="0" rotWithShape="1">
            <a:blip r:embed="rId2"/>
            <a:srcRect/>
            <a:stretch>
              <a:fillRect/>
            </a:stretch>
          </a:blipFill>
          <a:ln>
            <a:solidFill>
              <a:srgbClr val="A4A3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3626" y="5380046"/>
            <a:ext cx="1455135" cy="1091351"/>
          </a:xfrm>
          <a:prstGeom prst="rect">
            <a:avLst/>
          </a:prstGeom>
        </p:spPr>
      </p:pic>
    </p:spTree>
    <p:extLst>
      <p:ext uri="{BB962C8B-B14F-4D97-AF65-F5344CB8AC3E}">
        <p14:creationId xmlns:p14="http://schemas.microsoft.com/office/powerpoint/2010/main" val="15869268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bject 3"/>
          <p:cNvSpPr txBox="1"/>
          <p:nvPr/>
        </p:nvSpPr>
        <p:spPr>
          <a:xfrm>
            <a:off x="384607" y="278547"/>
            <a:ext cx="8374785" cy="2080057"/>
          </a:xfrm>
          <a:prstGeom prst="rect">
            <a:avLst/>
          </a:prstGeom>
        </p:spPr>
        <p:txBody>
          <a:bodyPr vert="horz" wrap="square" lIns="0" tIns="0" rIns="0" bIns="0" rtlCol="0">
            <a:spAutoFit/>
          </a:bodyPr>
          <a:lstStyle/>
          <a:p>
            <a:pPr marL="12700"/>
            <a:r>
              <a:rPr lang="en-US" sz="2800" b="1" spc="-20" dirty="0">
                <a:solidFill>
                  <a:srgbClr val="2DA1CA"/>
                </a:solidFill>
                <a:cs typeface="Proxima Nova Rg"/>
              </a:rPr>
              <a:t>Case Study – Highland Industries</a:t>
            </a:r>
          </a:p>
          <a:p>
            <a:pPr marL="12700"/>
            <a:r>
              <a:rPr lang="en-US" sz="2800" spc="-20" dirty="0">
                <a:solidFill>
                  <a:srgbClr val="2DA1CA"/>
                </a:solidFill>
                <a:cs typeface="Proxima Nova Rg"/>
              </a:rPr>
              <a:t>Apprenticeship Program </a:t>
            </a:r>
            <a:r>
              <a:rPr lang="en-US" sz="2800" spc="-20" dirty="0" err="1">
                <a:solidFill>
                  <a:srgbClr val="2DA1CA"/>
                </a:solidFill>
                <a:cs typeface="Proxima Nova Rg"/>
              </a:rPr>
              <a:t>Awarenes</a:t>
            </a:r>
            <a:endParaRPr lang="en-US" sz="2800" dirty="0">
              <a:solidFill>
                <a:prstClr val="black"/>
              </a:solidFill>
              <a:cs typeface="Proxima Nova Rg"/>
            </a:endParaRPr>
          </a:p>
          <a:p>
            <a:pPr marL="12700" marR="5080">
              <a:spcBef>
                <a:spcPts val="1080"/>
              </a:spcBef>
            </a:pPr>
            <a:r>
              <a:rPr lang="en-US" sz="1400" b="1" dirty="0">
                <a:solidFill>
                  <a:srgbClr val="52595D"/>
                </a:solidFill>
              </a:rPr>
              <a:t>Highland Industries, a textile company in Cheraw, SC </a:t>
            </a:r>
            <a:r>
              <a:rPr lang="en-US" sz="1400" dirty="0">
                <a:solidFill>
                  <a:srgbClr val="52595D"/>
                </a:solidFill>
              </a:rPr>
              <a:t>was in need of young people to apply for their apprenticeship program. They found that even though it was a small community, most students did not know anything about them or the opportunities they have available. With STEM Premier, they proactively identified students in their region that fit the mold for their Industrial Maintenance Apprenticeship, message them directly, and invite them to apply. </a:t>
            </a:r>
            <a:r>
              <a:rPr lang="en-US" sz="1400" b="1" dirty="0">
                <a:solidFill>
                  <a:srgbClr val="52595D"/>
                </a:solidFill>
              </a:rPr>
              <a:t>Highland received 29 applicants in 3.5 weeks from graduating seniors in their community.</a:t>
            </a:r>
            <a:endParaRPr sz="1200" b="1" dirty="0">
              <a:solidFill>
                <a:prstClr val="black"/>
              </a:solidFill>
              <a:latin typeface="Times New Roman"/>
              <a:cs typeface="Times New Roman"/>
            </a:endParaRPr>
          </a:p>
        </p:txBody>
      </p:sp>
      <p:sp>
        <p:nvSpPr>
          <p:cNvPr id="8" name="object 9"/>
          <p:cNvSpPr txBox="1"/>
          <p:nvPr/>
        </p:nvSpPr>
        <p:spPr>
          <a:xfrm>
            <a:off x="2017133" y="2849958"/>
            <a:ext cx="6853064" cy="1846659"/>
          </a:xfrm>
          <a:prstGeom prst="rect">
            <a:avLst/>
          </a:prstGeom>
        </p:spPr>
        <p:txBody>
          <a:bodyPr vert="horz" wrap="square" lIns="0" tIns="0" rIns="0" bIns="0" rtlCol="0">
            <a:spAutoFit/>
          </a:bodyPr>
          <a:lstStyle/>
          <a:p>
            <a:r>
              <a:rPr lang="en-US" sz="2000" b="1" spc="-10" dirty="0">
                <a:solidFill>
                  <a:srgbClr val="189FC5"/>
                </a:solidFill>
                <a:cs typeface="Proxima Nova Rg"/>
              </a:rPr>
              <a:t>Preston Wilks| </a:t>
            </a:r>
            <a:r>
              <a:rPr lang="en-US" sz="2000" spc="-10" dirty="0">
                <a:solidFill>
                  <a:srgbClr val="189FC5"/>
                </a:solidFill>
                <a:cs typeface="Proxima Nova Rg"/>
              </a:rPr>
              <a:t>Hartsville High, Highland Apprenticeship Applicant</a:t>
            </a:r>
          </a:p>
          <a:p>
            <a:endParaRPr lang="en-US" sz="2000" spc="-10" dirty="0">
              <a:solidFill>
                <a:srgbClr val="189FC5"/>
              </a:solidFill>
              <a:cs typeface="Proxima Nova Rg"/>
            </a:endParaRPr>
          </a:p>
          <a:p>
            <a:r>
              <a:rPr lang="en-US" sz="2000" b="1" spc="-10" dirty="0">
                <a:cs typeface="Proxima Nova Rg"/>
              </a:rPr>
              <a:t>Preston’s Response to being invited to apply for apprenticeship program on STEM Premier: </a:t>
            </a:r>
            <a:r>
              <a:rPr lang="en-US" sz="2000" i="1" spc="-10" dirty="0">
                <a:cs typeface="Proxima Nova Rg"/>
              </a:rPr>
              <a:t>I'm just very excited that you’d offer me a chance to be a part of the Highland family. I have heard a lot about </a:t>
            </a:r>
            <a:r>
              <a:rPr lang="en-US" sz="2000" i="1" spc="-10" dirty="0" err="1">
                <a:cs typeface="Proxima Nova Rg"/>
              </a:rPr>
              <a:t>y'all</a:t>
            </a:r>
            <a:r>
              <a:rPr lang="en-US" sz="2000" i="1" spc="-10" dirty="0">
                <a:cs typeface="Proxima Nova Rg"/>
              </a:rPr>
              <a:t> and everything has been good. Once again thank you.</a:t>
            </a:r>
            <a:endParaRPr lang="en-US" sz="2000" b="1" i="1" spc="-10" dirty="0">
              <a:cs typeface="Proxima Nova Rg"/>
            </a:endParaRPr>
          </a:p>
        </p:txBody>
      </p:sp>
      <p:sp>
        <p:nvSpPr>
          <p:cNvPr id="9" name="Oval 8"/>
          <p:cNvSpPr/>
          <p:nvPr/>
        </p:nvSpPr>
        <p:spPr>
          <a:xfrm>
            <a:off x="461468" y="2849958"/>
            <a:ext cx="1145190" cy="1145190"/>
          </a:xfrm>
          <a:prstGeom prst="ellipse">
            <a:avLst/>
          </a:prstGeom>
          <a:blipFill dpi="0" rotWithShape="1">
            <a:blip r:embed="rId2"/>
            <a:srcRect/>
            <a:stretch>
              <a:fillRect/>
            </a:stretch>
          </a:blipFill>
          <a:ln>
            <a:solidFill>
              <a:srgbClr val="A4A3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5941" y="5904174"/>
            <a:ext cx="1942547" cy="563965"/>
          </a:xfrm>
          <a:prstGeom prst="rect">
            <a:avLst/>
          </a:prstGeom>
        </p:spPr>
      </p:pic>
    </p:spTree>
    <p:extLst>
      <p:ext uri="{BB962C8B-B14F-4D97-AF65-F5344CB8AC3E}">
        <p14:creationId xmlns:p14="http://schemas.microsoft.com/office/powerpoint/2010/main" val="3937801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bject 3"/>
          <p:cNvSpPr txBox="1"/>
          <p:nvPr/>
        </p:nvSpPr>
        <p:spPr>
          <a:xfrm>
            <a:off x="384607" y="278547"/>
            <a:ext cx="8374785" cy="2080057"/>
          </a:xfrm>
          <a:prstGeom prst="rect">
            <a:avLst/>
          </a:prstGeom>
        </p:spPr>
        <p:txBody>
          <a:bodyPr vert="horz" wrap="square" lIns="0" tIns="0" rIns="0" bIns="0" rtlCol="0">
            <a:spAutoFit/>
          </a:bodyPr>
          <a:lstStyle/>
          <a:p>
            <a:pPr marL="12700"/>
            <a:r>
              <a:rPr lang="en-US" sz="2800" b="1" spc="-20" dirty="0">
                <a:solidFill>
                  <a:srgbClr val="2DA1CA"/>
                </a:solidFill>
                <a:cs typeface="Proxima Nova Rg"/>
              </a:rPr>
              <a:t>Case Study- Boeing</a:t>
            </a:r>
          </a:p>
          <a:p>
            <a:pPr marL="12700"/>
            <a:r>
              <a:rPr lang="en-US" sz="2800" spc="-20" dirty="0">
                <a:solidFill>
                  <a:srgbClr val="2DA1CA"/>
                </a:solidFill>
                <a:cs typeface="Proxima Nova Rg"/>
              </a:rPr>
              <a:t>Boeing STEM Signing Day Recognition</a:t>
            </a:r>
            <a:endParaRPr lang="en-US" sz="2800" dirty="0">
              <a:solidFill>
                <a:prstClr val="black"/>
              </a:solidFill>
              <a:cs typeface="Proxima Nova Rg"/>
            </a:endParaRPr>
          </a:p>
          <a:p>
            <a:pPr marL="12700" marR="5080">
              <a:spcBef>
                <a:spcPts val="1080"/>
              </a:spcBef>
            </a:pPr>
            <a:r>
              <a:rPr lang="en-US" sz="1400" b="1" dirty="0">
                <a:solidFill>
                  <a:srgbClr val="52595D"/>
                </a:solidFill>
              </a:rPr>
              <a:t>Boeing South Carolina </a:t>
            </a:r>
            <a:r>
              <a:rPr lang="en-US" sz="1400" dirty="0">
                <a:solidFill>
                  <a:srgbClr val="52595D"/>
                </a:solidFill>
              </a:rPr>
              <a:t>came to STEM Premier to power their inaugural </a:t>
            </a:r>
            <a:r>
              <a:rPr lang="en-US" sz="1400" b="1" dirty="0">
                <a:solidFill>
                  <a:srgbClr val="52595D"/>
                </a:solidFill>
              </a:rPr>
              <a:t>STEM Signing Day </a:t>
            </a:r>
            <a:r>
              <a:rPr lang="en-US" sz="1400" dirty="0">
                <a:solidFill>
                  <a:srgbClr val="52595D"/>
                </a:solidFill>
              </a:rPr>
              <a:t>– an event that would identify and recognize the top upcoming STEM talent in the state of South Carolina. Through a “Signing Day” event, </a:t>
            </a:r>
            <a:r>
              <a:rPr lang="en-US" sz="1400" b="1" dirty="0">
                <a:solidFill>
                  <a:srgbClr val="52595D"/>
                </a:solidFill>
              </a:rPr>
              <a:t>74 students from all 46 counties </a:t>
            </a:r>
            <a:r>
              <a:rPr lang="en-US" sz="1400" dirty="0">
                <a:solidFill>
                  <a:srgbClr val="52595D"/>
                </a:solidFill>
              </a:rPr>
              <a:t>were selected and invited to the State House in Columbia and sign their “Letters of Intent” to pursue STEM majors/programs after high school. Students were discovered, engaged, and selected on STEM Premier.</a:t>
            </a:r>
            <a:endParaRPr sz="1200" dirty="0">
              <a:solidFill>
                <a:prstClr val="black"/>
              </a:solidFill>
              <a:latin typeface="Times New Roman"/>
              <a:cs typeface="Times New Roman"/>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2297" y="5531872"/>
            <a:ext cx="746192" cy="95812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365" y="5749993"/>
            <a:ext cx="2332965" cy="597019"/>
          </a:xfrm>
          <a:prstGeom prst="rect">
            <a:avLst/>
          </a:prstGeom>
        </p:spPr>
      </p:pic>
      <p:sp>
        <p:nvSpPr>
          <p:cNvPr id="8" name="object 9"/>
          <p:cNvSpPr txBox="1"/>
          <p:nvPr/>
        </p:nvSpPr>
        <p:spPr>
          <a:xfrm>
            <a:off x="2017133" y="2539992"/>
            <a:ext cx="6671355" cy="2769989"/>
          </a:xfrm>
          <a:prstGeom prst="rect">
            <a:avLst/>
          </a:prstGeom>
        </p:spPr>
        <p:txBody>
          <a:bodyPr vert="horz" wrap="square" lIns="0" tIns="0" rIns="0" bIns="0" rtlCol="0">
            <a:spAutoFit/>
          </a:bodyPr>
          <a:lstStyle/>
          <a:p>
            <a:r>
              <a:rPr lang="en-US" sz="2000" b="1" spc="-10" dirty="0">
                <a:solidFill>
                  <a:srgbClr val="189FC5"/>
                </a:solidFill>
                <a:cs typeface="Proxima Nova Rg"/>
              </a:rPr>
              <a:t>Ethan Jackson | </a:t>
            </a:r>
            <a:r>
              <a:rPr lang="en-US" sz="2000" spc="-10" dirty="0">
                <a:solidFill>
                  <a:srgbClr val="189FC5"/>
                </a:solidFill>
                <a:cs typeface="Proxima Nova Rg"/>
              </a:rPr>
              <a:t>Wando High School, Signing Day Participant</a:t>
            </a:r>
          </a:p>
          <a:p>
            <a:endParaRPr lang="en-US" sz="2000" spc="-10" dirty="0">
              <a:solidFill>
                <a:srgbClr val="189FC5"/>
              </a:solidFill>
              <a:cs typeface="Proxima Nova Rg"/>
            </a:endParaRPr>
          </a:p>
          <a:p>
            <a:r>
              <a:rPr lang="en-US" sz="2000" i="1" spc="-10" dirty="0">
                <a:cs typeface="Proxima Nova Rg"/>
              </a:rPr>
              <a:t>“STEM Premier really is a wonderful tool but it definitely doesn't get the publicity that it deserves. As for the signing day, IT WAS AWESOME!!! I really didn't know what to expect because I had never heard anything like it before. I realized pretty quickly, however, that this was a big deal! </a:t>
            </a:r>
            <a:r>
              <a:rPr lang="en-US" sz="2000" b="1" i="1" spc="-10" dirty="0">
                <a:cs typeface="Proxima Nova Rg"/>
              </a:rPr>
              <a:t>I really appreciated the ceremony because it shed light on the importance of what we are doing and that there truly is a purpose and demand for us.”</a:t>
            </a:r>
          </a:p>
        </p:txBody>
      </p:sp>
      <p:sp>
        <p:nvSpPr>
          <p:cNvPr id="9" name="Oval 8"/>
          <p:cNvSpPr/>
          <p:nvPr/>
        </p:nvSpPr>
        <p:spPr>
          <a:xfrm>
            <a:off x="466635" y="2586486"/>
            <a:ext cx="1086612" cy="1086612"/>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rgbClr val="A4A3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7687235" y="5585012"/>
            <a:ext cx="0" cy="793376"/>
          </a:xfrm>
          <a:prstGeom prst="line">
            <a:avLst/>
          </a:prstGeom>
          <a:ln>
            <a:solidFill>
              <a:srgbClr val="5259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40686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794" y="2189350"/>
            <a:ext cx="8404412" cy="2479301"/>
          </a:xfrm>
          <a:prstGeom prst="rect">
            <a:avLst/>
          </a:prstGeom>
        </p:spPr>
      </p:pic>
    </p:spTree>
    <p:extLst>
      <p:ext uri="{BB962C8B-B14F-4D97-AF65-F5344CB8AC3E}">
        <p14:creationId xmlns:p14="http://schemas.microsoft.com/office/powerpoint/2010/main" val="35564545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DE7AD2-6162-4C38-9416-A60A8C52A175}"/>
              </a:ext>
            </a:extLst>
          </p:cNvPr>
          <p:cNvSpPr/>
          <p:nvPr/>
        </p:nvSpPr>
        <p:spPr>
          <a:xfrm>
            <a:off x="0" y="0"/>
            <a:ext cx="9144000" cy="6873179"/>
          </a:xfrm>
          <a:prstGeom prst="rect">
            <a:avLst/>
          </a:prstGeom>
          <a:solidFill>
            <a:srgbClr val="189F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bject 3"/>
          <p:cNvSpPr/>
          <p:nvPr/>
        </p:nvSpPr>
        <p:spPr>
          <a:xfrm>
            <a:off x="6458126" y="6070978"/>
            <a:ext cx="2147990" cy="383611"/>
          </a:xfrm>
          <a:prstGeom prst="rect">
            <a:avLst/>
          </a:prstGeom>
          <a:blipFill>
            <a:blip r:embed="rId2" cstate="print"/>
            <a:stretch>
              <a:fillRect/>
            </a:stretch>
          </a:blipFill>
        </p:spPr>
        <p:txBody>
          <a:bodyPr wrap="square" lIns="0" tIns="0" rIns="0" bIns="0" rtlCol="0"/>
          <a:lstStyle/>
          <a:p>
            <a:endParaRPr sz="1588"/>
          </a:p>
        </p:txBody>
      </p:sp>
      <p:sp>
        <p:nvSpPr>
          <p:cNvPr id="4" name="object 2"/>
          <p:cNvSpPr txBox="1"/>
          <p:nvPr/>
        </p:nvSpPr>
        <p:spPr>
          <a:xfrm>
            <a:off x="924486" y="2113150"/>
            <a:ext cx="7295029" cy="2646878"/>
          </a:xfrm>
          <a:prstGeom prst="rect">
            <a:avLst/>
          </a:prstGeom>
        </p:spPr>
        <p:txBody>
          <a:bodyPr vert="horz" wrap="square" lIns="0" tIns="0" rIns="0" bIns="0" rtlCol="0">
            <a:spAutoFit/>
          </a:bodyPr>
          <a:lstStyle/>
          <a:p>
            <a:pPr algn="ctr">
              <a:lnSpc>
                <a:spcPct val="100000"/>
              </a:lnSpc>
            </a:pPr>
            <a:r>
              <a:rPr lang="en-US" sz="4400" b="1" spc="-35" dirty="0">
                <a:solidFill>
                  <a:srgbClr val="FFFFFF"/>
                </a:solidFill>
                <a:cs typeface="Proxima Nova Rg"/>
              </a:rPr>
              <a:t>Why?</a:t>
            </a:r>
          </a:p>
          <a:p>
            <a:pPr algn="ctr">
              <a:lnSpc>
                <a:spcPct val="100000"/>
              </a:lnSpc>
            </a:pPr>
            <a:endParaRPr lang="en-US" sz="4400" b="1" spc="-35" dirty="0">
              <a:solidFill>
                <a:srgbClr val="FFFFFF"/>
              </a:solidFill>
              <a:cs typeface="Proxima Nova Rg"/>
            </a:endParaRPr>
          </a:p>
          <a:p>
            <a:pPr algn="ctr">
              <a:lnSpc>
                <a:spcPct val="100000"/>
              </a:lnSpc>
            </a:pPr>
            <a:r>
              <a:rPr lang="en-US" sz="2800" spc="-35" dirty="0">
                <a:solidFill>
                  <a:srgbClr val="FFFFFF"/>
                </a:solidFill>
                <a:cs typeface="Proxima Nova Rg"/>
              </a:rPr>
              <a:t>The South Carolina Manufacturers Alliance (SCMA) discovered through its 200+ members that 40-50% of the workforce is retiring in 5-10 years.</a:t>
            </a:r>
          </a:p>
        </p:txBody>
      </p:sp>
    </p:spTree>
    <p:extLst>
      <p:ext uri="{BB962C8B-B14F-4D97-AF65-F5344CB8AC3E}">
        <p14:creationId xmlns:p14="http://schemas.microsoft.com/office/powerpoint/2010/main" val="18554500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613C38-F042-45B2-A2B5-1A1DA01159F7}"/>
              </a:ext>
            </a:extLst>
          </p:cNvPr>
          <p:cNvSpPr/>
          <p:nvPr/>
        </p:nvSpPr>
        <p:spPr>
          <a:xfrm>
            <a:off x="0" y="0"/>
            <a:ext cx="9144000" cy="6873179"/>
          </a:xfrm>
          <a:prstGeom prst="rect">
            <a:avLst/>
          </a:prstGeom>
          <a:solidFill>
            <a:srgbClr val="189F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bject 3"/>
          <p:cNvSpPr/>
          <p:nvPr/>
        </p:nvSpPr>
        <p:spPr>
          <a:xfrm>
            <a:off x="6458126" y="6070978"/>
            <a:ext cx="2147990" cy="383611"/>
          </a:xfrm>
          <a:prstGeom prst="rect">
            <a:avLst/>
          </a:prstGeom>
          <a:blipFill>
            <a:blip r:embed="rId2" cstate="print"/>
            <a:stretch>
              <a:fillRect/>
            </a:stretch>
          </a:blipFill>
        </p:spPr>
        <p:txBody>
          <a:bodyPr wrap="square" lIns="0" tIns="0" rIns="0" bIns="0" rtlCol="0"/>
          <a:lstStyle/>
          <a:p>
            <a:endParaRPr sz="1588"/>
          </a:p>
        </p:txBody>
      </p:sp>
      <p:sp>
        <p:nvSpPr>
          <p:cNvPr id="4" name="object 2"/>
          <p:cNvSpPr txBox="1"/>
          <p:nvPr/>
        </p:nvSpPr>
        <p:spPr>
          <a:xfrm>
            <a:off x="924485" y="614550"/>
            <a:ext cx="7295029" cy="2646878"/>
          </a:xfrm>
          <a:prstGeom prst="rect">
            <a:avLst/>
          </a:prstGeom>
        </p:spPr>
        <p:txBody>
          <a:bodyPr vert="horz" wrap="square" lIns="0" tIns="0" rIns="0" bIns="0" rtlCol="0">
            <a:spAutoFit/>
          </a:bodyPr>
          <a:lstStyle/>
          <a:p>
            <a:pPr algn="ctr">
              <a:lnSpc>
                <a:spcPct val="100000"/>
              </a:lnSpc>
            </a:pPr>
            <a:r>
              <a:rPr lang="en-US" sz="4400" b="1" spc="-35" dirty="0">
                <a:solidFill>
                  <a:srgbClr val="FFFFFF"/>
                </a:solidFill>
                <a:cs typeface="Proxima Nova Rg"/>
              </a:rPr>
              <a:t>SC Future Makers</a:t>
            </a:r>
          </a:p>
          <a:p>
            <a:pPr algn="ctr">
              <a:lnSpc>
                <a:spcPct val="100000"/>
              </a:lnSpc>
            </a:pPr>
            <a:endParaRPr lang="en-US" sz="4400" b="1" spc="-35" dirty="0">
              <a:solidFill>
                <a:srgbClr val="FFFFFF"/>
              </a:solidFill>
              <a:cs typeface="Proxima Nova Rg"/>
            </a:endParaRPr>
          </a:p>
          <a:p>
            <a:pPr algn="ctr">
              <a:lnSpc>
                <a:spcPct val="100000"/>
              </a:lnSpc>
            </a:pPr>
            <a:r>
              <a:rPr lang="en-US" sz="2800" spc="-35" dirty="0">
                <a:solidFill>
                  <a:srgbClr val="FFFFFF"/>
                </a:solidFill>
                <a:cs typeface="Proxima Nova Rg"/>
              </a:rPr>
              <a:t>A statewide initiative with the goal of introducing Advanced Manufacturing to the emerging talent in the state.</a:t>
            </a:r>
          </a:p>
        </p:txBody>
      </p:sp>
      <p:sp>
        <p:nvSpPr>
          <p:cNvPr id="6" name="Rectangle 5"/>
          <p:cNvSpPr/>
          <p:nvPr/>
        </p:nvSpPr>
        <p:spPr>
          <a:xfrm>
            <a:off x="0" y="3454400"/>
            <a:ext cx="9144000" cy="24764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6281330" y="3493340"/>
            <a:ext cx="2737026" cy="1719194"/>
          </a:xfrm>
          <a:prstGeom prst="rect">
            <a:avLst/>
          </a:prstGeom>
        </p:spPr>
      </p:pic>
      <p:pic>
        <p:nvPicPr>
          <p:cNvPr id="9" name="Picture 8"/>
          <p:cNvPicPr>
            <a:picLocks noChangeAspect="1"/>
          </p:cNvPicPr>
          <p:nvPr/>
        </p:nvPicPr>
        <p:blipFill>
          <a:blip r:embed="rId4"/>
          <a:stretch>
            <a:fillRect/>
          </a:stretch>
        </p:blipFill>
        <p:spPr>
          <a:xfrm>
            <a:off x="2159965" y="4559523"/>
            <a:ext cx="2120900" cy="1272540"/>
          </a:xfrm>
          <a:prstGeom prst="rect">
            <a:avLst/>
          </a:prstGeom>
        </p:spPr>
      </p:pic>
      <p:pic>
        <p:nvPicPr>
          <p:cNvPr id="10" name="Picture 9"/>
          <p:cNvPicPr>
            <a:picLocks noChangeAspect="1"/>
          </p:cNvPicPr>
          <p:nvPr/>
        </p:nvPicPr>
        <p:blipFill>
          <a:blip r:embed="rId5"/>
          <a:stretch>
            <a:fillRect/>
          </a:stretch>
        </p:blipFill>
        <p:spPr>
          <a:xfrm>
            <a:off x="0" y="3911120"/>
            <a:ext cx="2692641" cy="944911"/>
          </a:xfrm>
          <a:prstGeom prst="rect">
            <a:avLst/>
          </a:prstGeom>
        </p:spPr>
      </p:pic>
      <p:pic>
        <p:nvPicPr>
          <p:cNvPr id="12" name="Picture 11"/>
          <p:cNvPicPr>
            <a:picLocks noChangeAspect="1"/>
          </p:cNvPicPr>
          <p:nvPr/>
        </p:nvPicPr>
        <p:blipFill>
          <a:blip r:embed="rId6"/>
          <a:stretch>
            <a:fillRect/>
          </a:stretch>
        </p:blipFill>
        <p:spPr>
          <a:xfrm>
            <a:off x="3928822" y="4651687"/>
            <a:ext cx="1116327" cy="1121694"/>
          </a:xfrm>
          <a:prstGeom prst="rect">
            <a:avLst/>
          </a:prstGeom>
        </p:spPr>
      </p:pic>
      <p:pic>
        <p:nvPicPr>
          <p:cNvPr id="13" name="Picture 12"/>
          <p:cNvPicPr>
            <a:picLocks noChangeAspect="1"/>
          </p:cNvPicPr>
          <p:nvPr/>
        </p:nvPicPr>
        <p:blipFill>
          <a:blip r:embed="rId7"/>
          <a:stretch>
            <a:fillRect/>
          </a:stretch>
        </p:blipFill>
        <p:spPr>
          <a:xfrm>
            <a:off x="5237982" y="4587138"/>
            <a:ext cx="850514" cy="1186243"/>
          </a:xfrm>
          <a:prstGeom prst="rect">
            <a:avLst/>
          </a:prstGeom>
        </p:spPr>
      </p:pic>
    </p:spTree>
    <p:extLst>
      <p:ext uri="{BB962C8B-B14F-4D97-AF65-F5344CB8AC3E}">
        <p14:creationId xmlns:p14="http://schemas.microsoft.com/office/powerpoint/2010/main" val="38570463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912" r="5657"/>
          <a:stretch/>
        </p:blipFill>
        <p:spPr>
          <a:xfrm>
            <a:off x="26504" y="-1"/>
            <a:ext cx="9117496" cy="6873179"/>
          </a:xfrm>
          <a:prstGeom prst="rect">
            <a:avLst/>
          </a:prstGeom>
        </p:spPr>
      </p:pic>
      <p:sp>
        <p:nvSpPr>
          <p:cNvPr id="5" name="Rectangle 4"/>
          <p:cNvSpPr/>
          <p:nvPr/>
        </p:nvSpPr>
        <p:spPr>
          <a:xfrm>
            <a:off x="0" y="-2"/>
            <a:ext cx="9144000" cy="6873179"/>
          </a:xfrm>
          <a:prstGeom prst="rect">
            <a:avLst/>
          </a:prstGeom>
          <a:solidFill>
            <a:srgbClr val="52595D">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624916" y="2093729"/>
            <a:ext cx="7920672" cy="3293209"/>
          </a:xfrm>
          <a:prstGeom prst="rect">
            <a:avLst/>
          </a:prstGeom>
          <a:noFill/>
        </p:spPr>
        <p:txBody>
          <a:bodyPr wrap="square" rtlCol="0">
            <a:spAutoFit/>
          </a:bodyPr>
          <a:lstStyle/>
          <a:p>
            <a:pPr algn="ctr"/>
            <a:r>
              <a:rPr lang="en-US" sz="3200" b="1" dirty="0">
                <a:solidFill>
                  <a:schemeClr val="bg1"/>
                </a:solidFill>
              </a:rPr>
              <a:t>STEM Premier: It’s impact on Advanced Manufacturing’s Workforce Pipeline in the Present and Future</a:t>
            </a:r>
          </a:p>
          <a:p>
            <a:pPr algn="ctr"/>
            <a:endParaRPr lang="en-US" sz="3200" b="1" dirty="0">
              <a:solidFill>
                <a:schemeClr val="bg1"/>
              </a:solidFill>
            </a:endParaRPr>
          </a:p>
          <a:p>
            <a:pPr algn="ctr"/>
            <a:r>
              <a:rPr lang="en-US" sz="2400" b="1" dirty="0">
                <a:solidFill>
                  <a:schemeClr val="bg1"/>
                </a:solidFill>
              </a:rPr>
              <a:t>Presenters:</a:t>
            </a:r>
          </a:p>
          <a:p>
            <a:pPr algn="ctr"/>
            <a:r>
              <a:rPr lang="en-US" sz="2400" dirty="0">
                <a:solidFill>
                  <a:schemeClr val="bg1"/>
                </a:solidFill>
              </a:rPr>
              <a:t>Casey Welch | COO &amp; Co-Founder</a:t>
            </a:r>
          </a:p>
          <a:p>
            <a:pPr algn="ctr"/>
            <a:r>
              <a:rPr lang="en-US" sz="2400" dirty="0">
                <a:solidFill>
                  <a:schemeClr val="bg1"/>
                </a:solidFill>
              </a:rPr>
              <a:t>Shea Tighe | National Dir. Of Engagement</a:t>
            </a:r>
          </a:p>
        </p:txBody>
      </p:sp>
      <p:sp>
        <p:nvSpPr>
          <p:cNvPr id="6" name="Slide Number Placeholder 5"/>
          <p:cNvSpPr>
            <a:spLocks noGrp="1"/>
          </p:cNvSpPr>
          <p:nvPr>
            <p:ph type="sldNum" sz="quarter" idx="12"/>
          </p:nvPr>
        </p:nvSpPr>
        <p:spPr/>
        <p:txBody>
          <a:bodyPr/>
          <a:lstStyle/>
          <a:p>
            <a:fld id="{48BE0E7F-9F8B-41D3-AA0B-CCD02B8AEB0C}" type="slidenum">
              <a:rPr lang="en-US" smtClean="0"/>
              <a:t>2</a:t>
            </a:fld>
            <a:endParaRPr lang="en-US" dirty="0"/>
          </a:p>
        </p:txBody>
      </p:sp>
    </p:spTree>
    <p:extLst>
      <p:ext uri="{BB962C8B-B14F-4D97-AF65-F5344CB8AC3E}">
        <p14:creationId xmlns:p14="http://schemas.microsoft.com/office/powerpoint/2010/main" val="21996088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35EC5-8B17-46AF-B7B1-F2C33F268A9C}"/>
              </a:ext>
            </a:extLst>
          </p:cNvPr>
          <p:cNvSpPr/>
          <p:nvPr/>
        </p:nvSpPr>
        <p:spPr>
          <a:xfrm>
            <a:off x="0" y="0"/>
            <a:ext cx="9144000" cy="6873179"/>
          </a:xfrm>
          <a:prstGeom prst="rect">
            <a:avLst/>
          </a:prstGeom>
          <a:solidFill>
            <a:srgbClr val="189F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bject 3"/>
          <p:cNvSpPr/>
          <p:nvPr/>
        </p:nvSpPr>
        <p:spPr>
          <a:xfrm>
            <a:off x="6458126" y="6070978"/>
            <a:ext cx="2147990" cy="383611"/>
          </a:xfrm>
          <a:prstGeom prst="rect">
            <a:avLst/>
          </a:prstGeom>
          <a:blipFill>
            <a:blip r:embed="rId2" cstate="print"/>
            <a:stretch>
              <a:fillRect/>
            </a:stretch>
          </a:blipFill>
        </p:spPr>
        <p:txBody>
          <a:bodyPr wrap="square" lIns="0" tIns="0" rIns="0" bIns="0" rtlCol="0"/>
          <a:lstStyle/>
          <a:p>
            <a:endParaRPr sz="1588"/>
          </a:p>
        </p:txBody>
      </p:sp>
      <p:sp>
        <p:nvSpPr>
          <p:cNvPr id="4" name="object 2"/>
          <p:cNvSpPr txBox="1"/>
          <p:nvPr/>
        </p:nvSpPr>
        <p:spPr>
          <a:xfrm>
            <a:off x="924486" y="2113150"/>
            <a:ext cx="7295029" cy="2646878"/>
          </a:xfrm>
          <a:prstGeom prst="rect">
            <a:avLst/>
          </a:prstGeom>
        </p:spPr>
        <p:txBody>
          <a:bodyPr vert="horz" wrap="square" lIns="0" tIns="0" rIns="0" bIns="0" rtlCol="0">
            <a:spAutoFit/>
          </a:bodyPr>
          <a:lstStyle/>
          <a:p>
            <a:pPr algn="ctr">
              <a:lnSpc>
                <a:spcPct val="100000"/>
              </a:lnSpc>
            </a:pPr>
            <a:r>
              <a:rPr lang="en-US" sz="4400" b="1" spc="-35" dirty="0">
                <a:solidFill>
                  <a:srgbClr val="FFFFFF"/>
                </a:solidFill>
                <a:cs typeface="Proxima Nova Rg"/>
              </a:rPr>
              <a:t>How is the initiative working?</a:t>
            </a:r>
          </a:p>
          <a:p>
            <a:pPr algn="ctr">
              <a:lnSpc>
                <a:spcPct val="100000"/>
              </a:lnSpc>
            </a:pPr>
            <a:endParaRPr lang="en-US" sz="4400" b="1" spc="-35" dirty="0">
              <a:solidFill>
                <a:srgbClr val="FFFFFF"/>
              </a:solidFill>
              <a:cs typeface="Proxima Nova Rg"/>
            </a:endParaRPr>
          </a:p>
          <a:p>
            <a:pPr algn="ctr">
              <a:lnSpc>
                <a:spcPct val="100000"/>
              </a:lnSpc>
            </a:pPr>
            <a:r>
              <a:rPr lang="en-US" sz="2800" spc="-35" dirty="0">
                <a:solidFill>
                  <a:srgbClr val="FFFFFF"/>
                </a:solidFill>
                <a:cs typeface="Proxima Nova Rg"/>
              </a:rPr>
              <a:t>200 high schools across the state of SC are joining STEM Premier to discover and connect with the companies in SC.</a:t>
            </a:r>
          </a:p>
        </p:txBody>
      </p:sp>
    </p:spTree>
    <p:extLst>
      <p:ext uri="{BB962C8B-B14F-4D97-AF65-F5344CB8AC3E}">
        <p14:creationId xmlns:p14="http://schemas.microsoft.com/office/powerpoint/2010/main" val="870422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458126" y="6070978"/>
            <a:ext cx="2147990" cy="383611"/>
          </a:xfrm>
          <a:prstGeom prst="rect">
            <a:avLst/>
          </a:prstGeom>
          <a:blipFill>
            <a:blip r:embed="rId2" cstate="print"/>
            <a:stretch>
              <a:fillRect/>
            </a:stretch>
          </a:blipFill>
        </p:spPr>
        <p:txBody>
          <a:bodyPr wrap="square" lIns="0" tIns="0" rIns="0" bIns="0" rtlCol="0"/>
          <a:lstStyle/>
          <a:p>
            <a:endParaRPr sz="1588"/>
          </a:p>
        </p:txBody>
      </p:sp>
      <p:sp>
        <p:nvSpPr>
          <p:cNvPr id="4" name="object 2"/>
          <p:cNvSpPr txBox="1"/>
          <p:nvPr/>
        </p:nvSpPr>
        <p:spPr>
          <a:xfrm>
            <a:off x="924486" y="2614298"/>
            <a:ext cx="7295029" cy="2716128"/>
          </a:xfrm>
          <a:prstGeom prst="rect">
            <a:avLst/>
          </a:prstGeom>
        </p:spPr>
        <p:txBody>
          <a:bodyPr vert="horz" wrap="square" lIns="0" tIns="0" rIns="0" bIns="0" rtlCol="0">
            <a:spAutoFit/>
          </a:bodyPr>
          <a:lstStyle/>
          <a:p>
            <a:pPr algn="ctr">
              <a:lnSpc>
                <a:spcPct val="100000"/>
              </a:lnSpc>
            </a:pPr>
            <a:r>
              <a:rPr lang="en-US" sz="3530" b="1" spc="-35" dirty="0">
                <a:solidFill>
                  <a:srgbClr val="FFFFFF"/>
                </a:solidFill>
                <a:latin typeface="+mj-lt"/>
                <a:cs typeface="Proxima Nova Rg"/>
              </a:rPr>
              <a:t>The next step for students and companies?</a:t>
            </a:r>
          </a:p>
          <a:p>
            <a:pPr lvl="0" algn="ctr"/>
            <a:r>
              <a:rPr lang="en-US" sz="3530" spc="22" dirty="0">
                <a:solidFill>
                  <a:srgbClr val="FFFFFF"/>
                </a:solidFill>
                <a:cs typeface="Proxima Nova Rg"/>
              </a:rPr>
              <a:t>Join STEM Premier.</a:t>
            </a:r>
          </a:p>
          <a:p>
            <a:pPr lvl="0" algn="ctr"/>
            <a:endParaRPr lang="en-US" sz="3530" spc="22" dirty="0">
              <a:solidFill>
                <a:srgbClr val="FFFFFF"/>
              </a:solidFill>
              <a:cs typeface="Proxima Nova Rg"/>
            </a:endParaRPr>
          </a:p>
          <a:p>
            <a:pPr lvl="0" algn="ctr"/>
            <a:r>
              <a:rPr lang="en-US" sz="3530" spc="22" dirty="0">
                <a:solidFill>
                  <a:srgbClr val="FFFFFF"/>
                </a:solidFill>
                <a:cs typeface="Proxima Nova Rg"/>
              </a:rPr>
              <a:t>We’re the “what’s next”</a:t>
            </a:r>
          </a:p>
        </p:txBody>
      </p:sp>
      <p:pic>
        <p:nvPicPr>
          <p:cNvPr id="7" name="Picture 6">
            <a:extLst>
              <a:ext uri="{FF2B5EF4-FFF2-40B4-BE49-F238E27FC236}">
                <a16:creationId xmlns:a16="http://schemas.microsoft.com/office/drawing/2014/main" id="{0AF5CCBE-1FA7-433C-B05E-3C6458D59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05" y="1633298"/>
            <a:ext cx="5393026" cy="4400709"/>
          </a:xfrm>
          <a:prstGeom prst="rect">
            <a:avLst/>
          </a:prstGeom>
        </p:spPr>
      </p:pic>
      <p:sp>
        <p:nvSpPr>
          <p:cNvPr id="8" name="object 3">
            <a:extLst>
              <a:ext uri="{FF2B5EF4-FFF2-40B4-BE49-F238E27FC236}">
                <a16:creationId xmlns:a16="http://schemas.microsoft.com/office/drawing/2014/main" id="{EBA94AF1-573F-4CFE-9010-3D7734B70ED4}"/>
              </a:ext>
            </a:extLst>
          </p:cNvPr>
          <p:cNvSpPr txBox="1"/>
          <p:nvPr/>
        </p:nvSpPr>
        <p:spPr>
          <a:xfrm>
            <a:off x="384607" y="278547"/>
            <a:ext cx="8374785" cy="861774"/>
          </a:xfrm>
          <a:prstGeom prst="rect">
            <a:avLst/>
          </a:prstGeom>
        </p:spPr>
        <p:txBody>
          <a:bodyPr vert="horz" wrap="square" lIns="0" tIns="0" rIns="0" bIns="0" rtlCol="0">
            <a:spAutoFit/>
          </a:bodyPr>
          <a:lstStyle/>
          <a:p>
            <a:pPr marL="12700"/>
            <a:r>
              <a:rPr lang="en-US" sz="2800" b="1" spc="-20" dirty="0">
                <a:solidFill>
                  <a:srgbClr val="2DA1CA"/>
                </a:solidFill>
                <a:cs typeface="Proxima Nova Rg"/>
              </a:rPr>
              <a:t>SC Future Makers Initiative</a:t>
            </a:r>
            <a:endParaRPr lang="en-US" sz="2800" b="1" spc="-20" baseline="30000" dirty="0">
              <a:solidFill>
                <a:srgbClr val="2DA1CA"/>
              </a:solidFill>
              <a:cs typeface="Proxima Nova Rg"/>
            </a:endParaRPr>
          </a:p>
          <a:p>
            <a:pPr marL="12700"/>
            <a:r>
              <a:rPr lang="en-US" sz="2800" dirty="0">
                <a:solidFill>
                  <a:srgbClr val="189FC5"/>
                </a:solidFill>
                <a:cs typeface="Proxima Nova Rg"/>
              </a:rPr>
              <a:t>Bringing everyone together</a:t>
            </a:r>
          </a:p>
        </p:txBody>
      </p:sp>
      <p:pic>
        <p:nvPicPr>
          <p:cNvPr id="9" name="Picture 8">
            <a:extLst>
              <a:ext uri="{FF2B5EF4-FFF2-40B4-BE49-F238E27FC236}">
                <a16:creationId xmlns:a16="http://schemas.microsoft.com/office/drawing/2014/main" id="{86724E63-8E98-4AF8-A969-7818382F97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024" y="278547"/>
            <a:ext cx="2722664" cy="803186"/>
          </a:xfrm>
          <a:prstGeom prst="rect">
            <a:avLst/>
          </a:prstGeom>
        </p:spPr>
      </p:pic>
      <p:sp>
        <p:nvSpPr>
          <p:cNvPr id="10" name="object 9">
            <a:extLst>
              <a:ext uri="{FF2B5EF4-FFF2-40B4-BE49-F238E27FC236}">
                <a16:creationId xmlns:a16="http://schemas.microsoft.com/office/drawing/2014/main" id="{E62FD259-359A-4AD1-9755-0F193FED1683}"/>
              </a:ext>
            </a:extLst>
          </p:cNvPr>
          <p:cNvSpPr txBox="1"/>
          <p:nvPr/>
        </p:nvSpPr>
        <p:spPr>
          <a:xfrm>
            <a:off x="5530579" y="1540927"/>
            <a:ext cx="3228813" cy="4862870"/>
          </a:xfrm>
          <a:prstGeom prst="rect">
            <a:avLst/>
          </a:prstGeom>
        </p:spPr>
        <p:txBody>
          <a:bodyPr vert="horz" wrap="square" lIns="0" tIns="0" rIns="0" bIns="0" rtlCol="0">
            <a:spAutoFit/>
          </a:bodyPr>
          <a:lstStyle/>
          <a:p>
            <a:pPr algn="ctr"/>
            <a:r>
              <a:rPr lang="en-US" sz="2800" b="1" spc="-10" dirty="0">
                <a:solidFill>
                  <a:srgbClr val="189FC5"/>
                </a:solidFill>
                <a:cs typeface="Proxima Nova Rg"/>
              </a:rPr>
              <a:t>200 High Schools</a:t>
            </a:r>
          </a:p>
          <a:p>
            <a:pPr algn="ctr"/>
            <a:r>
              <a:rPr lang="en-US" sz="2000" spc="-10" dirty="0">
                <a:solidFill>
                  <a:srgbClr val="52595D"/>
                </a:solidFill>
                <a:cs typeface="Proxima Nova Rg"/>
              </a:rPr>
              <a:t>200,000+ students</a:t>
            </a:r>
          </a:p>
          <a:p>
            <a:pPr algn="ctr"/>
            <a:endParaRPr lang="en-US" sz="2800" b="1" spc="-10" dirty="0">
              <a:solidFill>
                <a:srgbClr val="189FC5"/>
              </a:solidFill>
              <a:cs typeface="Proxima Nova Rg"/>
            </a:endParaRPr>
          </a:p>
          <a:p>
            <a:pPr algn="ctr"/>
            <a:r>
              <a:rPr lang="en-US" sz="2800" b="1" spc="-10" dirty="0">
                <a:solidFill>
                  <a:srgbClr val="189FC5"/>
                </a:solidFill>
                <a:cs typeface="Proxima Nova Rg"/>
              </a:rPr>
              <a:t>16 Technical Colleges</a:t>
            </a:r>
          </a:p>
          <a:p>
            <a:pPr algn="ctr"/>
            <a:r>
              <a:rPr lang="en-US" sz="2000" spc="-10" dirty="0">
                <a:solidFill>
                  <a:srgbClr val="52595D"/>
                </a:solidFill>
                <a:cs typeface="Proxima Nova Rg"/>
              </a:rPr>
              <a:t>SC Tech College System</a:t>
            </a:r>
          </a:p>
          <a:p>
            <a:pPr algn="ctr"/>
            <a:endParaRPr lang="en-US" sz="2000" b="1" spc="-10" dirty="0">
              <a:solidFill>
                <a:srgbClr val="189FC5"/>
              </a:solidFill>
              <a:cs typeface="Proxima Nova Rg"/>
            </a:endParaRPr>
          </a:p>
          <a:p>
            <a:pPr algn="ctr"/>
            <a:r>
              <a:rPr lang="en-US" sz="2800" b="1" spc="-10" dirty="0">
                <a:solidFill>
                  <a:srgbClr val="189FC5"/>
                </a:solidFill>
                <a:cs typeface="Proxima Nova Rg"/>
              </a:rPr>
              <a:t>4-Year Colleges</a:t>
            </a:r>
          </a:p>
          <a:p>
            <a:pPr algn="ctr"/>
            <a:endParaRPr lang="en-US" sz="2800" b="1" spc="-10" dirty="0">
              <a:solidFill>
                <a:srgbClr val="189FC5"/>
              </a:solidFill>
              <a:cs typeface="Proxima Nova Rg"/>
            </a:endParaRPr>
          </a:p>
          <a:p>
            <a:pPr algn="ctr"/>
            <a:r>
              <a:rPr lang="en-US" sz="2800" b="1" spc="-10" dirty="0">
                <a:solidFill>
                  <a:srgbClr val="189FC5"/>
                </a:solidFill>
                <a:cs typeface="Proxima Nova Rg"/>
              </a:rPr>
              <a:t>Transitioning Military</a:t>
            </a:r>
          </a:p>
          <a:p>
            <a:pPr algn="ctr"/>
            <a:endParaRPr lang="en-US" sz="2000" b="1" spc="-10" dirty="0">
              <a:solidFill>
                <a:srgbClr val="189FC5"/>
              </a:solidFill>
              <a:cs typeface="Proxima Nova Rg"/>
            </a:endParaRPr>
          </a:p>
          <a:p>
            <a:pPr algn="ctr"/>
            <a:r>
              <a:rPr lang="en-US" sz="2800" b="1" spc="-10" dirty="0">
                <a:solidFill>
                  <a:srgbClr val="189FC5"/>
                </a:solidFill>
                <a:cs typeface="Proxima Nova Rg"/>
              </a:rPr>
              <a:t>Industry</a:t>
            </a:r>
          </a:p>
          <a:p>
            <a:pPr algn="ctr"/>
            <a:r>
              <a:rPr lang="en-US" sz="2000" spc="-10" dirty="0">
                <a:solidFill>
                  <a:srgbClr val="52595D"/>
                </a:solidFill>
                <a:cs typeface="Proxima Nova Rg"/>
              </a:rPr>
              <a:t>SC Manufacturing Companies</a:t>
            </a:r>
          </a:p>
          <a:p>
            <a:pPr algn="ctr"/>
            <a:endParaRPr lang="en-US" sz="2000" b="1" spc="-10" dirty="0">
              <a:solidFill>
                <a:srgbClr val="189FC5"/>
              </a:solidFill>
              <a:cs typeface="Proxima Nova Rg"/>
            </a:endParaRPr>
          </a:p>
        </p:txBody>
      </p:sp>
    </p:spTree>
    <p:extLst>
      <p:ext uri="{BB962C8B-B14F-4D97-AF65-F5344CB8AC3E}">
        <p14:creationId xmlns:p14="http://schemas.microsoft.com/office/powerpoint/2010/main" val="40352381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35EC5-8B17-46AF-B7B1-F2C33F268A9C}"/>
              </a:ext>
            </a:extLst>
          </p:cNvPr>
          <p:cNvSpPr/>
          <p:nvPr/>
        </p:nvSpPr>
        <p:spPr>
          <a:xfrm>
            <a:off x="0" y="0"/>
            <a:ext cx="9144000" cy="6873179"/>
          </a:xfrm>
          <a:prstGeom prst="rect">
            <a:avLst/>
          </a:prstGeom>
          <a:solidFill>
            <a:srgbClr val="189F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bject 3"/>
          <p:cNvSpPr/>
          <p:nvPr/>
        </p:nvSpPr>
        <p:spPr>
          <a:xfrm>
            <a:off x="6458126" y="6070978"/>
            <a:ext cx="2147990" cy="383611"/>
          </a:xfrm>
          <a:prstGeom prst="rect">
            <a:avLst/>
          </a:prstGeom>
          <a:blipFill>
            <a:blip r:embed="rId2" cstate="print"/>
            <a:stretch>
              <a:fillRect/>
            </a:stretch>
          </a:blipFill>
        </p:spPr>
        <p:txBody>
          <a:bodyPr wrap="square" lIns="0" tIns="0" rIns="0" bIns="0" rtlCol="0"/>
          <a:lstStyle/>
          <a:p>
            <a:endParaRPr sz="1588"/>
          </a:p>
        </p:txBody>
      </p:sp>
      <p:sp>
        <p:nvSpPr>
          <p:cNvPr id="4" name="object 2"/>
          <p:cNvSpPr txBox="1"/>
          <p:nvPr/>
        </p:nvSpPr>
        <p:spPr>
          <a:xfrm>
            <a:off x="924486" y="3098035"/>
            <a:ext cx="7295029" cy="677108"/>
          </a:xfrm>
          <a:prstGeom prst="rect">
            <a:avLst/>
          </a:prstGeom>
        </p:spPr>
        <p:txBody>
          <a:bodyPr vert="horz" wrap="square" lIns="0" tIns="0" rIns="0" bIns="0" rtlCol="0">
            <a:spAutoFit/>
          </a:bodyPr>
          <a:lstStyle/>
          <a:p>
            <a:pPr algn="ctr">
              <a:lnSpc>
                <a:spcPct val="100000"/>
              </a:lnSpc>
            </a:pPr>
            <a:r>
              <a:rPr lang="en-US" sz="4400" b="1" spc="-35" dirty="0">
                <a:solidFill>
                  <a:srgbClr val="FFFFFF"/>
                </a:solidFill>
                <a:cs typeface="Proxima Nova Rg"/>
              </a:rPr>
              <a:t>So, What is the linchpin?</a:t>
            </a:r>
          </a:p>
        </p:txBody>
      </p:sp>
    </p:spTree>
    <p:extLst>
      <p:ext uri="{BB962C8B-B14F-4D97-AF65-F5344CB8AC3E}">
        <p14:creationId xmlns:p14="http://schemas.microsoft.com/office/powerpoint/2010/main" val="32357448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73179"/>
          </a:xfrm>
          <a:prstGeom prst="rect">
            <a:avLst/>
          </a:prstGeom>
          <a:solidFill>
            <a:srgbClr val="189F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p>
            <a:fld id="{48BE0E7F-9F8B-41D3-AA0B-CCD02B8AEB0C}" type="slidenum">
              <a:rPr lang="en-US" smtClean="0"/>
              <a:t>23</a:t>
            </a:fld>
            <a:endParaRPr lang="en-US" dirty="0"/>
          </a:p>
        </p:txBody>
      </p:sp>
      <p:sp>
        <p:nvSpPr>
          <p:cNvPr id="7" name="object 2">
            <a:extLst>
              <a:ext uri="{FF2B5EF4-FFF2-40B4-BE49-F238E27FC236}">
                <a16:creationId xmlns:a16="http://schemas.microsoft.com/office/drawing/2014/main" id="{B8E6B82A-9E31-4774-A721-70A99669802D}"/>
              </a:ext>
            </a:extLst>
          </p:cNvPr>
          <p:cNvSpPr txBox="1"/>
          <p:nvPr/>
        </p:nvSpPr>
        <p:spPr>
          <a:xfrm>
            <a:off x="438150" y="2020817"/>
            <a:ext cx="8267700" cy="2831544"/>
          </a:xfrm>
          <a:prstGeom prst="rect">
            <a:avLst/>
          </a:prstGeom>
        </p:spPr>
        <p:txBody>
          <a:bodyPr vert="horz" wrap="square" lIns="0" tIns="0" rIns="0" bIns="0" rtlCol="0">
            <a:spAutoFit/>
          </a:bodyPr>
          <a:lstStyle/>
          <a:p>
            <a:pPr algn="ctr">
              <a:lnSpc>
                <a:spcPct val="100000"/>
              </a:lnSpc>
            </a:pPr>
            <a:r>
              <a:rPr lang="en-US" sz="4400" b="1" spc="-40" dirty="0">
                <a:solidFill>
                  <a:srgbClr val="FFFFFF"/>
                </a:solidFill>
                <a:cs typeface="Proxima Nova Rg"/>
              </a:rPr>
              <a:t>Another Question for you:</a:t>
            </a:r>
          </a:p>
          <a:p>
            <a:pPr lvl="0" algn="ctr"/>
            <a:endParaRPr lang="en-US" sz="2800" spc="25" dirty="0">
              <a:solidFill>
                <a:srgbClr val="FFFFFF"/>
              </a:solidFill>
              <a:cs typeface="Proxima Nova Rg"/>
            </a:endParaRPr>
          </a:p>
          <a:p>
            <a:pPr lvl="0" algn="ctr"/>
            <a:r>
              <a:rPr lang="en-US" sz="2800" spc="25" dirty="0">
                <a:solidFill>
                  <a:srgbClr val="FFFFFF"/>
                </a:solidFill>
                <a:cs typeface="Proxima Nova Rg"/>
              </a:rPr>
              <a:t>How any of you have looked at your smart phone since this presentation began?</a:t>
            </a:r>
          </a:p>
          <a:p>
            <a:pPr lvl="0" algn="ctr"/>
            <a:endParaRPr lang="en-US" sz="2800" spc="25" dirty="0">
              <a:solidFill>
                <a:srgbClr val="FFFFFF"/>
              </a:solidFill>
              <a:cs typeface="Proxima Nova Rg"/>
            </a:endParaRPr>
          </a:p>
          <a:p>
            <a:pPr lvl="0" algn="ctr"/>
            <a:r>
              <a:rPr lang="en-US" sz="2800" b="1" spc="25" dirty="0">
                <a:solidFill>
                  <a:srgbClr val="FFFFFF"/>
                </a:solidFill>
                <a:cs typeface="Proxima Nova Rg"/>
              </a:rPr>
              <a:t>Be honest.</a:t>
            </a:r>
            <a:endParaRPr lang="en-US" sz="2800" b="1" dirty="0">
              <a:solidFill>
                <a:prstClr val="black"/>
              </a:solidFill>
              <a:cs typeface="Proxima Nova Rg"/>
            </a:endParaRPr>
          </a:p>
        </p:txBody>
      </p:sp>
      <p:sp>
        <p:nvSpPr>
          <p:cNvPr id="8" name="object 3">
            <a:extLst>
              <a:ext uri="{FF2B5EF4-FFF2-40B4-BE49-F238E27FC236}">
                <a16:creationId xmlns:a16="http://schemas.microsoft.com/office/drawing/2014/main" id="{D21511C3-71A6-4CCC-9B1F-5A31E1DAD75B}"/>
              </a:ext>
            </a:extLst>
          </p:cNvPr>
          <p:cNvSpPr/>
          <p:nvPr/>
        </p:nvSpPr>
        <p:spPr>
          <a:xfrm>
            <a:off x="6458126" y="6070978"/>
            <a:ext cx="2147990" cy="383611"/>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28443245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73179"/>
          </a:xfrm>
          <a:prstGeom prst="rect">
            <a:avLst/>
          </a:prstGeom>
          <a:solidFill>
            <a:srgbClr val="189F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p>
            <a:fld id="{48BE0E7F-9F8B-41D3-AA0B-CCD02B8AEB0C}" type="slidenum">
              <a:rPr lang="en-US" smtClean="0"/>
              <a:t>24</a:t>
            </a:fld>
            <a:endParaRPr lang="en-US" dirty="0"/>
          </a:p>
        </p:txBody>
      </p:sp>
      <p:sp>
        <p:nvSpPr>
          <p:cNvPr id="7" name="object 2">
            <a:extLst>
              <a:ext uri="{FF2B5EF4-FFF2-40B4-BE49-F238E27FC236}">
                <a16:creationId xmlns:a16="http://schemas.microsoft.com/office/drawing/2014/main" id="{B8E6B82A-9E31-4774-A721-70A99669802D}"/>
              </a:ext>
            </a:extLst>
          </p:cNvPr>
          <p:cNvSpPr txBox="1"/>
          <p:nvPr/>
        </p:nvSpPr>
        <p:spPr>
          <a:xfrm>
            <a:off x="438150" y="1589929"/>
            <a:ext cx="8267700" cy="3693319"/>
          </a:xfrm>
          <a:prstGeom prst="rect">
            <a:avLst/>
          </a:prstGeom>
        </p:spPr>
        <p:txBody>
          <a:bodyPr vert="horz" wrap="square" lIns="0" tIns="0" rIns="0" bIns="0" rtlCol="0">
            <a:spAutoFit/>
          </a:bodyPr>
          <a:lstStyle/>
          <a:p>
            <a:pPr algn="ctr">
              <a:lnSpc>
                <a:spcPct val="100000"/>
              </a:lnSpc>
            </a:pPr>
            <a:r>
              <a:rPr lang="en-US" sz="4400" b="1" spc="-40" dirty="0">
                <a:solidFill>
                  <a:srgbClr val="FFFFFF"/>
                </a:solidFill>
                <a:cs typeface="Proxima Nova Rg"/>
              </a:rPr>
              <a:t>Last Question:</a:t>
            </a:r>
          </a:p>
          <a:p>
            <a:pPr lvl="0" algn="ctr"/>
            <a:endParaRPr lang="en-US" sz="2800" spc="25" dirty="0">
              <a:solidFill>
                <a:srgbClr val="FFFFFF"/>
              </a:solidFill>
              <a:cs typeface="Proxima Nova Rg"/>
            </a:endParaRPr>
          </a:p>
          <a:p>
            <a:pPr lvl="0" algn="ctr"/>
            <a:r>
              <a:rPr lang="en-US" sz="2800" spc="25" dirty="0">
                <a:solidFill>
                  <a:srgbClr val="FFFFFF"/>
                </a:solidFill>
                <a:cs typeface="Proxima Nova Rg"/>
              </a:rPr>
              <a:t>How many of you have children who own smart phones?</a:t>
            </a:r>
          </a:p>
          <a:p>
            <a:pPr lvl="0" algn="ctr"/>
            <a:endParaRPr lang="en-US" sz="2800" spc="25" dirty="0">
              <a:solidFill>
                <a:srgbClr val="FFFFFF"/>
              </a:solidFill>
              <a:cs typeface="Proxima Nova Rg"/>
            </a:endParaRPr>
          </a:p>
          <a:p>
            <a:pPr lvl="0" algn="ctr"/>
            <a:r>
              <a:rPr lang="en-US" sz="2800" spc="25" dirty="0">
                <a:solidFill>
                  <a:srgbClr val="FFFFFF"/>
                </a:solidFill>
                <a:cs typeface="Proxima Nova Rg"/>
              </a:rPr>
              <a:t>How often are they on them?</a:t>
            </a:r>
          </a:p>
          <a:p>
            <a:pPr lvl="0" algn="ctr"/>
            <a:endParaRPr lang="en-US" sz="2800" spc="25" dirty="0">
              <a:solidFill>
                <a:srgbClr val="FFFFFF"/>
              </a:solidFill>
              <a:cs typeface="Proxima Nova Rg"/>
            </a:endParaRPr>
          </a:p>
          <a:p>
            <a:pPr lvl="0" algn="ctr"/>
            <a:r>
              <a:rPr lang="en-US" sz="2800" b="1" spc="25" dirty="0">
                <a:solidFill>
                  <a:srgbClr val="FFFFFF"/>
                </a:solidFill>
                <a:cs typeface="Proxima Nova Rg"/>
              </a:rPr>
              <a:t>Exactly.</a:t>
            </a:r>
            <a:endParaRPr lang="en-US" sz="2800" b="1" dirty="0">
              <a:solidFill>
                <a:prstClr val="black"/>
              </a:solidFill>
              <a:cs typeface="Proxima Nova Rg"/>
            </a:endParaRPr>
          </a:p>
        </p:txBody>
      </p:sp>
      <p:sp>
        <p:nvSpPr>
          <p:cNvPr id="8" name="object 3">
            <a:extLst>
              <a:ext uri="{FF2B5EF4-FFF2-40B4-BE49-F238E27FC236}">
                <a16:creationId xmlns:a16="http://schemas.microsoft.com/office/drawing/2014/main" id="{D21511C3-71A6-4CCC-9B1F-5A31E1DAD75B}"/>
              </a:ext>
            </a:extLst>
          </p:cNvPr>
          <p:cNvSpPr/>
          <p:nvPr/>
        </p:nvSpPr>
        <p:spPr>
          <a:xfrm>
            <a:off x="6458126" y="6070978"/>
            <a:ext cx="2147990" cy="383611"/>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1653150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154" r="7944"/>
          <a:stretch/>
        </p:blipFill>
        <p:spPr>
          <a:xfrm>
            <a:off x="-1" y="0"/>
            <a:ext cx="9144001" cy="6858000"/>
          </a:xfrm>
          <a:prstGeom prst="rect">
            <a:avLst/>
          </a:prstGeom>
        </p:spPr>
      </p:pic>
      <p:sp>
        <p:nvSpPr>
          <p:cNvPr id="3" name="Slide Number Placeholder 2"/>
          <p:cNvSpPr>
            <a:spLocks noGrp="1"/>
          </p:cNvSpPr>
          <p:nvPr>
            <p:ph type="sldNum" sz="quarter" idx="12"/>
          </p:nvPr>
        </p:nvSpPr>
        <p:spPr/>
        <p:txBody>
          <a:bodyPr/>
          <a:lstStyle/>
          <a:p>
            <a:fld id="{48BE0E7F-9F8B-41D3-AA0B-CCD02B8AEB0C}" type="slidenum">
              <a:rPr lang="en-US" smtClean="0"/>
              <a:t>25</a:t>
            </a:fld>
            <a:endParaRPr lang="en-US" dirty="0"/>
          </a:p>
        </p:txBody>
      </p:sp>
    </p:spTree>
    <p:extLst>
      <p:ext uri="{BB962C8B-B14F-4D97-AF65-F5344CB8AC3E}">
        <p14:creationId xmlns:p14="http://schemas.microsoft.com/office/powerpoint/2010/main" val="1966793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txBox="1"/>
          <p:nvPr/>
        </p:nvSpPr>
        <p:spPr>
          <a:xfrm>
            <a:off x="384607" y="278547"/>
            <a:ext cx="8374785" cy="861774"/>
          </a:xfrm>
          <a:prstGeom prst="rect">
            <a:avLst/>
          </a:prstGeom>
        </p:spPr>
        <p:txBody>
          <a:bodyPr vert="horz" wrap="square" lIns="0" tIns="0" rIns="0" bIns="0" rtlCol="0">
            <a:spAutoFit/>
          </a:bodyPr>
          <a:lstStyle/>
          <a:p>
            <a:pPr marL="12700"/>
            <a:r>
              <a:rPr lang="en-US" sz="2800" b="1" spc="-20" dirty="0">
                <a:solidFill>
                  <a:srgbClr val="2DA1CA"/>
                </a:solidFill>
                <a:cs typeface="Proxima Nova Rg"/>
              </a:rPr>
              <a:t>STEM Premier &amp; The Mobile Experience</a:t>
            </a:r>
            <a:endParaRPr lang="en-US" sz="2800" b="1" spc="-20" baseline="30000" dirty="0">
              <a:solidFill>
                <a:srgbClr val="2DA1CA"/>
              </a:solidFill>
              <a:cs typeface="Proxima Nova Rg"/>
            </a:endParaRPr>
          </a:p>
          <a:p>
            <a:pPr marL="12700"/>
            <a:r>
              <a:rPr lang="en-US" sz="2800" dirty="0">
                <a:solidFill>
                  <a:srgbClr val="189FC5"/>
                </a:solidFill>
                <a:cs typeface="Proxima Nova Rg"/>
              </a:rPr>
              <a:t>Engaging digital natives</a:t>
            </a:r>
            <a:endParaRPr sz="2800" dirty="0">
              <a:solidFill>
                <a:srgbClr val="189FC5"/>
              </a:solidFill>
              <a:cs typeface="Proxima Nova Rg"/>
            </a:endParaRPr>
          </a:p>
        </p:txBody>
      </p:sp>
      <p:grpSp>
        <p:nvGrpSpPr>
          <p:cNvPr id="3" name="Group 2">
            <a:extLst>
              <a:ext uri="{FF2B5EF4-FFF2-40B4-BE49-F238E27FC236}">
                <a16:creationId xmlns:a16="http://schemas.microsoft.com/office/drawing/2014/main" id="{56895F31-8B11-48C9-AC26-C3AD3CDE9AE7}"/>
              </a:ext>
            </a:extLst>
          </p:cNvPr>
          <p:cNvGrpSpPr/>
          <p:nvPr/>
        </p:nvGrpSpPr>
        <p:grpSpPr>
          <a:xfrm>
            <a:off x="548872" y="1663885"/>
            <a:ext cx="8046254" cy="4008495"/>
            <a:chOff x="832195" y="2139166"/>
            <a:chExt cx="7435111" cy="3704035"/>
          </a:xfrm>
        </p:grpSpPr>
        <p:sp>
          <p:nvSpPr>
            <p:cNvPr id="15" name="object 49"/>
            <p:cNvSpPr txBox="1"/>
            <p:nvPr/>
          </p:nvSpPr>
          <p:spPr>
            <a:xfrm>
              <a:off x="832195" y="2158020"/>
              <a:ext cx="2450753" cy="283219"/>
            </a:xfrm>
            <a:prstGeom prst="rect">
              <a:avLst/>
            </a:prstGeom>
          </p:spPr>
          <p:txBody>
            <a:bodyPr vert="horz" wrap="square" lIns="0" tIns="0" rIns="0" bIns="0" rtlCol="0">
              <a:spAutoFit/>
            </a:bodyPr>
            <a:lstStyle/>
            <a:p>
              <a:pPr marL="12700" marR="5080" indent="29845" algn="ctr">
                <a:lnSpc>
                  <a:spcPct val="107400"/>
                </a:lnSpc>
              </a:pPr>
              <a:r>
                <a:rPr lang="en-US" b="1" spc="15" dirty="0">
                  <a:solidFill>
                    <a:srgbClr val="189FC5"/>
                  </a:solidFill>
                  <a:cs typeface="Proxima Nova Lt"/>
                </a:rPr>
                <a:t>Find talent</a:t>
              </a:r>
              <a:endParaRPr lang="en-US" sz="1200" spc="15" dirty="0">
                <a:solidFill>
                  <a:srgbClr val="52595D"/>
                </a:solidFill>
                <a:cs typeface="Proxima Nova Lt"/>
              </a:endParaRPr>
            </a:p>
          </p:txBody>
        </p:sp>
        <p:sp>
          <p:nvSpPr>
            <p:cNvPr id="20" name="object 49"/>
            <p:cNvSpPr txBox="1"/>
            <p:nvPr/>
          </p:nvSpPr>
          <p:spPr>
            <a:xfrm>
              <a:off x="3520685" y="2139166"/>
              <a:ext cx="1970649" cy="283219"/>
            </a:xfrm>
            <a:prstGeom prst="rect">
              <a:avLst/>
            </a:prstGeom>
          </p:spPr>
          <p:txBody>
            <a:bodyPr vert="horz" wrap="square" lIns="0" tIns="0" rIns="0" bIns="0" rtlCol="0">
              <a:spAutoFit/>
            </a:bodyPr>
            <a:lstStyle/>
            <a:p>
              <a:pPr marL="12700" marR="5080" indent="29845" algn="ctr">
                <a:lnSpc>
                  <a:spcPct val="107400"/>
                </a:lnSpc>
              </a:pPr>
              <a:r>
                <a:rPr lang="en-US" b="1" spc="15" dirty="0">
                  <a:solidFill>
                    <a:srgbClr val="189FC5"/>
                  </a:solidFill>
                  <a:cs typeface="Proxima Nova Lt"/>
                </a:rPr>
                <a:t>Engage directly</a:t>
              </a:r>
              <a:endParaRPr lang="en-US" spc="15" dirty="0">
                <a:solidFill>
                  <a:srgbClr val="52595D"/>
                </a:solidFill>
                <a:cs typeface="Proxima Nova Lt"/>
              </a:endParaRPr>
            </a:p>
          </p:txBody>
        </p:sp>
        <p:sp>
          <p:nvSpPr>
            <p:cNvPr id="21" name="object 49"/>
            <p:cNvSpPr txBox="1"/>
            <p:nvPr/>
          </p:nvSpPr>
          <p:spPr>
            <a:xfrm>
              <a:off x="5814130" y="2158020"/>
              <a:ext cx="2453176" cy="283219"/>
            </a:xfrm>
            <a:prstGeom prst="rect">
              <a:avLst/>
            </a:prstGeom>
          </p:spPr>
          <p:txBody>
            <a:bodyPr vert="horz" wrap="square" lIns="0" tIns="0" rIns="0" bIns="0" rtlCol="0">
              <a:spAutoFit/>
            </a:bodyPr>
            <a:lstStyle/>
            <a:p>
              <a:pPr marL="12700" marR="5080" indent="29845" algn="ctr">
                <a:lnSpc>
                  <a:spcPct val="107400"/>
                </a:lnSpc>
              </a:pPr>
              <a:r>
                <a:rPr lang="en-US" b="1" spc="15" dirty="0">
                  <a:solidFill>
                    <a:srgbClr val="189FC5"/>
                  </a:solidFill>
                  <a:cs typeface="Proxima Nova Lt"/>
                </a:rPr>
                <a:t>Cultivate &amp; Recruit</a:t>
              </a:r>
              <a:endParaRPr lang="en-US" spc="15" dirty="0">
                <a:solidFill>
                  <a:srgbClr val="52595D"/>
                </a:solidFill>
                <a:cs typeface="Proxima Nova Lt"/>
              </a:endParaRPr>
            </a:p>
          </p:txBody>
        </p:sp>
        <p:sp>
          <p:nvSpPr>
            <p:cNvPr id="30" name="Oval 29"/>
            <p:cNvSpPr/>
            <p:nvPr/>
          </p:nvSpPr>
          <p:spPr>
            <a:xfrm>
              <a:off x="5966684" y="2658240"/>
              <a:ext cx="2255116" cy="2261726"/>
            </a:xfrm>
            <a:prstGeom prst="ellipse">
              <a:avLst/>
            </a:prstGeom>
            <a:blipFill dpi="0" rotWithShape="1">
              <a:blip r:embed="rId2"/>
              <a:srcRect/>
              <a:stretch>
                <a:fillRect l="-14000" r="-36000"/>
              </a:stretch>
            </a:blipFill>
            <a:ln w="38100">
              <a:solidFill>
                <a:srgbClr val="189F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932718" y="2658240"/>
              <a:ext cx="2845808" cy="2261726"/>
              <a:chOff x="470047" y="2584515"/>
              <a:chExt cx="2845808" cy="2261726"/>
            </a:xfrm>
          </p:grpSpPr>
          <p:grpSp>
            <p:nvGrpSpPr>
              <p:cNvPr id="8" name="Group 7"/>
              <p:cNvGrpSpPr/>
              <p:nvPr/>
            </p:nvGrpSpPr>
            <p:grpSpPr>
              <a:xfrm>
                <a:off x="470047" y="2584515"/>
                <a:ext cx="2255116" cy="2261726"/>
                <a:chOff x="470047" y="2584515"/>
                <a:chExt cx="2255116" cy="2261726"/>
              </a:xfrm>
            </p:grpSpPr>
            <p:pic>
              <p:nvPicPr>
                <p:cNvPr id="9" name="Picture 8"/>
                <p:cNvPicPr>
                  <a:picLocks noChangeAspect="1"/>
                </p:cNvPicPr>
                <p:nvPr/>
              </p:nvPicPr>
              <p:blipFill>
                <a:blip r:embed="rId3"/>
                <a:stretch>
                  <a:fillRect/>
                </a:stretch>
              </p:blipFill>
              <p:spPr>
                <a:xfrm>
                  <a:off x="486770" y="2606158"/>
                  <a:ext cx="2221670" cy="2221670"/>
                </a:xfrm>
                <a:prstGeom prst="rect">
                  <a:avLst/>
                </a:prstGeom>
              </p:spPr>
            </p:pic>
            <p:sp>
              <p:nvSpPr>
                <p:cNvPr id="23" name="Oval 22"/>
                <p:cNvSpPr/>
                <p:nvPr/>
              </p:nvSpPr>
              <p:spPr>
                <a:xfrm>
                  <a:off x="470047" y="2584515"/>
                  <a:ext cx="2255116" cy="2261726"/>
                </a:xfrm>
                <a:prstGeom prst="ellipse">
                  <a:avLst/>
                </a:prstGeom>
                <a:noFill/>
                <a:ln w="38100">
                  <a:solidFill>
                    <a:srgbClr val="189F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4" name="Straight Arrow Connector 33"/>
              <p:cNvCxnSpPr/>
              <p:nvPr/>
            </p:nvCxnSpPr>
            <p:spPr>
              <a:xfrm flipV="1">
                <a:off x="2725163" y="3719587"/>
                <a:ext cx="590692" cy="5218"/>
              </a:xfrm>
              <a:prstGeom prst="straightConnector1">
                <a:avLst/>
              </a:prstGeom>
              <a:ln w="38100">
                <a:solidFill>
                  <a:srgbClr val="189FC5"/>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5" name="Straight Arrow Connector 34"/>
            <p:cNvCxnSpPr/>
            <p:nvPr/>
          </p:nvCxnSpPr>
          <p:spPr>
            <a:xfrm flipV="1">
              <a:off x="5257091" y="3793312"/>
              <a:ext cx="590692" cy="5218"/>
            </a:xfrm>
            <a:prstGeom prst="straightConnector1">
              <a:avLst/>
            </a:prstGeom>
            <a:ln w="38100">
              <a:solidFill>
                <a:srgbClr val="189FC5"/>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3796567" y="2502861"/>
              <a:ext cx="1418888" cy="2796798"/>
            </a:xfrm>
            <a:prstGeom prst="rect">
              <a:avLst/>
            </a:prstGeom>
          </p:spPr>
        </p:pic>
        <p:cxnSp>
          <p:nvCxnSpPr>
            <p:cNvPr id="29" name="Elbow Connector 28"/>
            <p:cNvCxnSpPr>
              <a:stCxn id="30" idx="4"/>
              <a:endCxn id="23" idx="4"/>
            </p:cNvCxnSpPr>
            <p:nvPr/>
          </p:nvCxnSpPr>
          <p:spPr>
            <a:xfrm rot="5400000">
              <a:off x="4577259" y="2402983"/>
              <a:ext cx="12700" cy="5033966"/>
            </a:xfrm>
            <a:prstGeom prst="bentConnector3">
              <a:avLst>
                <a:gd name="adj1" fmla="val 7812378"/>
              </a:avLst>
            </a:prstGeom>
            <a:ln w="38100">
              <a:solidFill>
                <a:srgbClr val="189FC5"/>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0" name="object 49"/>
            <p:cNvSpPr txBox="1"/>
            <p:nvPr/>
          </p:nvSpPr>
          <p:spPr>
            <a:xfrm>
              <a:off x="3325726" y="5546838"/>
              <a:ext cx="2360566" cy="296363"/>
            </a:xfrm>
            <a:prstGeom prst="rect">
              <a:avLst/>
            </a:prstGeom>
          </p:spPr>
          <p:txBody>
            <a:bodyPr vert="horz" wrap="square" lIns="0" tIns="0" rIns="0" bIns="0" rtlCol="0">
              <a:spAutoFit/>
            </a:bodyPr>
            <a:lstStyle/>
            <a:p>
              <a:pPr marL="12700" marR="5080" indent="29845" algn="ctr">
                <a:lnSpc>
                  <a:spcPct val="107400"/>
                </a:lnSpc>
              </a:pPr>
              <a:r>
                <a:rPr lang="en-US" b="1" spc="15" dirty="0">
                  <a:solidFill>
                    <a:srgbClr val="189FC5"/>
                  </a:solidFill>
                  <a:cs typeface="Proxima Nova Lt"/>
                </a:rPr>
                <a:t>Future Talent Pipeline</a:t>
              </a:r>
              <a:endParaRPr lang="en-US" spc="15" dirty="0">
                <a:solidFill>
                  <a:srgbClr val="52595D"/>
                </a:solidFill>
                <a:cs typeface="Proxima Nova Lt"/>
              </a:endParaRPr>
            </a:p>
          </p:txBody>
        </p:sp>
        <p:sp>
          <p:nvSpPr>
            <p:cNvPr id="27" name="Rectangle 26"/>
            <p:cNvSpPr/>
            <p:nvPr/>
          </p:nvSpPr>
          <p:spPr>
            <a:xfrm>
              <a:off x="4161395" y="2883563"/>
              <a:ext cx="694661" cy="86856"/>
            </a:xfrm>
            <a:prstGeom prst="rect">
              <a:avLst/>
            </a:prstGeom>
            <a:solidFill>
              <a:srgbClr val="189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4028590" y="2837421"/>
              <a:ext cx="946091" cy="184666"/>
            </a:xfrm>
            <a:prstGeom prst="rect">
              <a:avLst/>
            </a:prstGeom>
            <a:noFill/>
          </p:spPr>
          <p:txBody>
            <a:bodyPr wrap="square" rtlCol="0">
              <a:spAutoFit/>
            </a:bodyPr>
            <a:lstStyle/>
            <a:p>
              <a:pPr algn="ctr"/>
              <a:r>
                <a:rPr lang="en-US" sz="600" dirty="0">
                  <a:solidFill>
                    <a:schemeClr val="bg1"/>
                  </a:solidFill>
                </a:rPr>
                <a:t>Michelin</a:t>
              </a:r>
            </a:p>
          </p:txBody>
        </p:sp>
        <p:sp>
          <p:nvSpPr>
            <p:cNvPr id="31" name="Rectangle 30"/>
            <p:cNvSpPr/>
            <p:nvPr/>
          </p:nvSpPr>
          <p:spPr>
            <a:xfrm>
              <a:off x="4003088" y="3109824"/>
              <a:ext cx="791535" cy="536354"/>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4230140" y="3870313"/>
              <a:ext cx="791535" cy="246060"/>
            </a:xfrm>
            <a:prstGeom prst="rect">
              <a:avLst/>
            </a:prstGeom>
            <a:solidFill>
              <a:srgbClr val="159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3945940" y="3063294"/>
              <a:ext cx="946091" cy="738664"/>
            </a:xfrm>
            <a:prstGeom prst="rect">
              <a:avLst/>
            </a:prstGeom>
            <a:noFill/>
          </p:spPr>
          <p:txBody>
            <a:bodyPr wrap="square" rtlCol="0">
              <a:spAutoFit/>
            </a:bodyPr>
            <a:lstStyle/>
            <a:p>
              <a:r>
                <a:rPr lang="en-US" sz="500" dirty="0">
                  <a:solidFill>
                    <a:srgbClr val="52595D"/>
                  </a:solidFill>
                </a:rPr>
                <a:t>Danajai,</a:t>
              </a:r>
            </a:p>
            <a:p>
              <a:endParaRPr lang="en-US" sz="500" dirty="0">
                <a:solidFill>
                  <a:srgbClr val="52595D"/>
                </a:solidFill>
              </a:endParaRPr>
            </a:p>
            <a:p>
              <a:r>
                <a:rPr lang="en-US" sz="500" dirty="0">
                  <a:solidFill>
                    <a:srgbClr val="52595D"/>
                  </a:solidFill>
                </a:rPr>
                <a:t>This is John with Michelin in Spartanburg, SC. We have a great program that would be a good fit – want to learn more?</a:t>
              </a:r>
            </a:p>
            <a:p>
              <a:r>
                <a:rPr lang="en-US" sz="700" dirty="0">
                  <a:solidFill>
                    <a:schemeClr val="bg1"/>
                  </a:solidFill>
                </a:rPr>
                <a:t> </a:t>
              </a:r>
            </a:p>
          </p:txBody>
        </p:sp>
        <p:sp>
          <p:nvSpPr>
            <p:cNvPr id="36" name="TextBox 35"/>
            <p:cNvSpPr txBox="1"/>
            <p:nvPr/>
          </p:nvSpPr>
          <p:spPr>
            <a:xfrm>
              <a:off x="4179855" y="3838722"/>
              <a:ext cx="946091" cy="430887"/>
            </a:xfrm>
            <a:prstGeom prst="rect">
              <a:avLst/>
            </a:prstGeom>
            <a:noFill/>
          </p:spPr>
          <p:txBody>
            <a:bodyPr wrap="square" rtlCol="0">
              <a:spAutoFit/>
            </a:bodyPr>
            <a:lstStyle/>
            <a:p>
              <a:r>
                <a:rPr lang="en-US" sz="500" dirty="0">
                  <a:solidFill>
                    <a:schemeClr val="bg1"/>
                  </a:solidFill>
                </a:rPr>
                <a:t>That’s awesome! I’d love to learn more. Please let me know.</a:t>
              </a:r>
            </a:p>
            <a:p>
              <a:r>
                <a:rPr lang="en-US" sz="700" dirty="0">
                  <a:solidFill>
                    <a:schemeClr val="bg1"/>
                  </a:solidFill>
                </a:rPr>
                <a:t> </a:t>
              </a:r>
            </a:p>
          </p:txBody>
        </p:sp>
      </p:grpSp>
    </p:spTree>
    <p:extLst>
      <p:ext uri="{BB962C8B-B14F-4D97-AF65-F5344CB8AC3E}">
        <p14:creationId xmlns:p14="http://schemas.microsoft.com/office/powerpoint/2010/main" val="326482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73179"/>
          </a:xfrm>
          <a:prstGeom prst="rect">
            <a:avLst/>
          </a:prstGeom>
          <a:solidFill>
            <a:srgbClr val="189F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p>
            <a:fld id="{48BE0E7F-9F8B-41D3-AA0B-CCD02B8AEB0C}" type="slidenum">
              <a:rPr lang="en-US" smtClean="0"/>
              <a:t>27</a:t>
            </a:fld>
            <a:endParaRPr lang="en-US" dirty="0"/>
          </a:p>
        </p:txBody>
      </p:sp>
      <p:sp>
        <p:nvSpPr>
          <p:cNvPr id="7" name="object 2">
            <a:extLst>
              <a:ext uri="{FF2B5EF4-FFF2-40B4-BE49-F238E27FC236}">
                <a16:creationId xmlns:a16="http://schemas.microsoft.com/office/drawing/2014/main" id="{B8E6B82A-9E31-4774-A721-70A99669802D}"/>
              </a:ext>
            </a:extLst>
          </p:cNvPr>
          <p:cNvSpPr txBox="1"/>
          <p:nvPr/>
        </p:nvSpPr>
        <p:spPr>
          <a:xfrm>
            <a:off x="438150" y="1589929"/>
            <a:ext cx="8267700" cy="3693319"/>
          </a:xfrm>
          <a:prstGeom prst="rect">
            <a:avLst/>
          </a:prstGeom>
        </p:spPr>
        <p:txBody>
          <a:bodyPr vert="horz" wrap="square" lIns="0" tIns="0" rIns="0" bIns="0" rtlCol="0">
            <a:spAutoFit/>
          </a:bodyPr>
          <a:lstStyle/>
          <a:p>
            <a:pPr algn="ctr">
              <a:lnSpc>
                <a:spcPct val="100000"/>
              </a:lnSpc>
            </a:pPr>
            <a:r>
              <a:rPr lang="en-US" sz="4400" b="1" spc="-40" dirty="0">
                <a:solidFill>
                  <a:srgbClr val="FFFFFF"/>
                </a:solidFill>
                <a:cs typeface="Proxima Nova Rg"/>
              </a:rPr>
              <a:t>We Play In Their Sandbox.</a:t>
            </a:r>
          </a:p>
          <a:p>
            <a:pPr lvl="0" algn="ctr"/>
            <a:endParaRPr lang="en-US" sz="2800" spc="25" dirty="0">
              <a:solidFill>
                <a:srgbClr val="FFFFFF"/>
              </a:solidFill>
              <a:cs typeface="Proxima Nova Rg"/>
            </a:endParaRPr>
          </a:p>
          <a:p>
            <a:pPr lvl="0" algn="ctr"/>
            <a:r>
              <a:rPr lang="en-US" sz="2800" spc="25" dirty="0">
                <a:solidFill>
                  <a:srgbClr val="FFFFFF"/>
                </a:solidFill>
                <a:cs typeface="Proxima Nova Rg"/>
              </a:rPr>
              <a:t>The key to building a sustainable talent pipeline:</a:t>
            </a:r>
          </a:p>
          <a:p>
            <a:pPr lvl="0" algn="ctr"/>
            <a:endParaRPr lang="en-US" sz="2800" b="1" spc="25" dirty="0">
              <a:solidFill>
                <a:srgbClr val="FFFFFF"/>
              </a:solidFill>
              <a:cs typeface="Proxima Nova Rg"/>
            </a:endParaRPr>
          </a:p>
          <a:p>
            <a:pPr lvl="0" algn="ctr"/>
            <a:r>
              <a:rPr lang="en-US" sz="2800" b="1" spc="25" dirty="0">
                <a:solidFill>
                  <a:srgbClr val="FFFFFF"/>
                </a:solidFill>
                <a:cs typeface="Proxima Nova Rg"/>
              </a:rPr>
              <a:t>Engage Students EARLY.</a:t>
            </a:r>
          </a:p>
          <a:p>
            <a:pPr lvl="0" algn="ctr"/>
            <a:r>
              <a:rPr lang="en-US" sz="2800" b="1" spc="25" dirty="0">
                <a:solidFill>
                  <a:srgbClr val="FFFFFF"/>
                </a:solidFill>
                <a:cs typeface="Proxima Nova Rg"/>
              </a:rPr>
              <a:t>Engage them where they are.</a:t>
            </a:r>
          </a:p>
          <a:p>
            <a:pPr lvl="0" algn="ctr"/>
            <a:r>
              <a:rPr lang="en-US" sz="2800" b="1" spc="25" dirty="0">
                <a:solidFill>
                  <a:srgbClr val="FFFFFF"/>
                </a:solidFill>
                <a:cs typeface="Proxima Nova Rg"/>
              </a:rPr>
              <a:t>Engage them directly.</a:t>
            </a:r>
          </a:p>
          <a:p>
            <a:pPr lvl="0" algn="ctr"/>
            <a:r>
              <a:rPr lang="en-US" sz="2800" b="1" spc="25" dirty="0">
                <a:solidFill>
                  <a:srgbClr val="FFFFFF"/>
                </a:solidFill>
                <a:cs typeface="Proxima Nova Rg"/>
              </a:rPr>
              <a:t>Get to the point.</a:t>
            </a:r>
            <a:endParaRPr lang="en-US" sz="2800" b="1" dirty="0">
              <a:solidFill>
                <a:prstClr val="black"/>
              </a:solidFill>
              <a:cs typeface="Proxima Nova Rg"/>
            </a:endParaRPr>
          </a:p>
        </p:txBody>
      </p:sp>
      <p:sp>
        <p:nvSpPr>
          <p:cNvPr id="8" name="object 3">
            <a:extLst>
              <a:ext uri="{FF2B5EF4-FFF2-40B4-BE49-F238E27FC236}">
                <a16:creationId xmlns:a16="http://schemas.microsoft.com/office/drawing/2014/main" id="{D21511C3-71A6-4CCC-9B1F-5A31E1DAD75B}"/>
              </a:ext>
            </a:extLst>
          </p:cNvPr>
          <p:cNvSpPr/>
          <p:nvPr/>
        </p:nvSpPr>
        <p:spPr>
          <a:xfrm>
            <a:off x="6458126" y="6070978"/>
            <a:ext cx="2147990" cy="383611"/>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3896813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88954" y="1494003"/>
            <a:ext cx="6938783" cy="3354765"/>
          </a:xfrm>
          <a:prstGeom prst="rect">
            <a:avLst/>
          </a:prstGeom>
          <a:noFill/>
        </p:spPr>
        <p:txBody>
          <a:bodyPr wrap="square" rtlCol="0">
            <a:spAutoFit/>
          </a:bodyPr>
          <a:lstStyle/>
          <a:p>
            <a:pPr algn="ctr"/>
            <a:r>
              <a:rPr lang="en-US" sz="4400" b="1" dirty="0">
                <a:solidFill>
                  <a:srgbClr val="52595D"/>
                </a:solidFill>
              </a:rPr>
              <a:t>Questions?</a:t>
            </a:r>
          </a:p>
          <a:p>
            <a:pPr algn="ctr"/>
            <a:endParaRPr lang="en-US" sz="2800" b="1" dirty="0">
              <a:solidFill>
                <a:srgbClr val="52595D"/>
              </a:solidFill>
            </a:endParaRPr>
          </a:p>
          <a:p>
            <a:pPr algn="ctr"/>
            <a:r>
              <a:rPr lang="en-US" sz="2800" b="1" dirty="0">
                <a:solidFill>
                  <a:srgbClr val="52595D"/>
                </a:solidFill>
              </a:rPr>
              <a:t>Shea Tighe </a:t>
            </a:r>
            <a:r>
              <a:rPr lang="en-US" sz="2800" dirty="0">
                <a:solidFill>
                  <a:srgbClr val="52595D"/>
                </a:solidFill>
              </a:rPr>
              <a:t>| </a:t>
            </a:r>
            <a:r>
              <a:rPr lang="en-US" sz="2800" dirty="0">
                <a:solidFill>
                  <a:srgbClr val="52595D"/>
                </a:solidFill>
                <a:hlinkClick r:id="rId2"/>
              </a:rPr>
              <a:t>stighe@stempremier.com</a:t>
            </a:r>
            <a:r>
              <a:rPr lang="en-US" sz="2800" dirty="0">
                <a:solidFill>
                  <a:srgbClr val="52595D"/>
                </a:solidFill>
              </a:rPr>
              <a:t> </a:t>
            </a:r>
          </a:p>
          <a:p>
            <a:pPr algn="ctr"/>
            <a:endParaRPr lang="en-US" sz="2800" dirty="0">
              <a:solidFill>
                <a:srgbClr val="52595D"/>
              </a:solidFill>
            </a:endParaRPr>
          </a:p>
          <a:p>
            <a:pPr algn="ctr"/>
            <a:r>
              <a:rPr lang="en-US" sz="2800" b="1" dirty="0">
                <a:solidFill>
                  <a:srgbClr val="52595D"/>
                </a:solidFill>
              </a:rPr>
              <a:t>Casey Welch </a:t>
            </a:r>
            <a:r>
              <a:rPr lang="en-US" sz="2800" dirty="0">
                <a:solidFill>
                  <a:srgbClr val="52595D"/>
                </a:solidFill>
              </a:rPr>
              <a:t>| </a:t>
            </a:r>
            <a:r>
              <a:rPr lang="en-US" sz="2800" dirty="0">
                <a:solidFill>
                  <a:srgbClr val="52595D"/>
                </a:solidFill>
                <a:hlinkClick r:id="rId3"/>
              </a:rPr>
              <a:t>cwelch@stempremier.com</a:t>
            </a:r>
            <a:endParaRPr lang="en-US" sz="2800" dirty="0">
              <a:solidFill>
                <a:srgbClr val="52595D"/>
              </a:solidFill>
            </a:endParaRPr>
          </a:p>
          <a:p>
            <a:pPr algn="ctr"/>
            <a:endParaRPr lang="en-US" sz="2800" dirty="0">
              <a:solidFill>
                <a:srgbClr val="52595D"/>
              </a:solidFill>
            </a:endParaRPr>
          </a:p>
          <a:p>
            <a:pPr algn="ctr"/>
            <a:r>
              <a:rPr lang="en-US" sz="2800" dirty="0">
                <a:solidFill>
                  <a:srgbClr val="52595D"/>
                </a:solidFill>
              </a:rPr>
              <a:t>www.stempremier.com</a:t>
            </a:r>
          </a:p>
        </p:txBody>
      </p:sp>
      <p:pic>
        <p:nvPicPr>
          <p:cNvPr id="8" name="Picture 7">
            <a:extLst>
              <a:ext uri="{FF2B5EF4-FFF2-40B4-BE49-F238E27FC236}">
                <a16:creationId xmlns:a16="http://schemas.microsoft.com/office/drawing/2014/main" id="{2C14114A-7B04-4B2C-89DE-D24AD93141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4254" y="5382665"/>
            <a:ext cx="3768181" cy="679149"/>
          </a:xfrm>
          <a:prstGeom prst="rect">
            <a:avLst/>
          </a:prstGeom>
        </p:spPr>
      </p:pic>
    </p:spTree>
    <p:extLst>
      <p:ext uri="{BB962C8B-B14F-4D97-AF65-F5344CB8AC3E}">
        <p14:creationId xmlns:p14="http://schemas.microsoft.com/office/powerpoint/2010/main" val="945199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73179"/>
          </a:xfrm>
          <a:prstGeom prst="rect">
            <a:avLst/>
          </a:prstGeom>
          <a:solidFill>
            <a:srgbClr val="189F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33350" y="138029"/>
            <a:ext cx="8877300" cy="6001643"/>
          </a:xfrm>
          <a:prstGeom prst="rect">
            <a:avLst/>
          </a:prstGeom>
          <a:noFill/>
        </p:spPr>
        <p:txBody>
          <a:bodyPr wrap="square" rtlCol="0">
            <a:spAutoFit/>
          </a:bodyPr>
          <a:lstStyle/>
          <a:p>
            <a:pPr algn="ctr"/>
            <a:r>
              <a:rPr lang="en-US" sz="4400" b="1" dirty="0" smtClean="0">
                <a:solidFill>
                  <a:schemeClr val="bg1"/>
                </a:solidFill>
              </a:rPr>
              <a:t>What are we going to talk about?</a:t>
            </a:r>
            <a:endParaRPr lang="en-US" sz="4400" b="1" dirty="0">
              <a:solidFill>
                <a:schemeClr val="bg1"/>
              </a:solidFill>
            </a:endParaRPr>
          </a:p>
          <a:p>
            <a:pPr marL="457200" indent="-457200">
              <a:buFont typeface="Arial" charset="0"/>
              <a:buChar char="•"/>
            </a:pPr>
            <a:endParaRPr lang="en-US" sz="2600" dirty="0" smtClean="0">
              <a:solidFill>
                <a:schemeClr val="bg1"/>
              </a:solidFill>
            </a:endParaRPr>
          </a:p>
          <a:p>
            <a:pPr marL="457200" indent="-457200">
              <a:buFont typeface="Arial" charset="0"/>
              <a:buChar char="•"/>
            </a:pPr>
            <a:r>
              <a:rPr lang="en-US" sz="2600" dirty="0" smtClean="0">
                <a:solidFill>
                  <a:schemeClr val="bg1"/>
                </a:solidFill>
              </a:rPr>
              <a:t>Who are we and who uses STEM Premier </a:t>
            </a:r>
          </a:p>
          <a:p>
            <a:pPr marL="457200" indent="-457200">
              <a:buFont typeface="Arial" charset="0"/>
              <a:buChar char="•"/>
            </a:pPr>
            <a:endParaRPr lang="en-US" sz="2600" dirty="0" smtClean="0">
              <a:solidFill>
                <a:schemeClr val="bg1"/>
              </a:solidFill>
            </a:endParaRPr>
          </a:p>
          <a:p>
            <a:pPr marL="457200" indent="-457200">
              <a:buFont typeface="Arial" charset="0"/>
              <a:buChar char="•"/>
            </a:pPr>
            <a:r>
              <a:rPr lang="en-US" sz="2600" dirty="0" smtClean="0">
                <a:solidFill>
                  <a:schemeClr val="bg1"/>
                </a:solidFill>
              </a:rPr>
              <a:t>How are we impacting Advanced Manufacturing</a:t>
            </a:r>
          </a:p>
          <a:p>
            <a:pPr marL="457200" indent="-457200">
              <a:buFont typeface="Arial" charset="0"/>
              <a:buChar char="•"/>
            </a:pPr>
            <a:endParaRPr lang="en-US" sz="2600" dirty="0" smtClean="0">
              <a:solidFill>
                <a:schemeClr val="bg1"/>
              </a:solidFill>
            </a:endParaRPr>
          </a:p>
          <a:p>
            <a:pPr marL="457200" indent="-457200">
              <a:buFont typeface="Arial" charset="0"/>
              <a:buChar char="•"/>
            </a:pPr>
            <a:r>
              <a:rPr lang="en-US" sz="2600" dirty="0" smtClean="0">
                <a:solidFill>
                  <a:schemeClr val="bg1"/>
                </a:solidFill>
              </a:rPr>
              <a:t>Case Studies</a:t>
            </a:r>
          </a:p>
          <a:p>
            <a:pPr marL="457200" indent="-457200">
              <a:buFont typeface="Arial" charset="0"/>
              <a:buChar char="•"/>
            </a:pPr>
            <a:endParaRPr lang="en-US" sz="2600" dirty="0" smtClean="0">
              <a:solidFill>
                <a:schemeClr val="bg1"/>
              </a:solidFill>
            </a:endParaRPr>
          </a:p>
          <a:p>
            <a:pPr marL="457200" indent="-457200">
              <a:buFont typeface="Arial" charset="0"/>
              <a:buChar char="•"/>
            </a:pPr>
            <a:r>
              <a:rPr lang="en-US" sz="2600" dirty="0" smtClean="0">
                <a:solidFill>
                  <a:schemeClr val="bg1"/>
                </a:solidFill>
              </a:rPr>
              <a:t>State Model Driven by Advanced Manufacturing</a:t>
            </a:r>
          </a:p>
          <a:p>
            <a:pPr marL="457200" indent="-457200">
              <a:buFont typeface="Arial" charset="0"/>
              <a:buChar char="•"/>
            </a:pPr>
            <a:endParaRPr lang="en-US" sz="2600" dirty="0" smtClean="0">
              <a:solidFill>
                <a:schemeClr val="bg1"/>
              </a:solidFill>
            </a:endParaRPr>
          </a:p>
          <a:p>
            <a:pPr marL="457200" indent="-457200">
              <a:buFont typeface="Arial" charset="0"/>
              <a:buChar char="•"/>
            </a:pPr>
            <a:r>
              <a:rPr lang="en-US" sz="2600" dirty="0" smtClean="0">
                <a:solidFill>
                  <a:schemeClr val="bg1"/>
                </a:solidFill>
              </a:rPr>
              <a:t>How to Engage &amp; Connect with the future talent pipeline</a:t>
            </a:r>
          </a:p>
          <a:p>
            <a:pPr marL="457200" indent="-457200">
              <a:buFont typeface="Arial" charset="0"/>
              <a:buChar char="•"/>
            </a:pPr>
            <a:endParaRPr lang="en-US" sz="2600" dirty="0" smtClean="0">
              <a:solidFill>
                <a:schemeClr val="bg1"/>
              </a:solidFill>
            </a:endParaRPr>
          </a:p>
          <a:p>
            <a:pPr marL="457200" indent="-457200">
              <a:buFont typeface="Arial" charset="0"/>
              <a:buChar char="•"/>
            </a:pPr>
            <a:r>
              <a:rPr lang="en-US" sz="2600" dirty="0" smtClean="0">
                <a:solidFill>
                  <a:schemeClr val="bg1"/>
                </a:solidFill>
              </a:rPr>
              <a:t>Questions?</a:t>
            </a:r>
            <a:endParaRPr lang="en-US" sz="2600" dirty="0">
              <a:solidFill>
                <a:schemeClr val="bg1"/>
              </a:solidFill>
            </a:endParaRPr>
          </a:p>
          <a:p>
            <a:pPr algn="ctr"/>
            <a:endParaRPr lang="en-US" sz="2800" dirty="0">
              <a:solidFill>
                <a:schemeClr val="bg1"/>
              </a:solidFill>
            </a:endParaRPr>
          </a:p>
        </p:txBody>
      </p:sp>
      <p:sp>
        <p:nvSpPr>
          <p:cNvPr id="6" name="Slide Number Placeholder 5"/>
          <p:cNvSpPr>
            <a:spLocks noGrp="1"/>
          </p:cNvSpPr>
          <p:nvPr>
            <p:ph type="sldNum" sz="quarter" idx="12"/>
          </p:nvPr>
        </p:nvSpPr>
        <p:spPr/>
        <p:txBody>
          <a:bodyPr/>
          <a:lstStyle/>
          <a:p>
            <a:fld id="{48BE0E7F-9F8B-41D3-AA0B-CCD02B8AEB0C}" type="slidenum">
              <a:rPr lang="en-US" smtClean="0"/>
              <a:t>3</a:t>
            </a:fld>
            <a:endParaRPr lang="en-US" dirty="0"/>
          </a:p>
        </p:txBody>
      </p:sp>
      <p:sp>
        <p:nvSpPr>
          <p:cNvPr id="7" name="object 3">
            <a:extLst>
              <a:ext uri="{FF2B5EF4-FFF2-40B4-BE49-F238E27FC236}">
                <a16:creationId xmlns:a16="http://schemas.microsoft.com/office/drawing/2014/main" id="{27657C2E-D08D-48EB-85F2-6CE3C0BBFE55}"/>
              </a:ext>
            </a:extLst>
          </p:cNvPr>
          <p:cNvSpPr/>
          <p:nvPr/>
        </p:nvSpPr>
        <p:spPr>
          <a:xfrm>
            <a:off x="6458126" y="6070978"/>
            <a:ext cx="2147990" cy="383611"/>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36340573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73179"/>
          </a:xfrm>
          <a:prstGeom prst="rect">
            <a:avLst/>
          </a:prstGeom>
          <a:solidFill>
            <a:srgbClr val="189F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524622" y="1082098"/>
            <a:ext cx="8094755" cy="4708981"/>
          </a:xfrm>
          <a:prstGeom prst="rect">
            <a:avLst/>
          </a:prstGeom>
          <a:noFill/>
        </p:spPr>
        <p:txBody>
          <a:bodyPr wrap="square" rtlCol="0">
            <a:spAutoFit/>
          </a:bodyPr>
          <a:lstStyle/>
          <a:p>
            <a:pPr algn="ctr"/>
            <a:r>
              <a:rPr lang="en-US" sz="4400" b="1" dirty="0">
                <a:solidFill>
                  <a:schemeClr val="bg1"/>
                </a:solidFill>
              </a:rPr>
              <a:t>So, What’s The Problem?</a:t>
            </a:r>
          </a:p>
          <a:p>
            <a:pPr algn="ctr"/>
            <a:endParaRPr lang="en-US" sz="3200" b="1" dirty="0">
              <a:solidFill>
                <a:schemeClr val="bg1"/>
              </a:solidFill>
            </a:endParaRPr>
          </a:p>
          <a:p>
            <a:pPr algn="ctr"/>
            <a:r>
              <a:rPr lang="en-US" sz="2800" dirty="0">
                <a:solidFill>
                  <a:schemeClr val="bg1"/>
                </a:solidFill>
              </a:rPr>
              <a:t>We all know about the aging workforce.</a:t>
            </a:r>
          </a:p>
          <a:p>
            <a:pPr algn="ctr"/>
            <a:endParaRPr lang="en-US" sz="2800" dirty="0">
              <a:solidFill>
                <a:schemeClr val="bg1"/>
              </a:solidFill>
            </a:endParaRPr>
          </a:p>
          <a:p>
            <a:pPr algn="ctr"/>
            <a:r>
              <a:rPr lang="en-US" sz="2800" dirty="0">
                <a:solidFill>
                  <a:schemeClr val="bg1"/>
                </a:solidFill>
              </a:rPr>
              <a:t>We all know about the skills gap.</a:t>
            </a:r>
          </a:p>
          <a:p>
            <a:pPr algn="ctr"/>
            <a:endParaRPr lang="en-US" sz="2800" dirty="0">
              <a:solidFill>
                <a:schemeClr val="bg1"/>
              </a:solidFill>
            </a:endParaRPr>
          </a:p>
          <a:p>
            <a:pPr algn="ctr"/>
            <a:r>
              <a:rPr lang="en-US" sz="2800" dirty="0">
                <a:solidFill>
                  <a:schemeClr val="bg1"/>
                </a:solidFill>
              </a:rPr>
              <a:t>We’re trying to relate and connect with the next generation.</a:t>
            </a:r>
          </a:p>
          <a:p>
            <a:pPr algn="ctr"/>
            <a:endParaRPr lang="en-US" sz="2800" dirty="0">
              <a:solidFill>
                <a:schemeClr val="bg1"/>
              </a:solidFill>
            </a:endParaRPr>
          </a:p>
          <a:p>
            <a:pPr algn="ctr"/>
            <a:r>
              <a:rPr lang="en-US" sz="2800" b="1" dirty="0">
                <a:solidFill>
                  <a:schemeClr val="bg1"/>
                </a:solidFill>
              </a:rPr>
              <a:t>How do we do it?</a:t>
            </a:r>
          </a:p>
        </p:txBody>
      </p:sp>
      <p:sp>
        <p:nvSpPr>
          <p:cNvPr id="6" name="Slide Number Placeholder 5"/>
          <p:cNvSpPr>
            <a:spLocks noGrp="1"/>
          </p:cNvSpPr>
          <p:nvPr>
            <p:ph type="sldNum" sz="quarter" idx="12"/>
          </p:nvPr>
        </p:nvSpPr>
        <p:spPr/>
        <p:txBody>
          <a:bodyPr/>
          <a:lstStyle/>
          <a:p>
            <a:fld id="{48BE0E7F-9F8B-41D3-AA0B-CCD02B8AEB0C}" type="slidenum">
              <a:rPr lang="en-US" smtClean="0"/>
              <a:t>4</a:t>
            </a:fld>
            <a:endParaRPr lang="en-US" dirty="0"/>
          </a:p>
        </p:txBody>
      </p:sp>
      <p:sp>
        <p:nvSpPr>
          <p:cNvPr id="7" name="object 3">
            <a:extLst>
              <a:ext uri="{FF2B5EF4-FFF2-40B4-BE49-F238E27FC236}">
                <a16:creationId xmlns:a16="http://schemas.microsoft.com/office/drawing/2014/main" id="{27657C2E-D08D-48EB-85F2-6CE3C0BBFE55}"/>
              </a:ext>
            </a:extLst>
          </p:cNvPr>
          <p:cNvSpPr/>
          <p:nvPr/>
        </p:nvSpPr>
        <p:spPr>
          <a:xfrm>
            <a:off x="6458126" y="6070978"/>
            <a:ext cx="2147990" cy="383611"/>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17619933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73179"/>
          </a:xfrm>
          <a:prstGeom prst="rect">
            <a:avLst/>
          </a:prstGeom>
          <a:solidFill>
            <a:srgbClr val="189F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p>
            <a:fld id="{48BE0E7F-9F8B-41D3-AA0B-CCD02B8AEB0C}" type="slidenum">
              <a:rPr lang="en-US" smtClean="0"/>
              <a:t>5</a:t>
            </a:fld>
            <a:endParaRPr lang="en-US" dirty="0"/>
          </a:p>
        </p:txBody>
      </p:sp>
      <p:sp>
        <p:nvSpPr>
          <p:cNvPr id="7" name="object 2">
            <a:extLst>
              <a:ext uri="{FF2B5EF4-FFF2-40B4-BE49-F238E27FC236}">
                <a16:creationId xmlns:a16="http://schemas.microsoft.com/office/drawing/2014/main" id="{B8E6B82A-9E31-4774-A721-70A99669802D}"/>
              </a:ext>
            </a:extLst>
          </p:cNvPr>
          <p:cNvSpPr txBox="1"/>
          <p:nvPr/>
        </p:nvSpPr>
        <p:spPr>
          <a:xfrm>
            <a:off x="438150" y="1731626"/>
            <a:ext cx="8267700" cy="3016210"/>
          </a:xfrm>
          <a:prstGeom prst="rect">
            <a:avLst/>
          </a:prstGeom>
        </p:spPr>
        <p:txBody>
          <a:bodyPr vert="horz" wrap="square" lIns="0" tIns="0" rIns="0" bIns="0" rtlCol="0">
            <a:spAutoFit/>
          </a:bodyPr>
          <a:lstStyle/>
          <a:p>
            <a:pPr algn="ctr">
              <a:lnSpc>
                <a:spcPct val="100000"/>
              </a:lnSpc>
            </a:pPr>
            <a:r>
              <a:rPr lang="en-US" sz="4400" b="1" spc="-40" dirty="0">
                <a:solidFill>
                  <a:srgbClr val="FFFFFF"/>
                </a:solidFill>
                <a:cs typeface="Proxima Nova Rg"/>
              </a:rPr>
              <a:t>Question for you:</a:t>
            </a:r>
          </a:p>
          <a:p>
            <a:pPr lvl="0" algn="ctr"/>
            <a:endParaRPr lang="en-US" sz="2800" spc="25" dirty="0">
              <a:solidFill>
                <a:srgbClr val="FFFFFF"/>
              </a:solidFill>
              <a:cs typeface="Proxima Nova Rg"/>
            </a:endParaRPr>
          </a:p>
          <a:p>
            <a:pPr lvl="0" algn="ctr"/>
            <a:r>
              <a:rPr lang="en-US" sz="2800" spc="25" dirty="0">
                <a:solidFill>
                  <a:srgbClr val="FFFFFF"/>
                </a:solidFill>
                <a:cs typeface="Proxima Nova Rg"/>
              </a:rPr>
              <a:t>Has anyone in this room ever been recruited</a:t>
            </a:r>
          </a:p>
          <a:p>
            <a:pPr lvl="0" algn="ctr"/>
            <a:r>
              <a:rPr lang="en-US" sz="2800" spc="25" dirty="0">
                <a:solidFill>
                  <a:srgbClr val="FFFFFF"/>
                </a:solidFill>
                <a:cs typeface="Proxima Nova Rg"/>
              </a:rPr>
              <a:t> – athletics, etc.</a:t>
            </a:r>
          </a:p>
          <a:p>
            <a:pPr lvl="0" algn="ctr"/>
            <a:endParaRPr lang="en-US" sz="4000" spc="25" dirty="0">
              <a:solidFill>
                <a:srgbClr val="FFFFFF"/>
              </a:solidFill>
              <a:cs typeface="Proxima Nova Rg"/>
            </a:endParaRPr>
          </a:p>
          <a:p>
            <a:pPr lvl="0" algn="ctr"/>
            <a:r>
              <a:rPr lang="en-US" sz="2800" spc="25" dirty="0">
                <a:solidFill>
                  <a:srgbClr val="FFFFFF"/>
                </a:solidFill>
                <a:cs typeface="Proxima Nova Rg"/>
              </a:rPr>
              <a:t>What was that like? Can you share your experience?</a:t>
            </a:r>
            <a:endParaRPr lang="en-US" sz="2800" dirty="0">
              <a:solidFill>
                <a:prstClr val="black"/>
              </a:solidFill>
              <a:cs typeface="Proxima Nova Rg"/>
            </a:endParaRPr>
          </a:p>
        </p:txBody>
      </p:sp>
      <p:sp>
        <p:nvSpPr>
          <p:cNvPr id="8" name="object 3">
            <a:extLst>
              <a:ext uri="{FF2B5EF4-FFF2-40B4-BE49-F238E27FC236}">
                <a16:creationId xmlns:a16="http://schemas.microsoft.com/office/drawing/2014/main" id="{D21511C3-71A6-4CCC-9B1F-5A31E1DAD75B}"/>
              </a:ext>
            </a:extLst>
          </p:cNvPr>
          <p:cNvSpPr/>
          <p:nvPr/>
        </p:nvSpPr>
        <p:spPr>
          <a:xfrm>
            <a:off x="6458126" y="6070978"/>
            <a:ext cx="2147990" cy="383611"/>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24820383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441144-8D0D-4D65-917E-589FF9B40DE5}"/>
              </a:ext>
            </a:extLst>
          </p:cNvPr>
          <p:cNvSpPr>
            <a:spLocks noGrp="1"/>
          </p:cNvSpPr>
          <p:nvPr>
            <p:ph type="sldNum" sz="quarter" idx="12"/>
          </p:nvPr>
        </p:nvSpPr>
        <p:spPr/>
        <p:txBody>
          <a:bodyPr/>
          <a:lstStyle/>
          <a:p>
            <a:fld id="{48BE0E7F-9F8B-41D3-AA0B-CCD02B8AEB0C}" type="slidenum">
              <a:rPr lang="en-US" smtClean="0"/>
              <a:t>6</a:t>
            </a:fld>
            <a:endParaRPr lang="en-US" dirty="0"/>
          </a:p>
        </p:txBody>
      </p:sp>
      <p:pic>
        <p:nvPicPr>
          <p:cNvPr id="4" name="Picture 3">
            <a:extLst>
              <a:ext uri="{FF2B5EF4-FFF2-40B4-BE49-F238E27FC236}">
                <a16:creationId xmlns:a16="http://schemas.microsoft.com/office/drawing/2014/main" id="{F1EC17E1-DABD-40AD-81EC-8D5D8975B3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065"/>
          <a:stretch/>
        </p:blipFill>
        <p:spPr>
          <a:xfrm>
            <a:off x="0" y="2855369"/>
            <a:ext cx="9144000" cy="4002632"/>
          </a:xfrm>
          <a:prstGeom prst="rect">
            <a:avLst/>
          </a:prstGeom>
        </p:spPr>
      </p:pic>
      <p:sp>
        <p:nvSpPr>
          <p:cNvPr id="8" name="object 3">
            <a:extLst>
              <a:ext uri="{FF2B5EF4-FFF2-40B4-BE49-F238E27FC236}">
                <a16:creationId xmlns:a16="http://schemas.microsoft.com/office/drawing/2014/main" id="{29A3BE83-6DE3-4886-88C3-F505E72FB131}"/>
              </a:ext>
            </a:extLst>
          </p:cNvPr>
          <p:cNvSpPr txBox="1"/>
          <p:nvPr/>
        </p:nvSpPr>
        <p:spPr>
          <a:xfrm>
            <a:off x="384607" y="278547"/>
            <a:ext cx="8374785" cy="2031325"/>
          </a:xfrm>
          <a:prstGeom prst="rect">
            <a:avLst/>
          </a:prstGeom>
        </p:spPr>
        <p:txBody>
          <a:bodyPr vert="horz" wrap="square" lIns="0" tIns="0" rIns="0" bIns="0" rtlCol="0">
            <a:spAutoFit/>
          </a:bodyPr>
          <a:lstStyle/>
          <a:p>
            <a:pPr marL="12700"/>
            <a:r>
              <a:rPr lang="en-US" sz="2800" b="1" spc="-20" dirty="0">
                <a:solidFill>
                  <a:srgbClr val="2DA1CA"/>
                </a:solidFill>
                <a:cs typeface="Proxima Nova Rg"/>
              </a:rPr>
              <a:t>Athletic Recruiting</a:t>
            </a:r>
          </a:p>
          <a:p>
            <a:pPr marL="12700"/>
            <a:r>
              <a:rPr lang="en-US" sz="2800" dirty="0">
                <a:solidFill>
                  <a:srgbClr val="189FC5"/>
                </a:solidFill>
                <a:cs typeface="Proxima Nova Rg"/>
              </a:rPr>
              <a:t>They’re doing it right</a:t>
            </a:r>
            <a:r>
              <a:rPr lang="en-US" sz="2800" dirty="0" smtClean="0">
                <a:solidFill>
                  <a:srgbClr val="189FC5"/>
                </a:solidFill>
                <a:cs typeface="Proxima Nova Rg"/>
              </a:rPr>
              <a:t>. Proactive vs Reactive</a:t>
            </a:r>
            <a:endParaRPr lang="en-US" sz="2800" dirty="0">
              <a:solidFill>
                <a:srgbClr val="189FC5"/>
              </a:solidFill>
              <a:cs typeface="Proxima Nova Rg"/>
            </a:endParaRPr>
          </a:p>
          <a:p>
            <a:pPr marL="12700"/>
            <a:endParaRPr lang="en-US" sz="2800" dirty="0">
              <a:solidFill>
                <a:srgbClr val="189FC5"/>
              </a:solidFill>
              <a:cs typeface="Proxima Nova Rg"/>
            </a:endParaRPr>
          </a:p>
          <a:p>
            <a:pPr marL="12700" algn="ctr"/>
            <a:r>
              <a:rPr lang="en-US" sz="2400" dirty="0">
                <a:solidFill>
                  <a:srgbClr val="189FC5"/>
                </a:solidFill>
                <a:cs typeface="Proxima Nova Rg"/>
              </a:rPr>
              <a:t>Athletic talent is discovered, engaged, and recruited early.</a:t>
            </a:r>
          </a:p>
          <a:p>
            <a:pPr marL="12700" algn="ctr"/>
            <a:r>
              <a:rPr lang="en-US" sz="2400" dirty="0">
                <a:solidFill>
                  <a:srgbClr val="189FC5"/>
                </a:solidFill>
                <a:cs typeface="Proxima Nova Rg"/>
              </a:rPr>
              <a:t>STEM Premier works the same way</a:t>
            </a:r>
            <a:r>
              <a:rPr lang="en-US" sz="2400" dirty="0" smtClean="0">
                <a:solidFill>
                  <a:srgbClr val="189FC5"/>
                </a:solidFill>
                <a:cs typeface="Proxima Nova Rg"/>
              </a:rPr>
              <a:t>.</a:t>
            </a:r>
            <a:endParaRPr lang="en-US" sz="2400" dirty="0">
              <a:solidFill>
                <a:srgbClr val="189FC5"/>
              </a:solidFill>
              <a:cs typeface="Proxima Nova Rg"/>
            </a:endParaRPr>
          </a:p>
        </p:txBody>
      </p:sp>
    </p:spTree>
    <p:extLst>
      <p:ext uri="{BB962C8B-B14F-4D97-AF65-F5344CB8AC3E}">
        <p14:creationId xmlns:p14="http://schemas.microsoft.com/office/powerpoint/2010/main" val="35971396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4038" y="1034968"/>
            <a:ext cx="8466255" cy="5618223"/>
            <a:chOff x="1323538" y="2247099"/>
            <a:chExt cx="6493949" cy="4380491"/>
          </a:xfrm>
        </p:grpSpPr>
        <p:sp>
          <p:nvSpPr>
            <p:cNvPr id="4" name="object 5"/>
            <p:cNvSpPr/>
            <p:nvPr/>
          </p:nvSpPr>
          <p:spPr>
            <a:xfrm>
              <a:off x="3741631" y="3616205"/>
              <a:ext cx="1634846" cy="1634845"/>
            </a:xfrm>
            <a:custGeom>
              <a:avLst/>
              <a:gdLst/>
              <a:ahLst/>
              <a:cxnLst/>
              <a:rect l="l" t="t" r="r" b="b"/>
              <a:pathLst>
                <a:path w="1886585" h="1886585">
                  <a:moveTo>
                    <a:pt x="943254" y="1886496"/>
                  </a:moveTo>
                  <a:lnTo>
                    <a:pt x="991793" y="1885268"/>
                  </a:lnTo>
                  <a:lnTo>
                    <a:pt x="1039696" y="1881626"/>
                  </a:lnTo>
                  <a:lnTo>
                    <a:pt x="1086901" y="1875627"/>
                  </a:lnTo>
                  <a:lnTo>
                    <a:pt x="1133351" y="1867332"/>
                  </a:lnTo>
                  <a:lnTo>
                    <a:pt x="1178987" y="1856799"/>
                  </a:lnTo>
                  <a:lnTo>
                    <a:pt x="1223748" y="1844088"/>
                  </a:lnTo>
                  <a:lnTo>
                    <a:pt x="1267575" y="1829259"/>
                  </a:lnTo>
                  <a:lnTo>
                    <a:pt x="1310410" y="1812369"/>
                  </a:lnTo>
                  <a:lnTo>
                    <a:pt x="1352192" y="1793480"/>
                  </a:lnTo>
                  <a:lnTo>
                    <a:pt x="1392863" y="1772649"/>
                  </a:lnTo>
                  <a:lnTo>
                    <a:pt x="1432364" y="1749937"/>
                  </a:lnTo>
                  <a:lnTo>
                    <a:pt x="1470635" y="1725402"/>
                  </a:lnTo>
                  <a:lnTo>
                    <a:pt x="1507616" y="1699103"/>
                  </a:lnTo>
                  <a:lnTo>
                    <a:pt x="1543250" y="1671101"/>
                  </a:lnTo>
                  <a:lnTo>
                    <a:pt x="1577475" y="1641454"/>
                  </a:lnTo>
                  <a:lnTo>
                    <a:pt x="1610234" y="1610221"/>
                  </a:lnTo>
                  <a:lnTo>
                    <a:pt x="1641467" y="1577463"/>
                  </a:lnTo>
                  <a:lnTo>
                    <a:pt x="1671114" y="1543237"/>
                  </a:lnTo>
                  <a:lnTo>
                    <a:pt x="1699116" y="1507604"/>
                  </a:lnTo>
                  <a:lnTo>
                    <a:pt x="1725414" y="1470622"/>
                  </a:lnTo>
                  <a:lnTo>
                    <a:pt x="1749949" y="1432351"/>
                  </a:lnTo>
                  <a:lnTo>
                    <a:pt x="1772662" y="1392851"/>
                  </a:lnTo>
                  <a:lnTo>
                    <a:pt x="1793493" y="1352179"/>
                  </a:lnTo>
                  <a:lnTo>
                    <a:pt x="1812382" y="1310397"/>
                  </a:lnTo>
                  <a:lnTo>
                    <a:pt x="1829271" y="1267562"/>
                  </a:lnTo>
                  <a:lnTo>
                    <a:pt x="1844101" y="1223735"/>
                  </a:lnTo>
                  <a:lnTo>
                    <a:pt x="1856812" y="1178974"/>
                  </a:lnTo>
                  <a:lnTo>
                    <a:pt x="1867345" y="1133339"/>
                  </a:lnTo>
                  <a:lnTo>
                    <a:pt x="1875640" y="1086889"/>
                  </a:lnTo>
                  <a:lnTo>
                    <a:pt x="1881638" y="1039683"/>
                  </a:lnTo>
                  <a:lnTo>
                    <a:pt x="1885281" y="991781"/>
                  </a:lnTo>
                  <a:lnTo>
                    <a:pt x="1886508" y="943241"/>
                  </a:lnTo>
                  <a:lnTo>
                    <a:pt x="1885281" y="894702"/>
                  </a:lnTo>
                  <a:lnTo>
                    <a:pt x="1881638" y="846800"/>
                  </a:lnTo>
                  <a:lnTo>
                    <a:pt x="1875640" y="799594"/>
                  </a:lnTo>
                  <a:lnTo>
                    <a:pt x="1867345" y="753144"/>
                  </a:lnTo>
                  <a:lnTo>
                    <a:pt x="1856812" y="707509"/>
                  </a:lnTo>
                  <a:lnTo>
                    <a:pt x="1844101" y="662749"/>
                  </a:lnTo>
                  <a:lnTo>
                    <a:pt x="1829271" y="618922"/>
                  </a:lnTo>
                  <a:lnTo>
                    <a:pt x="1812382" y="576088"/>
                  </a:lnTo>
                  <a:lnTo>
                    <a:pt x="1793493" y="534305"/>
                  </a:lnTo>
                  <a:lnTo>
                    <a:pt x="1772662" y="493635"/>
                  </a:lnTo>
                  <a:lnTo>
                    <a:pt x="1749949" y="454135"/>
                  </a:lnTo>
                  <a:lnTo>
                    <a:pt x="1725414" y="415864"/>
                  </a:lnTo>
                  <a:lnTo>
                    <a:pt x="1699116" y="378883"/>
                  </a:lnTo>
                  <a:lnTo>
                    <a:pt x="1671114" y="343251"/>
                  </a:lnTo>
                  <a:lnTo>
                    <a:pt x="1641467" y="309025"/>
                  </a:lnTo>
                  <a:lnTo>
                    <a:pt x="1610234" y="276267"/>
                  </a:lnTo>
                  <a:lnTo>
                    <a:pt x="1577475" y="245035"/>
                  </a:lnTo>
                  <a:lnTo>
                    <a:pt x="1543250" y="215389"/>
                  </a:lnTo>
                  <a:lnTo>
                    <a:pt x="1507616" y="187387"/>
                  </a:lnTo>
                  <a:lnTo>
                    <a:pt x="1470635" y="161089"/>
                  </a:lnTo>
                  <a:lnTo>
                    <a:pt x="1432364" y="136555"/>
                  </a:lnTo>
                  <a:lnTo>
                    <a:pt x="1392863" y="113843"/>
                  </a:lnTo>
                  <a:lnTo>
                    <a:pt x="1352192" y="93013"/>
                  </a:lnTo>
                  <a:lnTo>
                    <a:pt x="1310410" y="74124"/>
                  </a:lnTo>
                  <a:lnTo>
                    <a:pt x="1267575" y="57235"/>
                  </a:lnTo>
                  <a:lnTo>
                    <a:pt x="1223748" y="42405"/>
                  </a:lnTo>
                  <a:lnTo>
                    <a:pt x="1178987" y="29695"/>
                  </a:lnTo>
                  <a:lnTo>
                    <a:pt x="1133351" y="19163"/>
                  </a:lnTo>
                  <a:lnTo>
                    <a:pt x="1086901" y="10868"/>
                  </a:lnTo>
                  <a:lnTo>
                    <a:pt x="1039696" y="4869"/>
                  </a:lnTo>
                  <a:lnTo>
                    <a:pt x="991793" y="1227"/>
                  </a:lnTo>
                  <a:lnTo>
                    <a:pt x="943254" y="0"/>
                  </a:lnTo>
                  <a:lnTo>
                    <a:pt x="894714" y="1227"/>
                  </a:lnTo>
                  <a:lnTo>
                    <a:pt x="846812" y="4869"/>
                  </a:lnTo>
                  <a:lnTo>
                    <a:pt x="799606" y="10868"/>
                  </a:lnTo>
                  <a:lnTo>
                    <a:pt x="753156" y="19163"/>
                  </a:lnTo>
                  <a:lnTo>
                    <a:pt x="707521" y="29695"/>
                  </a:lnTo>
                  <a:lnTo>
                    <a:pt x="662760" y="42405"/>
                  </a:lnTo>
                  <a:lnTo>
                    <a:pt x="618933" y="57235"/>
                  </a:lnTo>
                  <a:lnTo>
                    <a:pt x="576098" y="74124"/>
                  </a:lnTo>
                  <a:lnTo>
                    <a:pt x="534316" y="93013"/>
                  </a:lnTo>
                  <a:lnTo>
                    <a:pt x="493644" y="113843"/>
                  </a:lnTo>
                  <a:lnTo>
                    <a:pt x="454144" y="136555"/>
                  </a:lnTo>
                  <a:lnTo>
                    <a:pt x="415873" y="161089"/>
                  </a:lnTo>
                  <a:lnTo>
                    <a:pt x="378891" y="187387"/>
                  </a:lnTo>
                  <a:lnTo>
                    <a:pt x="343258" y="215389"/>
                  </a:lnTo>
                  <a:lnTo>
                    <a:pt x="309032" y="245035"/>
                  </a:lnTo>
                  <a:lnTo>
                    <a:pt x="276274" y="276267"/>
                  </a:lnTo>
                  <a:lnTo>
                    <a:pt x="245041" y="309025"/>
                  </a:lnTo>
                  <a:lnTo>
                    <a:pt x="215394" y="343251"/>
                  </a:lnTo>
                  <a:lnTo>
                    <a:pt x="187392" y="378883"/>
                  </a:lnTo>
                  <a:lnTo>
                    <a:pt x="161094" y="415864"/>
                  </a:lnTo>
                  <a:lnTo>
                    <a:pt x="136558" y="454135"/>
                  </a:lnTo>
                  <a:lnTo>
                    <a:pt x="113846" y="493635"/>
                  </a:lnTo>
                  <a:lnTo>
                    <a:pt x="93015" y="534305"/>
                  </a:lnTo>
                  <a:lnTo>
                    <a:pt x="74126" y="576088"/>
                  </a:lnTo>
                  <a:lnTo>
                    <a:pt x="57236" y="618922"/>
                  </a:lnTo>
                  <a:lnTo>
                    <a:pt x="42407" y="662749"/>
                  </a:lnTo>
                  <a:lnTo>
                    <a:pt x="29696" y="707509"/>
                  </a:lnTo>
                  <a:lnTo>
                    <a:pt x="19163" y="753144"/>
                  </a:lnTo>
                  <a:lnTo>
                    <a:pt x="10868" y="799594"/>
                  </a:lnTo>
                  <a:lnTo>
                    <a:pt x="4869" y="846800"/>
                  </a:lnTo>
                  <a:lnTo>
                    <a:pt x="1227" y="894702"/>
                  </a:lnTo>
                  <a:lnTo>
                    <a:pt x="0" y="943241"/>
                  </a:lnTo>
                  <a:lnTo>
                    <a:pt x="1227" y="991781"/>
                  </a:lnTo>
                  <a:lnTo>
                    <a:pt x="4869" y="1039683"/>
                  </a:lnTo>
                  <a:lnTo>
                    <a:pt x="10868" y="1086889"/>
                  </a:lnTo>
                  <a:lnTo>
                    <a:pt x="19163" y="1133339"/>
                  </a:lnTo>
                  <a:lnTo>
                    <a:pt x="29696" y="1178974"/>
                  </a:lnTo>
                  <a:lnTo>
                    <a:pt x="42407" y="1223735"/>
                  </a:lnTo>
                  <a:lnTo>
                    <a:pt x="57236" y="1267562"/>
                  </a:lnTo>
                  <a:lnTo>
                    <a:pt x="74126" y="1310397"/>
                  </a:lnTo>
                  <a:lnTo>
                    <a:pt x="93015" y="1352179"/>
                  </a:lnTo>
                  <a:lnTo>
                    <a:pt x="113846" y="1392851"/>
                  </a:lnTo>
                  <a:lnTo>
                    <a:pt x="136558" y="1432351"/>
                  </a:lnTo>
                  <a:lnTo>
                    <a:pt x="161094" y="1470622"/>
                  </a:lnTo>
                  <a:lnTo>
                    <a:pt x="187392" y="1507604"/>
                  </a:lnTo>
                  <a:lnTo>
                    <a:pt x="215394" y="1543237"/>
                  </a:lnTo>
                  <a:lnTo>
                    <a:pt x="245041" y="1577463"/>
                  </a:lnTo>
                  <a:lnTo>
                    <a:pt x="276274" y="1610221"/>
                  </a:lnTo>
                  <a:lnTo>
                    <a:pt x="309032" y="1641454"/>
                  </a:lnTo>
                  <a:lnTo>
                    <a:pt x="343258" y="1671101"/>
                  </a:lnTo>
                  <a:lnTo>
                    <a:pt x="378891" y="1699103"/>
                  </a:lnTo>
                  <a:lnTo>
                    <a:pt x="415873" y="1725402"/>
                  </a:lnTo>
                  <a:lnTo>
                    <a:pt x="454144" y="1749937"/>
                  </a:lnTo>
                  <a:lnTo>
                    <a:pt x="493644" y="1772649"/>
                  </a:lnTo>
                  <a:lnTo>
                    <a:pt x="534316" y="1793480"/>
                  </a:lnTo>
                  <a:lnTo>
                    <a:pt x="576098" y="1812369"/>
                  </a:lnTo>
                  <a:lnTo>
                    <a:pt x="618933" y="1829259"/>
                  </a:lnTo>
                  <a:lnTo>
                    <a:pt x="662760" y="1844088"/>
                  </a:lnTo>
                  <a:lnTo>
                    <a:pt x="707521" y="1856799"/>
                  </a:lnTo>
                  <a:lnTo>
                    <a:pt x="753156" y="1867332"/>
                  </a:lnTo>
                  <a:lnTo>
                    <a:pt x="799606" y="1875627"/>
                  </a:lnTo>
                  <a:lnTo>
                    <a:pt x="846812" y="1881626"/>
                  </a:lnTo>
                  <a:lnTo>
                    <a:pt x="894714" y="1885268"/>
                  </a:lnTo>
                  <a:lnTo>
                    <a:pt x="943254" y="1886496"/>
                  </a:lnTo>
                  <a:close/>
                </a:path>
              </a:pathLst>
            </a:custGeom>
            <a:ln w="21412">
              <a:solidFill>
                <a:srgbClr val="189FC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cxnSp>
          <p:nvCxnSpPr>
            <p:cNvPr id="23" name="Straight Arrow Connector 22"/>
            <p:cNvCxnSpPr/>
            <p:nvPr/>
          </p:nvCxnSpPr>
          <p:spPr>
            <a:xfrm>
              <a:off x="4571999" y="2846801"/>
              <a:ext cx="0" cy="972489"/>
            </a:xfrm>
            <a:prstGeom prst="straightConnector1">
              <a:avLst/>
            </a:prstGeom>
            <a:ln w="12700">
              <a:solidFill>
                <a:srgbClr val="52595D"/>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571999" y="5013117"/>
              <a:ext cx="0" cy="972489"/>
            </a:xfrm>
            <a:prstGeom prst="straightConnector1">
              <a:avLst/>
            </a:prstGeom>
            <a:ln w="12700">
              <a:solidFill>
                <a:srgbClr val="52595D"/>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object 52"/>
            <p:cNvSpPr/>
            <p:nvPr/>
          </p:nvSpPr>
          <p:spPr>
            <a:xfrm>
              <a:off x="4130918" y="5547119"/>
              <a:ext cx="810324" cy="810324"/>
            </a:xfrm>
            <a:custGeom>
              <a:avLst/>
              <a:gdLst/>
              <a:ahLst/>
              <a:cxnLst/>
              <a:rect l="l" t="t" r="r" b="b"/>
              <a:pathLst>
                <a:path w="814704" h="814704">
                  <a:moveTo>
                    <a:pt x="407174" y="0"/>
                  </a:moveTo>
                  <a:lnTo>
                    <a:pt x="359689" y="2739"/>
                  </a:lnTo>
                  <a:lnTo>
                    <a:pt x="313812" y="10753"/>
                  </a:lnTo>
                  <a:lnTo>
                    <a:pt x="269850" y="23737"/>
                  </a:lnTo>
                  <a:lnTo>
                    <a:pt x="228108" y="41385"/>
                  </a:lnTo>
                  <a:lnTo>
                    <a:pt x="188892" y="63391"/>
                  </a:lnTo>
                  <a:lnTo>
                    <a:pt x="152506" y="89450"/>
                  </a:lnTo>
                  <a:lnTo>
                    <a:pt x="119257" y="119257"/>
                  </a:lnTo>
                  <a:lnTo>
                    <a:pt x="89450" y="152506"/>
                  </a:lnTo>
                  <a:lnTo>
                    <a:pt x="63391" y="188892"/>
                  </a:lnTo>
                  <a:lnTo>
                    <a:pt x="41385" y="228108"/>
                  </a:lnTo>
                  <a:lnTo>
                    <a:pt x="23737" y="269850"/>
                  </a:lnTo>
                  <a:lnTo>
                    <a:pt x="10753" y="313812"/>
                  </a:lnTo>
                  <a:lnTo>
                    <a:pt x="2739" y="359689"/>
                  </a:lnTo>
                  <a:lnTo>
                    <a:pt x="0" y="407174"/>
                  </a:lnTo>
                  <a:lnTo>
                    <a:pt x="2739" y="454660"/>
                  </a:lnTo>
                  <a:lnTo>
                    <a:pt x="10753" y="500536"/>
                  </a:lnTo>
                  <a:lnTo>
                    <a:pt x="23737" y="544498"/>
                  </a:lnTo>
                  <a:lnTo>
                    <a:pt x="41385" y="586240"/>
                  </a:lnTo>
                  <a:lnTo>
                    <a:pt x="63391" y="625457"/>
                  </a:lnTo>
                  <a:lnTo>
                    <a:pt x="89450" y="661842"/>
                  </a:lnTo>
                  <a:lnTo>
                    <a:pt x="119257" y="695091"/>
                  </a:lnTo>
                  <a:lnTo>
                    <a:pt x="152506" y="724898"/>
                  </a:lnTo>
                  <a:lnTo>
                    <a:pt x="188892" y="750957"/>
                  </a:lnTo>
                  <a:lnTo>
                    <a:pt x="228108" y="772964"/>
                  </a:lnTo>
                  <a:lnTo>
                    <a:pt x="269850" y="790611"/>
                  </a:lnTo>
                  <a:lnTo>
                    <a:pt x="313812" y="803595"/>
                  </a:lnTo>
                  <a:lnTo>
                    <a:pt x="359689" y="811610"/>
                  </a:lnTo>
                  <a:lnTo>
                    <a:pt x="407174" y="814349"/>
                  </a:lnTo>
                  <a:lnTo>
                    <a:pt x="454660" y="811610"/>
                  </a:lnTo>
                  <a:lnTo>
                    <a:pt x="500536" y="803595"/>
                  </a:lnTo>
                  <a:lnTo>
                    <a:pt x="544498" y="790611"/>
                  </a:lnTo>
                  <a:lnTo>
                    <a:pt x="586240" y="772964"/>
                  </a:lnTo>
                  <a:lnTo>
                    <a:pt x="625457" y="750957"/>
                  </a:lnTo>
                  <a:lnTo>
                    <a:pt x="661842" y="724898"/>
                  </a:lnTo>
                  <a:lnTo>
                    <a:pt x="695091" y="695091"/>
                  </a:lnTo>
                  <a:lnTo>
                    <a:pt x="724898" y="661842"/>
                  </a:lnTo>
                  <a:lnTo>
                    <a:pt x="750957" y="625457"/>
                  </a:lnTo>
                  <a:lnTo>
                    <a:pt x="772964" y="586240"/>
                  </a:lnTo>
                  <a:lnTo>
                    <a:pt x="790611" y="544498"/>
                  </a:lnTo>
                  <a:lnTo>
                    <a:pt x="803595" y="500536"/>
                  </a:lnTo>
                  <a:lnTo>
                    <a:pt x="811610" y="454660"/>
                  </a:lnTo>
                  <a:lnTo>
                    <a:pt x="814349" y="407174"/>
                  </a:lnTo>
                  <a:lnTo>
                    <a:pt x="811610" y="359689"/>
                  </a:lnTo>
                  <a:lnTo>
                    <a:pt x="803595" y="313812"/>
                  </a:lnTo>
                  <a:lnTo>
                    <a:pt x="790611" y="269850"/>
                  </a:lnTo>
                  <a:lnTo>
                    <a:pt x="772964" y="228108"/>
                  </a:lnTo>
                  <a:lnTo>
                    <a:pt x="750957" y="188892"/>
                  </a:lnTo>
                  <a:lnTo>
                    <a:pt x="724898" y="152506"/>
                  </a:lnTo>
                  <a:lnTo>
                    <a:pt x="695091" y="119257"/>
                  </a:lnTo>
                  <a:lnTo>
                    <a:pt x="661842" y="89450"/>
                  </a:lnTo>
                  <a:lnTo>
                    <a:pt x="625457" y="63391"/>
                  </a:lnTo>
                  <a:lnTo>
                    <a:pt x="586240" y="41385"/>
                  </a:lnTo>
                  <a:lnTo>
                    <a:pt x="544498" y="23737"/>
                  </a:lnTo>
                  <a:lnTo>
                    <a:pt x="500536" y="10753"/>
                  </a:lnTo>
                  <a:lnTo>
                    <a:pt x="454660" y="2739"/>
                  </a:lnTo>
                  <a:lnTo>
                    <a:pt x="407174" y="0"/>
                  </a:lnTo>
                  <a:close/>
                </a:path>
              </a:pathLst>
            </a:custGeom>
            <a:solidFill>
              <a:schemeClr val="tx1">
                <a:lumMod val="50000"/>
                <a:lumOff val="50000"/>
              </a:scheme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 name="object 58"/>
            <p:cNvSpPr/>
            <p:nvPr/>
          </p:nvSpPr>
          <p:spPr>
            <a:xfrm>
              <a:off x="4128089" y="2441029"/>
              <a:ext cx="813153" cy="810325"/>
            </a:xfrm>
            <a:custGeom>
              <a:avLst/>
              <a:gdLst/>
              <a:ahLst/>
              <a:cxnLst/>
              <a:rect l="l" t="t" r="r" b="b"/>
              <a:pathLst>
                <a:path w="814704" h="814704">
                  <a:moveTo>
                    <a:pt x="407174" y="0"/>
                  </a:moveTo>
                  <a:lnTo>
                    <a:pt x="359689" y="2739"/>
                  </a:lnTo>
                  <a:lnTo>
                    <a:pt x="313812" y="10753"/>
                  </a:lnTo>
                  <a:lnTo>
                    <a:pt x="269850" y="23737"/>
                  </a:lnTo>
                  <a:lnTo>
                    <a:pt x="228108" y="41385"/>
                  </a:lnTo>
                  <a:lnTo>
                    <a:pt x="188892" y="63391"/>
                  </a:lnTo>
                  <a:lnTo>
                    <a:pt x="152506" y="89450"/>
                  </a:lnTo>
                  <a:lnTo>
                    <a:pt x="119257" y="119257"/>
                  </a:lnTo>
                  <a:lnTo>
                    <a:pt x="89450" y="152506"/>
                  </a:lnTo>
                  <a:lnTo>
                    <a:pt x="63391" y="188892"/>
                  </a:lnTo>
                  <a:lnTo>
                    <a:pt x="41385" y="228108"/>
                  </a:lnTo>
                  <a:lnTo>
                    <a:pt x="23737" y="269850"/>
                  </a:lnTo>
                  <a:lnTo>
                    <a:pt x="10753" y="313812"/>
                  </a:lnTo>
                  <a:lnTo>
                    <a:pt x="2739" y="359689"/>
                  </a:lnTo>
                  <a:lnTo>
                    <a:pt x="0" y="407174"/>
                  </a:lnTo>
                  <a:lnTo>
                    <a:pt x="2739" y="454660"/>
                  </a:lnTo>
                  <a:lnTo>
                    <a:pt x="10753" y="500536"/>
                  </a:lnTo>
                  <a:lnTo>
                    <a:pt x="23737" y="544498"/>
                  </a:lnTo>
                  <a:lnTo>
                    <a:pt x="41385" y="586240"/>
                  </a:lnTo>
                  <a:lnTo>
                    <a:pt x="63391" y="625457"/>
                  </a:lnTo>
                  <a:lnTo>
                    <a:pt x="89450" y="661842"/>
                  </a:lnTo>
                  <a:lnTo>
                    <a:pt x="119257" y="695091"/>
                  </a:lnTo>
                  <a:lnTo>
                    <a:pt x="152506" y="724898"/>
                  </a:lnTo>
                  <a:lnTo>
                    <a:pt x="188892" y="750957"/>
                  </a:lnTo>
                  <a:lnTo>
                    <a:pt x="228108" y="772964"/>
                  </a:lnTo>
                  <a:lnTo>
                    <a:pt x="269850" y="790611"/>
                  </a:lnTo>
                  <a:lnTo>
                    <a:pt x="313812" y="803595"/>
                  </a:lnTo>
                  <a:lnTo>
                    <a:pt x="359689" y="811610"/>
                  </a:lnTo>
                  <a:lnTo>
                    <a:pt x="407174" y="814349"/>
                  </a:lnTo>
                  <a:lnTo>
                    <a:pt x="454660" y="811610"/>
                  </a:lnTo>
                  <a:lnTo>
                    <a:pt x="500536" y="803595"/>
                  </a:lnTo>
                  <a:lnTo>
                    <a:pt x="544498" y="790611"/>
                  </a:lnTo>
                  <a:lnTo>
                    <a:pt x="586240" y="772964"/>
                  </a:lnTo>
                  <a:lnTo>
                    <a:pt x="625457" y="750957"/>
                  </a:lnTo>
                  <a:lnTo>
                    <a:pt x="661842" y="724898"/>
                  </a:lnTo>
                  <a:lnTo>
                    <a:pt x="695091" y="695091"/>
                  </a:lnTo>
                  <a:lnTo>
                    <a:pt x="724898" y="661842"/>
                  </a:lnTo>
                  <a:lnTo>
                    <a:pt x="750957" y="625457"/>
                  </a:lnTo>
                  <a:lnTo>
                    <a:pt x="772964" y="586240"/>
                  </a:lnTo>
                  <a:lnTo>
                    <a:pt x="790611" y="544498"/>
                  </a:lnTo>
                  <a:lnTo>
                    <a:pt x="803595" y="500536"/>
                  </a:lnTo>
                  <a:lnTo>
                    <a:pt x="811610" y="454660"/>
                  </a:lnTo>
                  <a:lnTo>
                    <a:pt x="814349" y="407174"/>
                  </a:lnTo>
                  <a:lnTo>
                    <a:pt x="811610" y="359689"/>
                  </a:lnTo>
                  <a:lnTo>
                    <a:pt x="803595" y="313812"/>
                  </a:lnTo>
                  <a:lnTo>
                    <a:pt x="790611" y="269850"/>
                  </a:lnTo>
                  <a:lnTo>
                    <a:pt x="772964" y="228108"/>
                  </a:lnTo>
                  <a:lnTo>
                    <a:pt x="750957" y="188892"/>
                  </a:lnTo>
                  <a:lnTo>
                    <a:pt x="724898" y="152506"/>
                  </a:lnTo>
                  <a:lnTo>
                    <a:pt x="695091" y="119257"/>
                  </a:lnTo>
                  <a:lnTo>
                    <a:pt x="661842" y="89450"/>
                  </a:lnTo>
                  <a:lnTo>
                    <a:pt x="625457" y="63391"/>
                  </a:lnTo>
                  <a:lnTo>
                    <a:pt x="586240" y="41385"/>
                  </a:lnTo>
                  <a:lnTo>
                    <a:pt x="544498" y="23737"/>
                  </a:lnTo>
                  <a:lnTo>
                    <a:pt x="500536" y="10753"/>
                  </a:lnTo>
                  <a:lnTo>
                    <a:pt x="454660" y="2739"/>
                  </a:lnTo>
                  <a:lnTo>
                    <a:pt x="407174" y="0"/>
                  </a:lnTo>
                  <a:close/>
                </a:path>
              </a:pathLst>
            </a:custGeom>
            <a:solidFill>
              <a:srgbClr val="E55C5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cxnSp>
          <p:nvCxnSpPr>
            <p:cNvPr id="32" name="Straight Arrow Connector 31"/>
            <p:cNvCxnSpPr/>
            <p:nvPr/>
          </p:nvCxnSpPr>
          <p:spPr>
            <a:xfrm>
              <a:off x="1987826" y="4432443"/>
              <a:ext cx="1969031" cy="0"/>
            </a:xfrm>
            <a:prstGeom prst="straightConnector1">
              <a:avLst/>
            </a:prstGeom>
            <a:ln w="9525">
              <a:solidFill>
                <a:srgbClr val="52595D"/>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187140" y="4432443"/>
              <a:ext cx="1969031" cy="0"/>
            </a:xfrm>
            <a:prstGeom prst="straightConnector1">
              <a:avLst/>
            </a:prstGeom>
            <a:ln w="9525">
              <a:solidFill>
                <a:srgbClr val="52595D"/>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object 39"/>
            <p:cNvSpPr/>
            <p:nvPr/>
          </p:nvSpPr>
          <p:spPr>
            <a:xfrm>
              <a:off x="6717683" y="3994075"/>
              <a:ext cx="810324" cy="810324"/>
            </a:xfrm>
            <a:custGeom>
              <a:avLst/>
              <a:gdLst/>
              <a:ahLst/>
              <a:cxnLst/>
              <a:rect l="l" t="t" r="r" b="b"/>
              <a:pathLst>
                <a:path w="814704" h="814704">
                  <a:moveTo>
                    <a:pt x="407174" y="0"/>
                  </a:moveTo>
                  <a:lnTo>
                    <a:pt x="359689" y="2739"/>
                  </a:lnTo>
                  <a:lnTo>
                    <a:pt x="313812" y="10753"/>
                  </a:lnTo>
                  <a:lnTo>
                    <a:pt x="269850" y="23737"/>
                  </a:lnTo>
                  <a:lnTo>
                    <a:pt x="228108" y="41385"/>
                  </a:lnTo>
                  <a:lnTo>
                    <a:pt x="188892" y="63391"/>
                  </a:lnTo>
                  <a:lnTo>
                    <a:pt x="152506" y="89450"/>
                  </a:lnTo>
                  <a:lnTo>
                    <a:pt x="119257" y="119257"/>
                  </a:lnTo>
                  <a:lnTo>
                    <a:pt x="89450" y="152506"/>
                  </a:lnTo>
                  <a:lnTo>
                    <a:pt x="63391" y="188892"/>
                  </a:lnTo>
                  <a:lnTo>
                    <a:pt x="41385" y="228108"/>
                  </a:lnTo>
                  <a:lnTo>
                    <a:pt x="23737" y="269850"/>
                  </a:lnTo>
                  <a:lnTo>
                    <a:pt x="10753" y="313812"/>
                  </a:lnTo>
                  <a:lnTo>
                    <a:pt x="2739" y="359689"/>
                  </a:lnTo>
                  <a:lnTo>
                    <a:pt x="0" y="407174"/>
                  </a:lnTo>
                  <a:lnTo>
                    <a:pt x="2739" y="454660"/>
                  </a:lnTo>
                  <a:lnTo>
                    <a:pt x="10753" y="500536"/>
                  </a:lnTo>
                  <a:lnTo>
                    <a:pt x="23737" y="544498"/>
                  </a:lnTo>
                  <a:lnTo>
                    <a:pt x="41385" y="586240"/>
                  </a:lnTo>
                  <a:lnTo>
                    <a:pt x="63391" y="625457"/>
                  </a:lnTo>
                  <a:lnTo>
                    <a:pt x="89450" y="661842"/>
                  </a:lnTo>
                  <a:lnTo>
                    <a:pt x="119257" y="695091"/>
                  </a:lnTo>
                  <a:lnTo>
                    <a:pt x="152506" y="724898"/>
                  </a:lnTo>
                  <a:lnTo>
                    <a:pt x="188892" y="750957"/>
                  </a:lnTo>
                  <a:lnTo>
                    <a:pt x="228108" y="772964"/>
                  </a:lnTo>
                  <a:lnTo>
                    <a:pt x="269850" y="790611"/>
                  </a:lnTo>
                  <a:lnTo>
                    <a:pt x="313812" y="803595"/>
                  </a:lnTo>
                  <a:lnTo>
                    <a:pt x="359689" y="811610"/>
                  </a:lnTo>
                  <a:lnTo>
                    <a:pt x="407174" y="814349"/>
                  </a:lnTo>
                  <a:lnTo>
                    <a:pt x="454660" y="811610"/>
                  </a:lnTo>
                  <a:lnTo>
                    <a:pt x="500536" y="803595"/>
                  </a:lnTo>
                  <a:lnTo>
                    <a:pt x="544498" y="790611"/>
                  </a:lnTo>
                  <a:lnTo>
                    <a:pt x="586240" y="772964"/>
                  </a:lnTo>
                  <a:lnTo>
                    <a:pt x="625457" y="750957"/>
                  </a:lnTo>
                  <a:lnTo>
                    <a:pt x="661842" y="724898"/>
                  </a:lnTo>
                  <a:lnTo>
                    <a:pt x="695091" y="695091"/>
                  </a:lnTo>
                  <a:lnTo>
                    <a:pt x="724898" y="661842"/>
                  </a:lnTo>
                  <a:lnTo>
                    <a:pt x="750957" y="625457"/>
                  </a:lnTo>
                  <a:lnTo>
                    <a:pt x="772964" y="586240"/>
                  </a:lnTo>
                  <a:lnTo>
                    <a:pt x="790611" y="544498"/>
                  </a:lnTo>
                  <a:lnTo>
                    <a:pt x="803595" y="500536"/>
                  </a:lnTo>
                  <a:lnTo>
                    <a:pt x="811610" y="454660"/>
                  </a:lnTo>
                  <a:lnTo>
                    <a:pt x="814349" y="407174"/>
                  </a:lnTo>
                  <a:lnTo>
                    <a:pt x="811610" y="359689"/>
                  </a:lnTo>
                  <a:lnTo>
                    <a:pt x="803595" y="313812"/>
                  </a:lnTo>
                  <a:lnTo>
                    <a:pt x="790611" y="269850"/>
                  </a:lnTo>
                  <a:lnTo>
                    <a:pt x="772964" y="228108"/>
                  </a:lnTo>
                  <a:lnTo>
                    <a:pt x="750957" y="188892"/>
                  </a:lnTo>
                  <a:lnTo>
                    <a:pt x="724898" y="152506"/>
                  </a:lnTo>
                  <a:lnTo>
                    <a:pt x="695091" y="119257"/>
                  </a:lnTo>
                  <a:lnTo>
                    <a:pt x="661842" y="89450"/>
                  </a:lnTo>
                  <a:lnTo>
                    <a:pt x="625457" y="63391"/>
                  </a:lnTo>
                  <a:lnTo>
                    <a:pt x="586240" y="41385"/>
                  </a:lnTo>
                  <a:lnTo>
                    <a:pt x="544498" y="23737"/>
                  </a:lnTo>
                  <a:lnTo>
                    <a:pt x="500536" y="10753"/>
                  </a:lnTo>
                  <a:lnTo>
                    <a:pt x="454660" y="2739"/>
                  </a:lnTo>
                  <a:lnTo>
                    <a:pt x="407174" y="0"/>
                  </a:lnTo>
                  <a:close/>
                </a:path>
              </a:pathLst>
            </a:custGeom>
            <a:solidFill>
              <a:srgbClr val="62BAA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 name="object 45"/>
            <p:cNvSpPr/>
            <p:nvPr/>
          </p:nvSpPr>
          <p:spPr>
            <a:xfrm>
              <a:off x="1549338" y="3994073"/>
              <a:ext cx="810324" cy="810324"/>
            </a:xfrm>
            <a:custGeom>
              <a:avLst/>
              <a:gdLst/>
              <a:ahLst/>
              <a:cxnLst/>
              <a:rect l="l" t="t" r="r" b="b"/>
              <a:pathLst>
                <a:path w="814705" h="814704">
                  <a:moveTo>
                    <a:pt x="407174" y="0"/>
                  </a:moveTo>
                  <a:lnTo>
                    <a:pt x="359689" y="2739"/>
                  </a:lnTo>
                  <a:lnTo>
                    <a:pt x="313812" y="10753"/>
                  </a:lnTo>
                  <a:lnTo>
                    <a:pt x="269850" y="23737"/>
                  </a:lnTo>
                  <a:lnTo>
                    <a:pt x="228108" y="41385"/>
                  </a:lnTo>
                  <a:lnTo>
                    <a:pt x="188892" y="63391"/>
                  </a:lnTo>
                  <a:lnTo>
                    <a:pt x="152506" y="89450"/>
                  </a:lnTo>
                  <a:lnTo>
                    <a:pt x="119257" y="119257"/>
                  </a:lnTo>
                  <a:lnTo>
                    <a:pt x="89450" y="152506"/>
                  </a:lnTo>
                  <a:lnTo>
                    <a:pt x="63391" y="188892"/>
                  </a:lnTo>
                  <a:lnTo>
                    <a:pt x="41385" y="228108"/>
                  </a:lnTo>
                  <a:lnTo>
                    <a:pt x="23737" y="269850"/>
                  </a:lnTo>
                  <a:lnTo>
                    <a:pt x="10753" y="313812"/>
                  </a:lnTo>
                  <a:lnTo>
                    <a:pt x="2739" y="359689"/>
                  </a:lnTo>
                  <a:lnTo>
                    <a:pt x="0" y="407174"/>
                  </a:lnTo>
                  <a:lnTo>
                    <a:pt x="2739" y="454660"/>
                  </a:lnTo>
                  <a:lnTo>
                    <a:pt x="10753" y="500536"/>
                  </a:lnTo>
                  <a:lnTo>
                    <a:pt x="23737" y="544498"/>
                  </a:lnTo>
                  <a:lnTo>
                    <a:pt x="41385" y="586240"/>
                  </a:lnTo>
                  <a:lnTo>
                    <a:pt x="63391" y="625457"/>
                  </a:lnTo>
                  <a:lnTo>
                    <a:pt x="89450" y="661842"/>
                  </a:lnTo>
                  <a:lnTo>
                    <a:pt x="119257" y="695091"/>
                  </a:lnTo>
                  <a:lnTo>
                    <a:pt x="152506" y="724898"/>
                  </a:lnTo>
                  <a:lnTo>
                    <a:pt x="188892" y="750957"/>
                  </a:lnTo>
                  <a:lnTo>
                    <a:pt x="228108" y="772964"/>
                  </a:lnTo>
                  <a:lnTo>
                    <a:pt x="269850" y="790611"/>
                  </a:lnTo>
                  <a:lnTo>
                    <a:pt x="313812" y="803595"/>
                  </a:lnTo>
                  <a:lnTo>
                    <a:pt x="359689" y="811610"/>
                  </a:lnTo>
                  <a:lnTo>
                    <a:pt x="407174" y="814349"/>
                  </a:lnTo>
                  <a:lnTo>
                    <a:pt x="454660" y="811610"/>
                  </a:lnTo>
                  <a:lnTo>
                    <a:pt x="500536" y="803595"/>
                  </a:lnTo>
                  <a:lnTo>
                    <a:pt x="544498" y="790611"/>
                  </a:lnTo>
                  <a:lnTo>
                    <a:pt x="586240" y="772964"/>
                  </a:lnTo>
                  <a:lnTo>
                    <a:pt x="625457" y="750957"/>
                  </a:lnTo>
                  <a:lnTo>
                    <a:pt x="661842" y="724898"/>
                  </a:lnTo>
                  <a:lnTo>
                    <a:pt x="695091" y="695091"/>
                  </a:lnTo>
                  <a:lnTo>
                    <a:pt x="724898" y="661842"/>
                  </a:lnTo>
                  <a:lnTo>
                    <a:pt x="750957" y="625457"/>
                  </a:lnTo>
                  <a:lnTo>
                    <a:pt x="772964" y="586240"/>
                  </a:lnTo>
                  <a:lnTo>
                    <a:pt x="790611" y="544498"/>
                  </a:lnTo>
                  <a:lnTo>
                    <a:pt x="803595" y="500536"/>
                  </a:lnTo>
                  <a:lnTo>
                    <a:pt x="811610" y="454660"/>
                  </a:lnTo>
                  <a:lnTo>
                    <a:pt x="814349" y="407174"/>
                  </a:lnTo>
                  <a:lnTo>
                    <a:pt x="811610" y="359689"/>
                  </a:lnTo>
                  <a:lnTo>
                    <a:pt x="803595" y="313812"/>
                  </a:lnTo>
                  <a:lnTo>
                    <a:pt x="790611" y="269850"/>
                  </a:lnTo>
                  <a:lnTo>
                    <a:pt x="772964" y="228108"/>
                  </a:lnTo>
                  <a:lnTo>
                    <a:pt x="750957" y="188892"/>
                  </a:lnTo>
                  <a:lnTo>
                    <a:pt x="724898" y="152506"/>
                  </a:lnTo>
                  <a:lnTo>
                    <a:pt x="695091" y="119257"/>
                  </a:lnTo>
                  <a:lnTo>
                    <a:pt x="661842" y="89450"/>
                  </a:lnTo>
                  <a:lnTo>
                    <a:pt x="625457" y="63391"/>
                  </a:lnTo>
                  <a:lnTo>
                    <a:pt x="586240" y="41385"/>
                  </a:lnTo>
                  <a:lnTo>
                    <a:pt x="544498" y="23737"/>
                  </a:lnTo>
                  <a:lnTo>
                    <a:pt x="500536" y="10753"/>
                  </a:lnTo>
                  <a:lnTo>
                    <a:pt x="454660" y="2739"/>
                  </a:lnTo>
                  <a:lnTo>
                    <a:pt x="407174" y="0"/>
                  </a:lnTo>
                  <a:close/>
                </a:path>
              </a:pathLst>
            </a:custGeom>
            <a:solidFill>
              <a:srgbClr val="189FC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prstClr val="black"/>
                </a:solidFill>
                <a:effectLst/>
                <a:uLnTx/>
                <a:uFillTx/>
              </a:endParaRPr>
            </a:p>
          </p:txBody>
        </p:sp>
        <p:sp>
          <p:nvSpPr>
            <p:cNvPr id="38" name="object 6"/>
            <p:cNvSpPr/>
            <p:nvPr/>
          </p:nvSpPr>
          <p:spPr>
            <a:xfrm>
              <a:off x="3641788" y="2900185"/>
              <a:ext cx="1866778" cy="536334"/>
            </a:xfrm>
            <a:custGeom>
              <a:avLst/>
              <a:gdLst/>
              <a:ahLst/>
              <a:cxnLst/>
              <a:rect l="l" t="t" r="r" b="b"/>
              <a:pathLst>
                <a:path w="1995804" h="573404">
                  <a:moveTo>
                    <a:pt x="1777" y="0"/>
                  </a:moveTo>
                  <a:lnTo>
                    <a:pt x="0" y="380288"/>
                  </a:lnTo>
                  <a:lnTo>
                    <a:pt x="78" y="443881"/>
                  </a:lnTo>
                  <a:lnTo>
                    <a:pt x="2489" y="491669"/>
                  </a:lnTo>
                  <a:lnTo>
                    <a:pt x="23293" y="548865"/>
                  </a:lnTo>
                  <a:lnTo>
                    <a:pt x="80390" y="569937"/>
                  </a:lnTo>
                  <a:lnTo>
                    <a:pt x="128166" y="572571"/>
                  </a:lnTo>
                  <a:lnTo>
                    <a:pt x="191757" y="572947"/>
                  </a:lnTo>
                  <a:lnTo>
                    <a:pt x="1803844" y="572947"/>
                  </a:lnTo>
                  <a:lnTo>
                    <a:pt x="1867435" y="572571"/>
                  </a:lnTo>
                  <a:lnTo>
                    <a:pt x="1915211" y="569937"/>
                  </a:lnTo>
                  <a:lnTo>
                    <a:pt x="1972308" y="548865"/>
                  </a:lnTo>
                  <a:lnTo>
                    <a:pt x="1993112" y="491669"/>
                  </a:lnTo>
                  <a:lnTo>
                    <a:pt x="1995523" y="443881"/>
                  </a:lnTo>
                  <a:lnTo>
                    <a:pt x="1995601" y="380288"/>
                  </a:lnTo>
                  <a:lnTo>
                    <a:pt x="1993823" y="0"/>
                  </a:lnTo>
                </a:path>
              </a:pathLst>
            </a:custGeom>
            <a:ln w="9525">
              <a:solidFill>
                <a:srgbClr val="52595D"/>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 name="object 57"/>
            <p:cNvSpPr/>
            <p:nvPr/>
          </p:nvSpPr>
          <p:spPr>
            <a:xfrm>
              <a:off x="3195272" y="2473243"/>
              <a:ext cx="810324" cy="810324"/>
            </a:xfrm>
            <a:custGeom>
              <a:avLst/>
              <a:gdLst/>
              <a:ahLst/>
              <a:cxnLst/>
              <a:rect l="l" t="t" r="r" b="b"/>
              <a:pathLst>
                <a:path w="814704" h="814704">
                  <a:moveTo>
                    <a:pt x="407174" y="0"/>
                  </a:moveTo>
                  <a:lnTo>
                    <a:pt x="359689" y="2739"/>
                  </a:lnTo>
                  <a:lnTo>
                    <a:pt x="313812" y="10753"/>
                  </a:lnTo>
                  <a:lnTo>
                    <a:pt x="269850" y="23737"/>
                  </a:lnTo>
                  <a:lnTo>
                    <a:pt x="228108" y="41385"/>
                  </a:lnTo>
                  <a:lnTo>
                    <a:pt x="188892" y="63391"/>
                  </a:lnTo>
                  <a:lnTo>
                    <a:pt x="152506" y="89450"/>
                  </a:lnTo>
                  <a:lnTo>
                    <a:pt x="119257" y="119257"/>
                  </a:lnTo>
                  <a:lnTo>
                    <a:pt x="89450" y="152506"/>
                  </a:lnTo>
                  <a:lnTo>
                    <a:pt x="63391" y="188892"/>
                  </a:lnTo>
                  <a:lnTo>
                    <a:pt x="41385" y="228108"/>
                  </a:lnTo>
                  <a:lnTo>
                    <a:pt x="23737" y="269850"/>
                  </a:lnTo>
                  <a:lnTo>
                    <a:pt x="10753" y="313812"/>
                  </a:lnTo>
                  <a:lnTo>
                    <a:pt x="2739" y="359689"/>
                  </a:lnTo>
                  <a:lnTo>
                    <a:pt x="0" y="407174"/>
                  </a:lnTo>
                  <a:lnTo>
                    <a:pt x="2739" y="454660"/>
                  </a:lnTo>
                  <a:lnTo>
                    <a:pt x="10753" y="500536"/>
                  </a:lnTo>
                  <a:lnTo>
                    <a:pt x="23737" y="544498"/>
                  </a:lnTo>
                  <a:lnTo>
                    <a:pt x="41385" y="586240"/>
                  </a:lnTo>
                  <a:lnTo>
                    <a:pt x="63391" y="625457"/>
                  </a:lnTo>
                  <a:lnTo>
                    <a:pt x="89450" y="661842"/>
                  </a:lnTo>
                  <a:lnTo>
                    <a:pt x="119257" y="695091"/>
                  </a:lnTo>
                  <a:lnTo>
                    <a:pt x="152506" y="724898"/>
                  </a:lnTo>
                  <a:lnTo>
                    <a:pt x="188892" y="750957"/>
                  </a:lnTo>
                  <a:lnTo>
                    <a:pt x="228108" y="772964"/>
                  </a:lnTo>
                  <a:lnTo>
                    <a:pt x="269850" y="790611"/>
                  </a:lnTo>
                  <a:lnTo>
                    <a:pt x="313812" y="803595"/>
                  </a:lnTo>
                  <a:lnTo>
                    <a:pt x="359689" y="811610"/>
                  </a:lnTo>
                  <a:lnTo>
                    <a:pt x="407174" y="814349"/>
                  </a:lnTo>
                  <a:lnTo>
                    <a:pt x="454660" y="811610"/>
                  </a:lnTo>
                  <a:lnTo>
                    <a:pt x="500536" y="803595"/>
                  </a:lnTo>
                  <a:lnTo>
                    <a:pt x="544498" y="790611"/>
                  </a:lnTo>
                  <a:lnTo>
                    <a:pt x="586240" y="772964"/>
                  </a:lnTo>
                  <a:lnTo>
                    <a:pt x="625457" y="750957"/>
                  </a:lnTo>
                  <a:lnTo>
                    <a:pt x="661842" y="724898"/>
                  </a:lnTo>
                  <a:lnTo>
                    <a:pt x="695091" y="695091"/>
                  </a:lnTo>
                  <a:lnTo>
                    <a:pt x="724898" y="661842"/>
                  </a:lnTo>
                  <a:lnTo>
                    <a:pt x="750957" y="625457"/>
                  </a:lnTo>
                  <a:lnTo>
                    <a:pt x="772964" y="586240"/>
                  </a:lnTo>
                  <a:lnTo>
                    <a:pt x="790611" y="544498"/>
                  </a:lnTo>
                  <a:lnTo>
                    <a:pt x="803595" y="500536"/>
                  </a:lnTo>
                  <a:lnTo>
                    <a:pt x="811610" y="454660"/>
                  </a:lnTo>
                  <a:lnTo>
                    <a:pt x="814349" y="407174"/>
                  </a:lnTo>
                  <a:lnTo>
                    <a:pt x="811610" y="359689"/>
                  </a:lnTo>
                  <a:lnTo>
                    <a:pt x="803595" y="313812"/>
                  </a:lnTo>
                  <a:lnTo>
                    <a:pt x="790611" y="269850"/>
                  </a:lnTo>
                  <a:lnTo>
                    <a:pt x="772964" y="228108"/>
                  </a:lnTo>
                  <a:lnTo>
                    <a:pt x="750957" y="188892"/>
                  </a:lnTo>
                  <a:lnTo>
                    <a:pt x="724898" y="152506"/>
                  </a:lnTo>
                  <a:lnTo>
                    <a:pt x="695091" y="119257"/>
                  </a:lnTo>
                  <a:lnTo>
                    <a:pt x="661842" y="89450"/>
                  </a:lnTo>
                  <a:lnTo>
                    <a:pt x="625457" y="63391"/>
                  </a:lnTo>
                  <a:lnTo>
                    <a:pt x="586240" y="41385"/>
                  </a:lnTo>
                  <a:lnTo>
                    <a:pt x="544498" y="23737"/>
                  </a:lnTo>
                  <a:lnTo>
                    <a:pt x="500536" y="10753"/>
                  </a:lnTo>
                  <a:lnTo>
                    <a:pt x="454660" y="2739"/>
                  </a:lnTo>
                  <a:lnTo>
                    <a:pt x="407174" y="0"/>
                  </a:lnTo>
                  <a:close/>
                </a:path>
              </a:pathLst>
            </a:custGeom>
            <a:solidFill>
              <a:srgbClr val="E55C5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prstClr val="black"/>
                </a:solidFill>
                <a:effectLst/>
                <a:uLnTx/>
                <a:uFillTx/>
              </a:endParaRPr>
            </a:p>
          </p:txBody>
        </p:sp>
        <p:sp>
          <p:nvSpPr>
            <p:cNvPr id="16" name="object 59"/>
            <p:cNvSpPr/>
            <p:nvPr/>
          </p:nvSpPr>
          <p:spPr>
            <a:xfrm>
              <a:off x="5040211" y="2441031"/>
              <a:ext cx="810324" cy="810324"/>
            </a:xfrm>
            <a:custGeom>
              <a:avLst/>
              <a:gdLst/>
              <a:ahLst/>
              <a:cxnLst/>
              <a:rect l="l" t="t" r="r" b="b"/>
              <a:pathLst>
                <a:path w="814704" h="814704">
                  <a:moveTo>
                    <a:pt x="407174" y="0"/>
                  </a:moveTo>
                  <a:lnTo>
                    <a:pt x="359689" y="2739"/>
                  </a:lnTo>
                  <a:lnTo>
                    <a:pt x="313812" y="10753"/>
                  </a:lnTo>
                  <a:lnTo>
                    <a:pt x="269850" y="23737"/>
                  </a:lnTo>
                  <a:lnTo>
                    <a:pt x="228108" y="41385"/>
                  </a:lnTo>
                  <a:lnTo>
                    <a:pt x="188892" y="63391"/>
                  </a:lnTo>
                  <a:lnTo>
                    <a:pt x="152506" y="89450"/>
                  </a:lnTo>
                  <a:lnTo>
                    <a:pt x="119257" y="119257"/>
                  </a:lnTo>
                  <a:lnTo>
                    <a:pt x="89450" y="152506"/>
                  </a:lnTo>
                  <a:lnTo>
                    <a:pt x="63391" y="188892"/>
                  </a:lnTo>
                  <a:lnTo>
                    <a:pt x="41385" y="228108"/>
                  </a:lnTo>
                  <a:lnTo>
                    <a:pt x="23737" y="269850"/>
                  </a:lnTo>
                  <a:lnTo>
                    <a:pt x="10753" y="313812"/>
                  </a:lnTo>
                  <a:lnTo>
                    <a:pt x="2739" y="359689"/>
                  </a:lnTo>
                  <a:lnTo>
                    <a:pt x="0" y="407174"/>
                  </a:lnTo>
                  <a:lnTo>
                    <a:pt x="2739" y="454660"/>
                  </a:lnTo>
                  <a:lnTo>
                    <a:pt x="10753" y="500536"/>
                  </a:lnTo>
                  <a:lnTo>
                    <a:pt x="23737" y="544498"/>
                  </a:lnTo>
                  <a:lnTo>
                    <a:pt x="41385" y="586240"/>
                  </a:lnTo>
                  <a:lnTo>
                    <a:pt x="63391" y="625457"/>
                  </a:lnTo>
                  <a:lnTo>
                    <a:pt x="89450" y="661842"/>
                  </a:lnTo>
                  <a:lnTo>
                    <a:pt x="119257" y="695091"/>
                  </a:lnTo>
                  <a:lnTo>
                    <a:pt x="152506" y="724898"/>
                  </a:lnTo>
                  <a:lnTo>
                    <a:pt x="188892" y="750957"/>
                  </a:lnTo>
                  <a:lnTo>
                    <a:pt x="228108" y="772964"/>
                  </a:lnTo>
                  <a:lnTo>
                    <a:pt x="269850" y="790611"/>
                  </a:lnTo>
                  <a:lnTo>
                    <a:pt x="313812" y="803595"/>
                  </a:lnTo>
                  <a:lnTo>
                    <a:pt x="359689" y="811610"/>
                  </a:lnTo>
                  <a:lnTo>
                    <a:pt x="407174" y="814349"/>
                  </a:lnTo>
                  <a:lnTo>
                    <a:pt x="454660" y="811610"/>
                  </a:lnTo>
                  <a:lnTo>
                    <a:pt x="500536" y="803595"/>
                  </a:lnTo>
                  <a:lnTo>
                    <a:pt x="544498" y="790611"/>
                  </a:lnTo>
                  <a:lnTo>
                    <a:pt x="586240" y="772964"/>
                  </a:lnTo>
                  <a:lnTo>
                    <a:pt x="625457" y="750957"/>
                  </a:lnTo>
                  <a:lnTo>
                    <a:pt x="661842" y="724898"/>
                  </a:lnTo>
                  <a:lnTo>
                    <a:pt x="695091" y="695091"/>
                  </a:lnTo>
                  <a:lnTo>
                    <a:pt x="724898" y="661842"/>
                  </a:lnTo>
                  <a:lnTo>
                    <a:pt x="750957" y="625457"/>
                  </a:lnTo>
                  <a:lnTo>
                    <a:pt x="772964" y="586240"/>
                  </a:lnTo>
                  <a:lnTo>
                    <a:pt x="790611" y="544498"/>
                  </a:lnTo>
                  <a:lnTo>
                    <a:pt x="803595" y="500536"/>
                  </a:lnTo>
                  <a:lnTo>
                    <a:pt x="811610" y="454660"/>
                  </a:lnTo>
                  <a:lnTo>
                    <a:pt x="814349" y="407174"/>
                  </a:lnTo>
                  <a:lnTo>
                    <a:pt x="811610" y="359689"/>
                  </a:lnTo>
                  <a:lnTo>
                    <a:pt x="803595" y="313812"/>
                  </a:lnTo>
                  <a:lnTo>
                    <a:pt x="790611" y="269850"/>
                  </a:lnTo>
                  <a:lnTo>
                    <a:pt x="772964" y="228108"/>
                  </a:lnTo>
                  <a:lnTo>
                    <a:pt x="750957" y="188892"/>
                  </a:lnTo>
                  <a:lnTo>
                    <a:pt x="724898" y="152506"/>
                  </a:lnTo>
                  <a:lnTo>
                    <a:pt x="695091" y="119257"/>
                  </a:lnTo>
                  <a:lnTo>
                    <a:pt x="661842" y="89450"/>
                  </a:lnTo>
                  <a:lnTo>
                    <a:pt x="625457" y="63391"/>
                  </a:lnTo>
                  <a:lnTo>
                    <a:pt x="586240" y="41385"/>
                  </a:lnTo>
                  <a:lnTo>
                    <a:pt x="544498" y="23737"/>
                  </a:lnTo>
                  <a:lnTo>
                    <a:pt x="500536" y="10753"/>
                  </a:lnTo>
                  <a:lnTo>
                    <a:pt x="454660" y="2739"/>
                  </a:lnTo>
                  <a:lnTo>
                    <a:pt x="407174" y="0"/>
                  </a:lnTo>
                  <a:close/>
                </a:path>
              </a:pathLst>
            </a:custGeom>
            <a:solidFill>
              <a:srgbClr val="E55C5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1" name="object 6"/>
            <p:cNvSpPr/>
            <p:nvPr/>
          </p:nvSpPr>
          <p:spPr>
            <a:xfrm rot="10800000">
              <a:off x="3641788" y="5462708"/>
              <a:ext cx="1866778" cy="536334"/>
            </a:xfrm>
            <a:custGeom>
              <a:avLst/>
              <a:gdLst/>
              <a:ahLst/>
              <a:cxnLst/>
              <a:rect l="l" t="t" r="r" b="b"/>
              <a:pathLst>
                <a:path w="1995804" h="573404">
                  <a:moveTo>
                    <a:pt x="1777" y="0"/>
                  </a:moveTo>
                  <a:lnTo>
                    <a:pt x="0" y="380288"/>
                  </a:lnTo>
                  <a:lnTo>
                    <a:pt x="78" y="443881"/>
                  </a:lnTo>
                  <a:lnTo>
                    <a:pt x="2489" y="491669"/>
                  </a:lnTo>
                  <a:lnTo>
                    <a:pt x="23293" y="548865"/>
                  </a:lnTo>
                  <a:lnTo>
                    <a:pt x="80390" y="569937"/>
                  </a:lnTo>
                  <a:lnTo>
                    <a:pt x="128166" y="572571"/>
                  </a:lnTo>
                  <a:lnTo>
                    <a:pt x="191757" y="572947"/>
                  </a:lnTo>
                  <a:lnTo>
                    <a:pt x="1803844" y="572947"/>
                  </a:lnTo>
                  <a:lnTo>
                    <a:pt x="1867435" y="572571"/>
                  </a:lnTo>
                  <a:lnTo>
                    <a:pt x="1915211" y="569937"/>
                  </a:lnTo>
                  <a:lnTo>
                    <a:pt x="1972308" y="548865"/>
                  </a:lnTo>
                  <a:lnTo>
                    <a:pt x="1993112" y="491669"/>
                  </a:lnTo>
                  <a:lnTo>
                    <a:pt x="1995523" y="443881"/>
                  </a:lnTo>
                  <a:lnTo>
                    <a:pt x="1995601" y="380288"/>
                  </a:lnTo>
                  <a:lnTo>
                    <a:pt x="1993823" y="0"/>
                  </a:lnTo>
                </a:path>
              </a:pathLst>
            </a:custGeom>
            <a:ln w="9525">
              <a:solidFill>
                <a:srgbClr val="52595D"/>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2" name="object 6"/>
            <p:cNvSpPr/>
            <p:nvPr/>
          </p:nvSpPr>
          <p:spPr>
            <a:xfrm rot="5400000">
              <a:off x="5925814" y="4188881"/>
              <a:ext cx="1866778" cy="536334"/>
            </a:xfrm>
            <a:custGeom>
              <a:avLst/>
              <a:gdLst/>
              <a:ahLst/>
              <a:cxnLst/>
              <a:rect l="l" t="t" r="r" b="b"/>
              <a:pathLst>
                <a:path w="1995804" h="573404">
                  <a:moveTo>
                    <a:pt x="1777" y="0"/>
                  </a:moveTo>
                  <a:lnTo>
                    <a:pt x="0" y="380288"/>
                  </a:lnTo>
                  <a:lnTo>
                    <a:pt x="78" y="443881"/>
                  </a:lnTo>
                  <a:lnTo>
                    <a:pt x="2489" y="491669"/>
                  </a:lnTo>
                  <a:lnTo>
                    <a:pt x="23293" y="548865"/>
                  </a:lnTo>
                  <a:lnTo>
                    <a:pt x="80390" y="569937"/>
                  </a:lnTo>
                  <a:lnTo>
                    <a:pt x="128166" y="572571"/>
                  </a:lnTo>
                  <a:lnTo>
                    <a:pt x="191757" y="572947"/>
                  </a:lnTo>
                  <a:lnTo>
                    <a:pt x="1803844" y="572947"/>
                  </a:lnTo>
                  <a:lnTo>
                    <a:pt x="1867435" y="572571"/>
                  </a:lnTo>
                  <a:lnTo>
                    <a:pt x="1915211" y="569937"/>
                  </a:lnTo>
                  <a:lnTo>
                    <a:pt x="1972308" y="548865"/>
                  </a:lnTo>
                  <a:lnTo>
                    <a:pt x="1993112" y="491669"/>
                  </a:lnTo>
                  <a:lnTo>
                    <a:pt x="1995523" y="443881"/>
                  </a:lnTo>
                  <a:lnTo>
                    <a:pt x="1995601" y="380288"/>
                  </a:lnTo>
                  <a:lnTo>
                    <a:pt x="1993823" y="0"/>
                  </a:lnTo>
                </a:path>
              </a:pathLst>
            </a:custGeom>
            <a:ln w="9525">
              <a:solidFill>
                <a:srgbClr val="52595D"/>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3" name="object 6"/>
            <p:cNvSpPr/>
            <p:nvPr/>
          </p:nvSpPr>
          <p:spPr>
            <a:xfrm rot="16200000">
              <a:off x="1354379" y="4188881"/>
              <a:ext cx="1866778" cy="536334"/>
            </a:xfrm>
            <a:custGeom>
              <a:avLst/>
              <a:gdLst/>
              <a:ahLst/>
              <a:cxnLst/>
              <a:rect l="l" t="t" r="r" b="b"/>
              <a:pathLst>
                <a:path w="1995804" h="573404">
                  <a:moveTo>
                    <a:pt x="1777" y="0"/>
                  </a:moveTo>
                  <a:lnTo>
                    <a:pt x="0" y="380288"/>
                  </a:lnTo>
                  <a:lnTo>
                    <a:pt x="78" y="443881"/>
                  </a:lnTo>
                  <a:lnTo>
                    <a:pt x="2489" y="491669"/>
                  </a:lnTo>
                  <a:lnTo>
                    <a:pt x="23293" y="548865"/>
                  </a:lnTo>
                  <a:lnTo>
                    <a:pt x="80390" y="569937"/>
                  </a:lnTo>
                  <a:lnTo>
                    <a:pt x="128166" y="572571"/>
                  </a:lnTo>
                  <a:lnTo>
                    <a:pt x="191757" y="572947"/>
                  </a:lnTo>
                  <a:lnTo>
                    <a:pt x="1803844" y="572947"/>
                  </a:lnTo>
                  <a:lnTo>
                    <a:pt x="1867435" y="572571"/>
                  </a:lnTo>
                  <a:lnTo>
                    <a:pt x="1915211" y="569937"/>
                  </a:lnTo>
                  <a:lnTo>
                    <a:pt x="1972308" y="548865"/>
                  </a:lnTo>
                  <a:lnTo>
                    <a:pt x="1993112" y="491669"/>
                  </a:lnTo>
                  <a:lnTo>
                    <a:pt x="1995523" y="443881"/>
                  </a:lnTo>
                  <a:lnTo>
                    <a:pt x="1995601" y="380288"/>
                  </a:lnTo>
                  <a:lnTo>
                    <a:pt x="1993823" y="0"/>
                  </a:lnTo>
                </a:path>
              </a:pathLst>
            </a:custGeom>
            <a:ln w="9525">
              <a:solidFill>
                <a:srgbClr val="52595D"/>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 name="object 38"/>
            <p:cNvSpPr/>
            <p:nvPr/>
          </p:nvSpPr>
          <p:spPr>
            <a:xfrm>
              <a:off x="6683318" y="3082184"/>
              <a:ext cx="844689" cy="810324"/>
            </a:xfrm>
            <a:custGeom>
              <a:avLst/>
              <a:gdLst/>
              <a:ahLst/>
              <a:cxnLst/>
              <a:rect l="l" t="t" r="r" b="b"/>
              <a:pathLst>
                <a:path w="814704" h="814704">
                  <a:moveTo>
                    <a:pt x="407174" y="0"/>
                  </a:moveTo>
                  <a:lnTo>
                    <a:pt x="359689" y="2739"/>
                  </a:lnTo>
                  <a:lnTo>
                    <a:pt x="313812" y="10753"/>
                  </a:lnTo>
                  <a:lnTo>
                    <a:pt x="269850" y="23737"/>
                  </a:lnTo>
                  <a:lnTo>
                    <a:pt x="228108" y="41385"/>
                  </a:lnTo>
                  <a:lnTo>
                    <a:pt x="188892" y="63391"/>
                  </a:lnTo>
                  <a:lnTo>
                    <a:pt x="152506" y="89450"/>
                  </a:lnTo>
                  <a:lnTo>
                    <a:pt x="119257" y="119257"/>
                  </a:lnTo>
                  <a:lnTo>
                    <a:pt x="89450" y="152506"/>
                  </a:lnTo>
                  <a:lnTo>
                    <a:pt x="63391" y="188892"/>
                  </a:lnTo>
                  <a:lnTo>
                    <a:pt x="41385" y="228108"/>
                  </a:lnTo>
                  <a:lnTo>
                    <a:pt x="23737" y="269850"/>
                  </a:lnTo>
                  <a:lnTo>
                    <a:pt x="10753" y="313812"/>
                  </a:lnTo>
                  <a:lnTo>
                    <a:pt x="2739" y="359689"/>
                  </a:lnTo>
                  <a:lnTo>
                    <a:pt x="0" y="407174"/>
                  </a:lnTo>
                  <a:lnTo>
                    <a:pt x="2739" y="454660"/>
                  </a:lnTo>
                  <a:lnTo>
                    <a:pt x="10753" y="500536"/>
                  </a:lnTo>
                  <a:lnTo>
                    <a:pt x="23737" y="544498"/>
                  </a:lnTo>
                  <a:lnTo>
                    <a:pt x="41385" y="586240"/>
                  </a:lnTo>
                  <a:lnTo>
                    <a:pt x="63391" y="625457"/>
                  </a:lnTo>
                  <a:lnTo>
                    <a:pt x="89450" y="661842"/>
                  </a:lnTo>
                  <a:lnTo>
                    <a:pt x="119257" y="695091"/>
                  </a:lnTo>
                  <a:lnTo>
                    <a:pt x="152506" y="724898"/>
                  </a:lnTo>
                  <a:lnTo>
                    <a:pt x="188892" y="750957"/>
                  </a:lnTo>
                  <a:lnTo>
                    <a:pt x="228108" y="772964"/>
                  </a:lnTo>
                  <a:lnTo>
                    <a:pt x="269850" y="790611"/>
                  </a:lnTo>
                  <a:lnTo>
                    <a:pt x="313812" y="803595"/>
                  </a:lnTo>
                  <a:lnTo>
                    <a:pt x="359689" y="811610"/>
                  </a:lnTo>
                  <a:lnTo>
                    <a:pt x="407174" y="814349"/>
                  </a:lnTo>
                  <a:lnTo>
                    <a:pt x="454660" y="811610"/>
                  </a:lnTo>
                  <a:lnTo>
                    <a:pt x="500536" y="803595"/>
                  </a:lnTo>
                  <a:lnTo>
                    <a:pt x="544498" y="790611"/>
                  </a:lnTo>
                  <a:lnTo>
                    <a:pt x="586240" y="772964"/>
                  </a:lnTo>
                  <a:lnTo>
                    <a:pt x="625457" y="750957"/>
                  </a:lnTo>
                  <a:lnTo>
                    <a:pt x="661842" y="724898"/>
                  </a:lnTo>
                  <a:lnTo>
                    <a:pt x="695091" y="695091"/>
                  </a:lnTo>
                  <a:lnTo>
                    <a:pt x="724898" y="661842"/>
                  </a:lnTo>
                  <a:lnTo>
                    <a:pt x="750957" y="625457"/>
                  </a:lnTo>
                  <a:lnTo>
                    <a:pt x="772964" y="586240"/>
                  </a:lnTo>
                  <a:lnTo>
                    <a:pt x="790611" y="544498"/>
                  </a:lnTo>
                  <a:lnTo>
                    <a:pt x="803595" y="500536"/>
                  </a:lnTo>
                  <a:lnTo>
                    <a:pt x="811610" y="454660"/>
                  </a:lnTo>
                  <a:lnTo>
                    <a:pt x="814349" y="407174"/>
                  </a:lnTo>
                  <a:lnTo>
                    <a:pt x="811610" y="359689"/>
                  </a:lnTo>
                  <a:lnTo>
                    <a:pt x="803595" y="313812"/>
                  </a:lnTo>
                  <a:lnTo>
                    <a:pt x="790611" y="269850"/>
                  </a:lnTo>
                  <a:lnTo>
                    <a:pt x="772964" y="228108"/>
                  </a:lnTo>
                  <a:lnTo>
                    <a:pt x="750957" y="188892"/>
                  </a:lnTo>
                  <a:lnTo>
                    <a:pt x="724898" y="152506"/>
                  </a:lnTo>
                  <a:lnTo>
                    <a:pt x="695091" y="119257"/>
                  </a:lnTo>
                  <a:lnTo>
                    <a:pt x="661842" y="89450"/>
                  </a:lnTo>
                  <a:lnTo>
                    <a:pt x="625457" y="63391"/>
                  </a:lnTo>
                  <a:lnTo>
                    <a:pt x="586240" y="41385"/>
                  </a:lnTo>
                  <a:lnTo>
                    <a:pt x="544498" y="23737"/>
                  </a:lnTo>
                  <a:lnTo>
                    <a:pt x="500536" y="10753"/>
                  </a:lnTo>
                  <a:lnTo>
                    <a:pt x="454660" y="2739"/>
                  </a:lnTo>
                  <a:lnTo>
                    <a:pt x="407174" y="0"/>
                  </a:lnTo>
                  <a:close/>
                </a:path>
              </a:pathLst>
            </a:custGeom>
            <a:solidFill>
              <a:srgbClr val="62BAA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 name="object 40"/>
            <p:cNvSpPr/>
            <p:nvPr/>
          </p:nvSpPr>
          <p:spPr>
            <a:xfrm>
              <a:off x="6688882" y="4926363"/>
              <a:ext cx="810324" cy="810324"/>
            </a:xfrm>
            <a:custGeom>
              <a:avLst/>
              <a:gdLst/>
              <a:ahLst/>
              <a:cxnLst/>
              <a:rect l="l" t="t" r="r" b="b"/>
              <a:pathLst>
                <a:path w="814704" h="814704">
                  <a:moveTo>
                    <a:pt x="407174" y="0"/>
                  </a:moveTo>
                  <a:lnTo>
                    <a:pt x="359689" y="2739"/>
                  </a:lnTo>
                  <a:lnTo>
                    <a:pt x="313812" y="10753"/>
                  </a:lnTo>
                  <a:lnTo>
                    <a:pt x="269850" y="23737"/>
                  </a:lnTo>
                  <a:lnTo>
                    <a:pt x="228108" y="41385"/>
                  </a:lnTo>
                  <a:lnTo>
                    <a:pt x="188892" y="63391"/>
                  </a:lnTo>
                  <a:lnTo>
                    <a:pt x="152506" y="89450"/>
                  </a:lnTo>
                  <a:lnTo>
                    <a:pt x="119257" y="119257"/>
                  </a:lnTo>
                  <a:lnTo>
                    <a:pt x="89450" y="152506"/>
                  </a:lnTo>
                  <a:lnTo>
                    <a:pt x="63391" y="188892"/>
                  </a:lnTo>
                  <a:lnTo>
                    <a:pt x="41385" y="228108"/>
                  </a:lnTo>
                  <a:lnTo>
                    <a:pt x="23737" y="269850"/>
                  </a:lnTo>
                  <a:lnTo>
                    <a:pt x="10753" y="313812"/>
                  </a:lnTo>
                  <a:lnTo>
                    <a:pt x="2739" y="359689"/>
                  </a:lnTo>
                  <a:lnTo>
                    <a:pt x="0" y="407174"/>
                  </a:lnTo>
                  <a:lnTo>
                    <a:pt x="2739" y="454660"/>
                  </a:lnTo>
                  <a:lnTo>
                    <a:pt x="10753" y="500536"/>
                  </a:lnTo>
                  <a:lnTo>
                    <a:pt x="23737" y="544498"/>
                  </a:lnTo>
                  <a:lnTo>
                    <a:pt x="41385" y="586240"/>
                  </a:lnTo>
                  <a:lnTo>
                    <a:pt x="63391" y="625457"/>
                  </a:lnTo>
                  <a:lnTo>
                    <a:pt x="89450" y="661842"/>
                  </a:lnTo>
                  <a:lnTo>
                    <a:pt x="119257" y="695091"/>
                  </a:lnTo>
                  <a:lnTo>
                    <a:pt x="152506" y="724898"/>
                  </a:lnTo>
                  <a:lnTo>
                    <a:pt x="188892" y="750957"/>
                  </a:lnTo>
                  <a:lnTo>
                    <a:pt x="228108" y="772964"/>
                  </a:lnTo>
                  <a:lnTo>
                    <a:pt x="269850" y="790611"/>
                  </a:lnTo>
                  <a:lnTo>
                    <a:pt x="313812" y="803595"/>
                  </a:lnTo>
                  <a:lnTo>
                    <a:pt x="359689" y="811610"/>
                  </a:lnTo>
                  <a:lnTo>
                    <a:pt x="407174" y="814349"/>
                  </a:lnTo>
                  <a:lnTo>
                    <a:pt x="454660" y="811610"/>
                  </a:lnTo>
                  <a:lnTo>
                    <a:pt x="500536" y="803595"/>
                  </a:lnTo>
                  <a:lnTo>
                    <a:pt x="544498" y="790611"/>
                  </a:lnTo>
                  <a:lnTo>
                    <a:pt x="586240" y="772964"/>
                  </a:lnTo>
                  <a:lnTo>
                    <a:pt x="625457" y="750957"/>
                  </a:lnTo>
                  <a:lnTo>
                    <a:pt x="661842" y="724898"/>
                  </a:lnTo>
                  <a:lnTo>
                    <a:pt x="695091" y="695091"/>
                  </a:lnTo>
                  <a:lnTo>
                    <a:pt x="724898" y="661842"/>
                  </a:lnTo>
                  <a:lnTo>
                    <a:pt x="750957" y="625457"/>
                  </a:lnTo>
                  <a:lnTo>
                    <a:pt x="772964" y="586240"/>
                  </a:lnTo>
                  <a:lnTo>
                    <a:pt x="790611" y="544498"/>
                  </a:lnTo>
                  <a:lnTo>
                    <a:pt x="803595" y="500536"/>
                  </a:lnTo>
                  <a:lnTo>
                    <a:pt x="811610" y="454660"/>
                  </a:lnTo>
                  <a:lnTo>
                    <a:pt x="814349" y="407174"/>
                  </a:lnTo>
                  <a:lnTo>
                    <a:pt x="811610" y="359689"/>
                  </a:lnTo>
                  <a:lnTo>
                    <a:pt x="803595" y="313812"/>
                  </a:lnTo>
                  <a:lnTo>
                    <a:pt x="790611" y="269850"/>
                  </a:lnTo>
                  <a:lnTo>
                    <a:pt x="772964" y="228108"/>
                  </a:lnTo>
                  <a:lnTo>
                    <a:pt x="750957" y="188892"/>
                  </a:lnTo>
                  <a:lnTo>
                    <a:pt x="724898" y="152506"/>
                  </a:lnTo>
                  <a:lnTo>
                    <a:pt x="695091" y="119257"/>
                  </a:lnTo>
                  <a:lnTo>
                    <a:pt x="661842" y="89450"/>
                  </a:lnTo>
                  <a:lnTo>
                    <a:pt x="625457" y="63391"/>
                  </a:lnTo>
                  <a:lnTo>
                    <a:pt x="586240" y="41385"/>
                  </a:lnTo>
                  <a:lnTo>
                    <a:pt x="544498" y="23737"/>
                  </a:lnTo>
                  <a:lnTo>
                    <a:pt x="500536" y="10753"/>
                  </a:lnTo>
                  <a:lnTo>
                    <a:pt x="454660" y="2739"/>
                  </a:lnTo>
                  <a:lnTo>
                    <a:pt x="407174" y="0"/>
                  </a:lnTo>
                  <a:close/>
                </a:path>
              </a:pathLst>
            </a:custGeom>
            <a:solidFill>
              <a:srgbClr val="62BAA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 name="object 44"/>
            <p:cNvSpPr/>
            <p:nvPr/>
          </p:nvSpPr>
          <p:spPr>
            <a:xfrm>
              <a:off x="1549338" y="3082184"/>
              <a:ext cx="810324" cy="810324"/>
            </a:xfrm>
            <a:custGeom>
              <a:avLst/>
              <a:gdLst/>
              <a:ahLst/>
              <a:cxnLst/>
              <a:rect l="l" t="t" r="r" b="b"/>
              <a:pathLst>
                <a:path w="814705" h="814704">
                  <a:moveTo>
                    <a:pt x="407174" y="0"/>
                  </a:moveTo>
                  <a:lnTo>
                    <a:pt x="359689" y="2739"/>
                  </a:lnTo>
                  <a:lnTo>
                    <a:pt x="313812" y="10753"/>
                  </a:lnTo>
                  <a:lnTo>
                    <a:pt x="269850" y="23737"/>
                  </a:lnTo>
                  <a:lnTo>
                    <a:pt x="228108" y="41385"/>
                  </a:lnTo>
                  <a:lnTo>
                    <a:pt x="188892" y="63391"/>
                  </a:lnTo>
                  <a:lnTo>
                    <a:pt x="152506" y="89450"/>
                  </a:lnTo>
                  <a:lnTo>
                    <a:pt x="119257" y="119257"/>
                  </a:lnTo>
                  <a:lnTo>
                    <a:pt x="89450" y="152506"/>
                  </a:lnTo>
                  <a:lnTo>
                    <a:pt x="63391" y="188892"/>
                  </a:lnTo>
                  <a:lnTo>
                    <a:pt x="41385" y="228108"/>
                  </a:lnTo>
                  <a:lnTo>
                    <a:pt x="23737" y="269850"/>
                  </a:lnTo>
                  <a:lnTo>
                    <a:pt x="10753" y="313812"/>
                  </a:lnTo>
                  <a:lnTo>
                    <a:pt x="2739" y="359689"/>
                  </a:lnTo>
                  <a:lnTo>
                    <a:pt x="0" y="407174"/>
                  </a:lnTo>
                  <a:lnTo>
                    <a:pt x="2739" y="454660"/>
                  </a:lnTo>
                  <a:lnTo>
                    <a:pt x="10753" y="500536"/>
                  </a:lnTo>
                  <a:lnTo>
                    <a:pt x="23737" y="544498"/>
                  </a:lnTo>
                  <a:lnTo>
                    <a:pt x="41385" y="586240"/>
                  </a:lnTo>
                  <a:lnTo>
                    <a:pt x="63391" y="625457"/>
                  </a:lnTo>
                  <a:lnTo>
                    <a:pt x="89450" y="661842"/>
                  </a:lnTo>
                  <a:lnTo>
                    <a:pt x="119257" y="695091"/>
                  </a:lnTo>
                  <a:lnTo>
                    <a:pt x="152506" y="724898"/>
                  </a:lnTo>
                  <a:lnTo>
                    <a:pt x="188892" y="750957"/>
                  </a:lnTo>
                  <a:lnTo>
                    <a:pt x="228108" y="772964"/>
                  </a:lnTo>
                  <a:lnTo>
                    <a:pt x="269850" y="790611"/>
                  </a:lnTo>
                  <a:lnTo>
                    <a:pt x="313812" y="803595"/>
                  </a:lnTo>
                  <a:lnTo>
                    <a:pt x="359689" y="811610"/>
                  </a:lnTo>
                  <a:lnTo>
                    <a:pt x="407174" y="814349"/>
                  </a:lnTo>
                  <a:lnTo>
                    <a:pt x="454660" y="811610"/>
                  </a:lnTo>
                  <a:lnTo>
                    <a:pt x="500536" y="803595"/>
                  </a:lnTo>
                  <a:lnTo>
                    <a:pt x="544498" y="790611"/>
                  </a:lnTo>
                  <a:lnTo>
                    <a:pt x="586240" y="772964"/>
                  </a:lnTo>
                  <a:lnTo>
                    <a:pt x="625457" y="750957"/>
                  </a:lnTo>
                  <a:lnTo>
                    <a:pt x="661842" y="724898"/>
                  </a:lnTo>
                  <a:lnTo>
                    <a:pt x="695091" y="695091"/>
                  </a:lnTo>
                  <a:lnTo>
                    <a:pt x="724898" y="661842"/>
                  </a:lnTo>
                  <a:lnTo>
                    <a:pt x="750957" y="625457"/>
                  </a:lnTo>
                  <a:lnTo>
                    <a:pt x="772964" y="586240"/>
                  </a:lnTo>
                  <a:lnTo>
                    <a:pt x="790611" y="544498"/>
                  </a:lnTo>
                  <a:lnTo>
                    <a:pt x="803595" y="500536"/>
                  </a:lnTo>
                  <a:lnTo>
                    <a:pt x="811610" y="454660"/>
                  </a:lnTo>
                  <a:lnTo>
                    <a:pt x="814349" y="407174"/>
                  </a:lnTo>
                  <a:lnTo>
                    <a:pt x="811610" y="359689"/>
                  </a:lnTo>
                  <a:lnTo>
                    <a:pt x="803595" y="313812"/>
                  </a:lnTo>
                  <a:lnTo>
                    <a:pt x="790611" y="269850"/>
                  </a:lnTo>
                  <a:lnTo>
                    <a:pt x="772964" y="228108"/>
                  </a:lnTo>
                  <a:lnTo>
                    <a:pt x="750957" y="188892"/>
                  </a:lnTo>
                  <a:lnTo>
                    <a:pt x="724898" y="152506"/>
                  </a:lnTo>
                  <a:lnTo>
                    <a:pt x="695091" y="119257"/>
                  </a:lnTo>
                  <a:lnTo>
                    <a:pt x="661842" y="89450"/>
                  </a:lnTo>
                  <a:lnTo>
                    <a:pt x="625457" y="63391"/>
                  </a:lnTo>
                  <a:lnTo>
                    <a:pt x="586240" y="41385"/>
                  </a:lnTo>
                  <a:lnTo>
                    <a:pt x="544498" y="23737"/>
                  </a:lnTo>
                  <a:lnTo>
                    <a:pt x="500536" y="10753"/>
                  </a:lnTo>
                  <a:lnTo>
                    <a:pt x="454660" y="2739"/>
                  </a:lnTo>
                  <a:lnTo>
                    <a:pt x="407174" y="0"/>
                  </a:lnTo>
                  <a:close/>
                </a:path>
              </a:pathLst>
            </a:custGeom>
            <a:solidFill>
              <a:srgbClr val="189FC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 name="object 46"/>
            <p:cNvSpPr/>
            <p:nvPr/>
          </p:nvSpPr>
          <p:spPr>
            <a:xfrm>
              <a:off x="1549338" y="4905961"/>
              <a:ext cx="810324" cy="810324"/>
            </a:xfrm>
            <a:custGeom>
              <a:avLst/>
              <a:gdLst/>
              <a:ahLst/>
              <a:cxnLst/>
              <a:rect l="l" t="t" r="r" b="b"/>
              <a:pathLst>
                <a:path w="814705" h="814704">
                  <a:moveTo>
                    <a:pt x="407174" y="0"/>
                  </a:moveTo>
                  <a:lnTo>
                    <a:pt x="359689" y="2739"/>
                  </a:lnTo>
                  <a:lnTo>
                    <a:pt x="313812" y="10753"/>
                  </a:lnTo>
                  <a:lnTo>
                    <a:pt x="269850" y="23737"/>
                  </a:lnTo>
                  <a:lnTo>
                    <a:pt x="228108" y="41385"/>
                  </a:lnTo>
                  <a:lnTo>
                    <a:pt x="188892" y="63391"/>
                  </a:lnTo>
                  <a:lnTo>
                    <a:pt x="152506" y="89450"/>
                  </a:lnTo>
                  <a:lnTo>
                    <a:pt x="119257" y="119257"/>
                  </a:lnTo>
                  <a:lnTo>
                    <a:pt x="89450" y="152506"/>
                  </a:lnTo>
                  <a:lnTo>
                    <a:pt x="63391" y="188892"/>
                  </a:lnTo>
                  <a:lnTo>
                    <a:pt x="41385" y="228108"/>
                  </a:lnTo>
                  <a:lnTo>
                    <a:pt x="23737" y="269850"/>
                  </a:lnTo>
                  <a:lnTo>
                    <a:pt x="10753" y="313812"/>
                  </a:lnTo>
                  <a:lnTo>
                    <a:pt x="2739" y="359689"/>
                  </a:lnTo>
                  <a:lnTo>
                    <a:pt x="0" y="407174"/>
                  </a:lnTo>
                  <a:lnTo>
                    <a:pt x="2739" y="454660"/>
                  </a:lnTo>
                  <a:lnTo>
                    <a:pt x="10753" y="500536"/>
                  </a:lnTo>
                  <a:lnTo>
                    <a:pt x="23737" y="544498"/>
                  </a:lnTo>
                  <a:lnTo>
                    <a:pt x="41385" y="586240"/>
                  </a:lnTo>
                  <a:lnTo>
                    <a:pt x="63391" y="625457"/>
                  </a:lnTo>
                  <a:lnTo>
                    <a:pt x="89450" y="661842"/>
                  </a:lnTo>
                  <a:lnTo>
                    <a:pt x="119257" y="695091"/>
                  </a:lnTo>
                  <a:lnTo>
                    <a:pt x="152506" y="724898"/>
                  </a:lnTo>
                  <a:lnTo>
                    <a:pt x="188892" y="750957"/>
                  </a:lnTo>
                  <a:lnTo>
                    <a:pt x="228108" y="772964"/>
                  </a:lnTo>
                  <a:lnTo>
                    <a:pt x="269850" y="790611"/>
                  </a:lnTo>
                  <a:lnTo>
                    <a:pt x="313812" y="803595"/>
                  </a:lnTo>
                  <a:lnTo>
                    <a:pt x="359689" y="811610"/>
                  </a:lnTo>
                  <a:lnTo>
                    <a:pt x="407174" y="814349"/>
                  </a:lnTo>
                  <a:lnTo>
                    <a:pt x="454660" y="811610"/>
                  </a:lnTo>
                  <a:lnTo>
                    <a:pt x="500536" y="803595"/>
                  </a:lnTo>
                  <a:lnTo>
                    <a:pt x="544498" y="790611"/>
                  </a:lnTo>
                  <a:lnTo>
                    <a:pt x="586240" y="772964"/>
                  </a:lnTo>
                  <a:lnTo>
                    <a:pt x="625457" y="750957"/>
                  </a:lnTo>
                  <a:lnTo>
                    <a:pt x="661842" y="724898"/>
                  </a:lnTo>
                  <a:lnTo>
                    <a:pt x="695091" y="695091"/>
                  </a:lnTo>
                  <a:lnTo>
                    <a:pt x="724898" y="661842"/>
                  </a:lnTo>
                  <a:lnTo>
                    <a:pt x="750957" y="625457"/>
                  </a:lnTo>
                  <a:lnTo>
                    <a:pt x="772964" y="586240"/>
                  </a:lnTo>
                  <a:lnTo>
                    <a:pt x="790611" y="544498"/>
                  </a:lnTo>
                  <a:lnTo>
                    <a:pt x="803595" y="500536"/>
                  </a:lnTo>
                  <a:lnTo>
                    <a:pt x="811610" y="454660"/>
                  </a:lnTo>
                  <a:lnTo>
                    <a:pt x="814349" y="407174"/>
                  </a:lnTo>
                  <a:lnTo>
                    <a:pt x="811610" y="359689"/>
                  </a:lnTo>
                  <a:lnTo>
                    <a:pt x="803595" y="313812"/>
                  </a:lnTo>
                  <a:lnTo>
                    <a:pt x="790611" y="269850"/>
                  </a:lnTo>
                  <a:lnTo>
                    <a:pt x="772964" y="228108"/>
                  </a:lnTo>
                  <a:lnTo>
                    <a:pt x="750957" y="188892"/>
                  </a:lnTo>
                  <a:lnTo>
                    <a:pt x="724898" y="152506"/>
                  </a:lnTo>
                  <a:lnTo>
                    <a:pt x="695091" y="119257"/>
                  </a:lnTo>
                  <a:lnTo>
                    <a:pt x="661842" y="89450"/>
                  </a:lnTo>
                  <a:lnTo>
                    <a:pt x="625457" y="63391"/>
                  </a:lnTo>
                  <a:lnTo>
                    <a:pt x="586240" y="41385"/>
                  </a:lnTo>
                  <a:lnTo>
                    <a:pt x="544498" y="23737"/>
                  </a:lnTo>
                  <a:lnTo>
                    <a:pt x="500536" y="10753"/>
                  </a:lnTo>
                  <a:lnTo>
                    <a:pt x="454660" y="2739"/>
                  </a:lnTo>
                  <a:lnTo>
                    <a:pt x="407174" y="0"/>
                  </a:lnTo>
                  <a:close/>
                </a:path>
              </a:pathLst>
            </a:custGeom>
            <a:solidFill>
              <a:srgbClr val="189FC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 name="object 51"/>
            <p:cNvSpPr/>
            <p:nvPr/>
          </p:nvSpPr>
          <p:spPr>
            <a:xfrm>
              <a:off x="3219027" y="5547119"/>
              <a:ext cx="810324" cy="810324"/>
            </a:xfrm>
            <a:custGeom>
              <a:avLst/>
              <a:gdLst/>
              <a:ahLst/>
              <a:cxnLst/>
              <a:rect l="l" t="t" r="r" b="b"/>
              <a:pathLst>
                <a:path w="814704" h="814704">
                  <a:moveTo>
                    <a:pt x="407174" y="0"/>
                  </a:moveTo>
                  <a:lnTo>
                    <a:pt x="359689" y="2739"/>
                  </a:lnTo>
                  <a:lnTo>
                    <a:pt x="313812" y="10753"/>
                  </a:lnTo>
                  <a:lnTo>
                    <a:pt x="269850" y="23737"/>
                  </a:lnTo>
                  <a:lnTo>
                    <a:pt x="228108" y="41385"/>
                  </a:lnTo>
                  <a:lnTo>
                    <a:pt x="188892" y="63391"/>
                  </a:lnTo>
                  <a:lnTo>
                    <a:pt x="152506" y="89450"/>
                  </a:lnTo>
                  <a:lnTo>
                    <a:pt x="119257" y="119257"/>
                  </a:lnTo>
                  <a:lnTo>
                    <a:pt x="89450" y="152506"/>
                  </a:lnTo>
                  <a:lnTo>
                    <a:pt x="63391" y="188892"/>
                  </a:lnTo>
                  <a:lnTo>
                    <a:pt x="41385" y="228108"/>
                  </a:lnTo>
                  <a:lnTo>
                    <a:pt x="23737" y="269850"/>
                  </a:lnTo>
                  <a:lnTo>
                    <a:pt x="10753" y="313812"/>
                  </a:lnTo>
                  <a:lnTo>
                    <a:pt x="2739" y="359689"/>
                  </a:lnTo>
                  <a:lnTo>
                    <a:pt x="0" y="407174"/>
                  </a:lnTo>
                  <a:lnTo>
                    <a:pt x="2739" y="454660"/>
                  </a:lnTo>
                  <a:lnTo>
                    <a:pt x="10753" y="500536"/>
                  </a:lnTo>
                  <a:lnTo>
                    <a:pt x="23737" y="544498"/>
                  </a:lnTo>
                  <a:lnTo>
                    <a:pt x="41385" y="586240"/>
                  </a:lnTo>
                  <a:lnTo>
                    <a:pt x="63391" y="625457"/>
                  </a:lnTo>
                  <a:lnTo>
                    <a:pt x="89450" y="661842"/>
                  </a:lnTo>
                  <a:lnTo>
                    <a:pt x="119257" y="695091"/>
                  </a:lnTo>
                  <a:lnTo>
                    <a:pt x="152506" y="724898"/>
                  </a:lnTo>
                  <a:lnTo>
                    <a:pt x="188892" y="750957"/>
                  </a:lnTo>
                  <a:lnTo>
                    <a:pt x="228108" y="772964"/>
                  </a:lnTo>
                  <a:lnTo>
                    <a:pt x="269850" y="790611"/>
                  </a:lnTo>
                  <a:lnTo>
                    <a:pt x="313812" y="803595"/>
                  </a:lnTo>
                  <a:lnTo>
                    <a:pt x="359689" y="811610"/>
                  </a:lnTo>
                  <a:lnTo>
                    <a:pt x="407174" y="814349"/>
                  </a:lnTo>
                  <a:lnTo>
                    <a:pt x="454660" y="811610"/>
                  </a:lnTo>
                  <a:lnTo>
                    <a:pt x="500536" y="803595"/>
                  </a:lnTo>
                  <a:lnTo>
                    <a:pt x="544498" y="790611"/>
                  </a:lnTo>
                  <a:lnTo>
                    <a:pt x="586240" y="772964"/>
                  </a:lnTo>
                  <a:lnTo>
                    <a:pt x="625457" y="750957"/>
                  </a:lnTo>
                  <a:lnTo>
                    <a:pt x="661842" y="724898"/>
                  </a:lnTo>
                  <a:lnTo>
                    <a:pt x="695091" y="695091"/>
                  </a:lnTo>
                  <a:lnTo>
                    <a:pt x="724898" y="661842"/>
                  </a:lnTo>
                  <a:lnTo>
                    <a:pt x="750957" y="625457"/>
                  </a:lnTo>
                  <a:lnTo>
                    <a:pt x="772964" y="586240"/>
                  </a:lnTo>
                  <a:lnTo>
                    <a:pt x="790611" y="544498"/>
                  </a:lnTo>
                  <a:lnTo>
                    <a:pt x="803595" y="500536"/>
                  </a:lnTo>
                  <a:lnTo>
                    <a:pt x="811610" y="454660"/>
                  </a:lnTo>
                  <a:lnTo>
                    <a:pt x="814349" y="407174"/>
                  </a:lnTo>
                  <a:lnTo>
                    <a:pt x="811610" y="359689"/>
                  </a:lnTo>
                  <a:lnTo>
                    <a:pt x="803595" y="313812"/>
                  </a:lnTo>
                  <a:lnTo>
                    <a:pt x="790611" y="269850"/>
                  </a:lnTo>
                  <a:lnTo>
                    <a:pt x="772964" y="228108"/>
                  </a:lnTo>
                  <a:lnTo>
                    <a:pt x="750957" y="188892"/>
                  </a:lnTo>
                  <a:lnTo>
                    <a:pt x="724898" y="152506"/>
                  </a:lnTo>
                  <a:lnTo>
                    <a:pt x="695091" y="119257"/>
                  </a:lnTo>
                  <a:lnTo>
                    <a:pt x="661842" y="89450"/>
                  </a:lnTo>
                  <a:lnTo>
                    <a:pt x="625457" y="63391"/>
                  </a:lnTo>
                  <a:lnTo>
                    <a:pt x="586240" y="41385"/>
                  </a:lnTo>
                  <a:lnTo>
                    <a:pt x="544498" y="23737"/>
                  </a:lnTo>
                  <a:lnTo>
                    <a:pt x="500536" y="10753"/>
                  </a:lnTo>
                  <a:lnTo>
                    <a:pt x="454660" y="2739"/>
                  </a:lnTo>
                  <a:lnTo>
                    <a:pt x="407174" y="0"/>
                  </a:lnTo>
                  <a:close/>
                </a:path>
              </a:pathLst>
            </a:custGeom>
            <a:solidFill>
              <a:schemeClr val="tx1">
                <a:lumMod val="50000"/>
                <a:lumOff val="50000"/>
              </a:scheme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prstClr val="black"/>
                </a:solidFill>
                <a:effectLst/>
                <a:uLnTx/>
                <a:uFillTx/>
              </a:endParaRPr>
            </a:p>
          </p:txBody>
        </p:sp>
        <p:sp>
          <p:nvSpPr>
            <p:cNvPr id="13" name="object 53"/>
            <p:cNvSpPr/>
            <p:nvPr/>
          </p:nvSpPr>
          <p:spPr>
            <a:xfrm>
              <a:off x="5042804" y="5547119"/>
              <a:ext cx="810324" cy="810324"/>
            </a:xfrm>
            <a:custGeom>
              <a:avLst/>
              <a:gdLst/>
              <a:ahLst/>
              <a:cxnLst/>
              <a:rect l="l" t="t" r="r" b="b"/>
              <a:pathLst>
                <a:path w="814704" h="814704">
                  <a:moveTo>
                    <a:pt x="407174" y="0"/>
                  </a:moveTo>
                  <a:lnTo>
                    <a:pt x="359689" y="2739"/>
                  </a:lnTo>
                  <a:lnTo>
                    <a:pt x="313812" y="10753"/>
                  </a:lnTo>
                  <a:lnTo>
                    <a:pt x="269850" y="23737"/>
                  </a:lnTo>
                  <a:lnTo>
                    <a:pt x="228108" y="41385"/>
                  </a:lnTo>
                  <a:lnTo>
                    <a:pt x="188892" y="63391"/>
                  </a:lnTo>
                  <a:lnTo>
                    <a:pt x="152506" y="89450"/>
                  </a:lnTo>
                  <a:lnTo>
                    <a:pt x="119257" y="119257"/>
                  </a:lnTo>
                  <a:lnTo>
                    <a:pt x="89450" y="152506"/>
                  </a:lnTo>
                  <a:lnTo>
                    <a:pt x="63391" y="188892"/>
                  </a:lnTo>
                  <a:lnTo>
                    <a:pt x="41385" y="228108"/>
                  </a:lnTo>
                  <a:lnTo>
                    <a:pt x="23737" y="269850"/>
                  </a:lnTo>
                  <a:lnTo>
                    <a:pt x="10753" y="313812"/>
                  </a:lnTo>
                  <a:lnTo>
                    <a:pt x="2739" y="359689"/>
                  </a:lnTo>
                  <a:lnTo>
                    <a:pt x="0" y="407174"/>
                  </a:lnTo>
                  <a:lnTo>
                    <a:pt x="2739" y="454660"/>
                  </a:lnTo>
                  <a:lnTo>
                    <a:pt x="10753" y="500536"/>
                  </a:lnTo>
                  <a:lnTo>
                    <a:pt x="23737" y="544498"/>
                  </a:lnTo>
                  <a:lnTo>
                    <a:pt x="41385" y="586240"/>
                  </a:lnTo>
                  <a:lnTo>
                    <a:pt x="63391" y="625457"/>
                  </a:lnTo>
                  <a:lnTo>
                    <a:pt x="89450" y="661842"/>
                  </a:lnTo>
                  <a:lnTo>
                    <a:pt x="119257" y="695091"/>
                  </a:lnTo>
                  <a:lnTo>
                    <a:pt x="152506" y="724898"/>
                  </a:lnTo>
                  <a:lnTo>
                    <a:pt x="188892" y="750957"/>
                  </a:lnTo>
                  <a:lnTo>
                    <a:pt x="228108" y="772964"/>
                  </a:lnTo>
                  <a:lnTo>
                    <a:pt x="269850" y="790611"/>
                  </a:lnTo>
                  <a:lnTo>
                    <a:pt x="313812" y="803595"/>
                  </a:lnTo>
                  <a:lnTo>
                    <a:pt x="359689" y="811610"/>
                  </a:lnTo>
                  <a:lnTo>
                    <a:pt x="407174" y="814349"/>
                  </a:lnTo>
                  <a:lnTo>
                    <a:pt x="454660" y="811610"/>
                  </a:lnTo>
                  <a:lnTo>
                    <a:pt x="500536" y="803595"/>
                  </a:lnTo>
                  <a:lnTo>
                    <a:pt x="544498" y="790611"/>
                  </a:lnTo>
                  <a:lnTo>
                    <a:pt x="586240" y="772964"/>
                  </a:lnTo>
                  <a:lnTo>
                    <a:pt x="625457" y="750957"/>
                  </a:lnTo>
                  <a:lnTo>
                    <a:pt x="661842" y="724898"/>
                  </a:lnTo>
                  <a:lnTo>
                    <a:pt x="695091" y="695091"/>
                  </a:lnTo>
                  <a:lnTo>
                    <a:pt x="724898" y="661842"/>
                  </a:lnTo>
                  <a:lnTo>
                    <a:pt x="750957" y="625457"/>
                  </a:lnTo>
                  <a:lnTo>
                    <a:pt x="772964" y="586240"/>
                  </a:lnTo>
                  <a:lnTo>
                    <a:pt x="790611" y="544498"/>
                  </a:lnTo>
                  <a:lnTo>
                    <a:pt x="803595" y="500536"/>
                  </a:lnTo>
                  <a:lnTo>
                    <a:pt x="811610" y="454660"/>
                  </a:lnTo>
                  <a:lnTo>
                    <a:pt x="814349" y="407174"/>
                  </a:lnTo>
                  <a:lnTo>
                    <a:pt x="811610" y="359689"/>
                  </a:lnTo>
                  <a:lnTo>
                    <a:pt x="803595" y="313812"/>
                  </a:lnTo>
                  <a:lnTo>
                    <a:pt x="790611" y="269850"/>
                  </a:lnTo>
                  <a:lnTo>
                    <a:pt x="772964" y="228108"/>
                  </a:lnTo>
                  <a:lnTo>
                    <a:pt x="750957" y="188892"/>
                  </a:lnTo>
                  <a:lnTo>
                    <a:pt x="724898" y="152506"/>
                  </a:lnTo>
                  <a:lnTo>
                    <a:pt x="695091" y="119257"/>
                  </a:lnTo>
                  <a:lnTo>
                    <a:pt x="661842" y="89450"/>
                  </a:lnTo>
                  <a:lnTo>
                    <a:pt x="625457" y="63391"/>
                  </a:lnTo>
                  <a:lnTo>
                    <a:pt x="586240" y="41385"/>
                  </a:lnTo>
                  <a:lnTo>
                    <a:pt x="544498" y="23737"/>
                  </a:lnTo>
                  <a:lnTo>
                    <a:pt x="500536" y="10753"/>
                  </a:lnTo>
                  <a:lnTo>
                    <a:pt x="454660" y="2739"/>
                  </a:lnTo>
                  <a:lnTo>
                    <a:pt x="407174" y="0"/>
                  </a:lnTo>
                  <a:close/>
                </a:path>
              </a:pathLst>
            </a:custGeom>
            <a:solidFill>
              <a:schemeClr val="tx1">
                <a:lumMod val="50000"/>
                <a:lumOff val="50000"/>
              </a:scheme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5" name="object 64"/>
            <p:cNvSpPr txBox="1"/>
            <p:nvPr/>
          </p:nvSpPr>
          <p:spPr>
            <a:xfrm>
              <a:off x="1323538" y="4025166"/>
              <a:ext cx="175196" cy="814553"/>
            </a:xfrm>
            <a:prstGeom prst="rect">
              <a:avLst/>
            </a:prstGeom>
          </p:spPr>
          <p:txBody>
            <a:bodyPr vert="vert270" wrap="square" lIns="0" tIns="0" rIns="0" bIns="0" rtlCol="0">
              <a:spAutoFit/>
            </a:bodyPr>
            <a:lstStyle/>
            <a:p>
              <a:pPr marL="12700" algn="ctr">
                <a:lnSpc>
                  <a:spcPts val="1505"/>
                </a:lnSpc>
              </a:pPr>
              <a:r>
                <a:rPr lang="en-US" sz="2000" b="1" spc="-95" dirty="0">
                  <a:solidFill>
                    <a:srgbClr val="52595D"/>
                  </a:solidFill>
                  <a:cs typeface="Proxima Nova Rg"/>
                </a:rPr>
                <a:t>Talent</a:t>
              </a:r>
              <a:endParaRPr sz="2000" dirty="0">
                <a:solidFill>
                  <a:prstClr val="black"/>
                </a:solidFill>
                <a:cs typeface="Proxima Nova Rg"/>
              </a:endParaRPr>
            </a:p>
          </p:txBody>
        </p:sp>
        <p:sp>
          <p:nvSpPr>
            <p:cNvPr id="47" name="object 65"/>
            <p:cNvSpPr txBox="1"/>
            <p:nvPr/>
          </p:nvSpPr>
          <p:spPr>
            <a:xfrm>
              <a:off x="7642291" y="3686317"/>
              <a:ext cx="175196" cy="1492250"/>
            </a:xfrm>
            <a:prstGeom prst="rect">
              <a:avLst/>
            </a:prstGeom>
          </p:spPr>
          <p:txBody>
            <a:bodyPr vert="vert" wrap="square" lIns="0" tIns="0" rIns="0" bIns="0" rtlCol="0">
              <a:spAutoFit/>
            </a:bodyPr>
            <a:lstStyle/>
            <a:p>
              <a:pPr marL="12700" algn="ctr">
                <a:lnSpc>
                  <a:spcPts val="1505"/>
                </a:lnSpc>
              </a:pPr>
              <a:r>
                <a:rPr lang="en-US" sz="2000" b="1" dirty="0">
                  <a:solidFill>
                    <a:srgbClr val="52595D"/>
                  </a:solidFill>
                  <a:cs typeface="Proxima Nova Rg"/>
                </a:rPr>
                <a:t>Talent Seekers</a:t>
              </a:r>
              <a:endParaRPr sz="2000" b="1" dirty="0">
                <a:solidFill>
                  <a:srgbClr val="52595D"/>
                </a:solidFill>
                <a:cs typeface="Proxima Nova Rg"/>
              </a:endParaRPr>
            </a:p>
          </p:txBody>
        </p:sp>
        <p:sp>
          <p:nvSpPr>
            <p:cNvPr id="48" name="object 65"/>
            <p:cNvSpPr txBox="1"/>
            <p:nvPr/>
          </p:nvSpPr>
          <p:spPr>
            <a:xfrm rot="16200000">
              <a:off x="4486133" y="1590017"/>
              <a:ext cx="178086" cy="1492250"/>
            </a:xfrm>
            <a:prstGeom prst="rect">
              <a:avLst/>
            </a:prstGeom>
          </p:spPr>
          <p:txBody>
            <a:bodyPr vert="vert" wrap="square" lIns="0" tIns="0" rIns="0" bIns="0" rtlCol="0">
              <a:spAutoFit/>
            </a:bodyPr>
            <a:lstStyle/>
            <a:p>
              <a:pPr marL="12700" algn="ctr">
                <a:lnSpc>
                  <a:spcPts val="1505"/>
                </a:lnSpc>
              </a:pPr>
              <a:r>
                <a:rPr lang="en-US" sz="2000" b="1" dirty="0">
                  <a:solidFill>
                    <a:srgbClr val="52595D"/>
                  </a:solidFill>
                  <a:cs typeface="Proxima Nova Rg"/>
                </a:rPr>
                <a:t>Resources</a:t>
              </a:r>
              <a:endParaRPr sz="2000" b="1" dirty="0">
                <a:solidFill>
                  <a:srgbClr val="52595D"/>
                </a:solidFill>
                <a:cs typeface="Proxima Nova Rg"/>
              </a:endParaRPr>
            </a:p>
          </p:txBody>
        </p:sp>
        <p:sp>
          <p:nvSpPr>
            <p:cNvPr id="49" name="object 65"/>
            <p:cNvSpPr txBox="1"/>
            <p:nvPr/>
          </p:nvSpPr>
          <p:spPr>
            <a:xfrm rot="16200000">
              <a:off x="4486133" y="5792422"/>
              <a:ext cx="178086" cy="1492250"/>
            </a:xfrm>
            <a:prstGeom prst="rect">
              <a:avLst/>
            </a:prstGeom>
          </p:spPr>
          <p:txBody>
            <a:bodyPr vert="vert" wrap="square" lIns="0" tIns="0" rIns="0" bIns="0" rtlCol="0">
              <a:spAutoFit/>
            </a:bodyPr>
            <a:lstStyle/>
            <a:p>
              <a:pPr marL="12700" algn="ctr">
                <a:lnSpc>
                  <a:spcPts val="1505"/>
                </a:lnSpc>
              </a:pPr>
              <a:r>
                <a:rPr lang="en-US" sz="2000" b="1" dirty="0">
                  <a:solidFill>
                    <a:srgbClr val="52595D"/>
                  </a:solidFill>
                  <a:cs typeface="Proxima Nova Rg"/>
                </a:rPr>
                <a:t>Mentorship</a:t>
              </a:r>
              <a:endParaRPr sz="2000" b="1" dirty="0">
                <a:solidFill>
                  <a:srgbClr val="52595D"/>
                </a:solidFill>
                <a:cs typeface="Proxima Nova Rg"/>
              </a:endParaRPr>
            </a:p>
          </p:txBody>
        </p:sp>
        <p:sp>
          <p:nvSpPr>
            <p:cNvPr id="50" name="object 49"/>
            <p:cNvSpPr txBox="1"/>
            <p:nvPr/>
          </p:nvSpPr>
          <p:spPr>
            <a:xfrm>
              <a:off x="1597313" y="3256934"/>
              <a:ext cx="701213" cy="326361"/>
            </a:xfrm>
            <a:prstGeom prst="rect">
              <a:avLst/>
            </a:prstGeom>
          </p:spPr>
          <p:txBody>
            <a:bodyPr vert="horz" wrap="square" lIns="0" tIns="0" rIns="0" bIns="0" rtlCol="0">
              <a:spAutoFit/>
            </a:bodyPr>
            <a:lstStyle/>
            <a:p>
              <a:pPr marL="12700" marR="5080" indent="29845" algn="ctr">
                <a:lnSpc>
                  <a:spcPct val="107400"/>
                </a:lnSpc>
              </a:pPr>
              <a:r>
                <a:rPr lang="en-US" sz="1300" spc="15" dirty="0">
                  <a:solidFill>
                    <a:srgbClr val="FFFFFF"/>
                  </a:solidFill>
                  <a:cs typeface="Proxima Nova Lt"/>
                </a:rPr>
                <a:t>Middle &amp;</a:t>
              </a:r>
            </a:p>
            <a:p>
              <a:pPr marL="12700" marR="5080" indent="29845" algn="ctr">
                <a:lnSpc>
                  <a:spcPct val="107400"/>
                </a:lnSpc>
              </a:pPr>
              <a:r>
                <a:rPr lang="en-US" sz="1300" spc="15" dirty="0">
                  <a:solidFill>
                    <a:srgbClr val="FFFFFF"/>
                  </a:solidFill>
                  <a:cs typeface="Proxima Nova Lt"/>
                </a:rPr>
                <a:t>High School</a:t>
              </a:r>
              <a:endParaRPr sz="1300" dirty="0">
                <a:solidFill>
                  <a:prstClr val="black"/>
                </a:solidFill>
                <a:cs typeface="Proxima Nova Lt"/>
              </a:endParaRPr>
            </a:p>
          </p:txBody>
        </p:sp>
        <p:sp>
          <p:nvSpPr>
            <p:cNvPr id="51" name="object 49"/>
            <p:cNvSpPr txBox="1"/>
            <p:nvPr/>
          </p:nvSpPr>
          <p:spPr>
            <a:xfrm>
              <a:off x="1597313" y="4119096"/>
              <a:ext cx="701213" cy="493241"/>
            </a:xfrm>
            <a:prstGeom prst="rect">
              <a:avLst/>
            </a:prstGeom>
          </p:spPr>
          <p:txBody>
            <a:bodyPr vert="horz" wrap="square" lIns="0" tIns="0" rIns="0" bIns="0" rtlCol="0">
              <a:spAutoFit/>
            </a:bodyPr>
            <a:lstStyle/>
            <a:p>
              <a:pPr marL="12700" marR="5080" indent="29845" algn="ctr">
                <a:lnSpc>
                  <a:spcPct val="107400"/>
                </a:lnSpc>
              </a:pPr>
              <a:r>
                <a:rPr lang="en-US" sz="1300" spc="15" dirty="0">
                  <a:solidFill>
                    <a:srgbClr val="FFFFFF"/>
                  </a:solidFill>
                  <a:cs typeface="Proxima Nova Lt"/>
                </a:rPr>
                <a:t>Technical School &amp; University</a:t>
              </a:r>
              <a:endParaRPr sz="1300" dirty="0">
                <a:solidFill>
                  <a:prstClr val="black"/>
                </a:solidFill>
                <a:cs typeface="Proxima Nova Lt"/>
              </a:endParaRPr>
            </a:p>
          </p:txBody>
        </p:sp>
        <p:sp>
          <p:nvSpPr>
            <p:cNvPr id="52" name="object 49"/>
            <p:cNvSpPr txBox="1"/>
            <p:nvPr/>
          </p:nvSpPr>
          <p:spPr>
            <a:xfrm>
              <a:off x="1557948" y="5142798"/>
              <a:ext cx="790418" cy="326361"/>
            </a:xfrm>
            <a:prstGeom prst="rect">
              <a:avLst/>
            </a:prstGeom>
          </p:spPr>
          <p:txBody>
            <a:bodyPr vert="horz" wrap="square" lIns="0" tIns="0" rIns="0" bIns="0" rtlCol="0">
              <a:spAutoFit/>
            </a:bodyPr>
            <a:lstStyle/>
            <a:p>
              <a:pPr marL="12700" marR="5080" indent="29845" algn="ctr">
                <a:lnSpc>
                  <a:spcPct val="107400"/>
                </a:lnSpc>
              </a:pPr>
              <a:r>
                <a:rPr lang="en-US" sz="1300" spc="15" dirty="0">
                  <a:solidFill>
                    <a:srgbClr val="FFFFFF"/>
                  </a:solidFill>
                  <a:cs typeface="Proxima Nova Lt"/>
                </a:rPr>
                <a:t>Professional Level</a:t>
              </a:r>
              <a:endParaRPr lang="en-US" sz="1300" dirty="0">
                <a:solidFill>
                  <a:prstClr val="black"/>
                </a:solidFill>
                <a:cs typeface="Proxima Nova Lt"/>
              </a:endParaRPr>
            </a:p>
          </p:txBody>
        </p:sp>
        <p:sp>
          <p:nvSpPr>
            <p:cNvPr id="53" name="object 49"/>
            <p:cNvSpPr txBox="1"/>
            <p:nvPr/>
          </p:nvSpPr>
          <p:spPr>
            <a:xfrm>
              <a:off x="6735532" y="3186647"/>
              <a:ext cx="701213" cy="493241"/>
            </a:xfrm>
            <a:prstGeom prst="rect">
              <a:avLst/>
            </a:prstGeom>
          </p:spPr>
          <p:txBody>
            <a:bodyPr vert="horz" wrap="square" lIns="0" tIns="0" rIns="0" bIns="0" rtlCol="0">
              <a:spAutoFit/>
            </a:bodyPr>
            <a:lstStyle/>
            <a:p>
              <a:pPr marL="12700" marR="5080" indent="29845" algn="ctr">
                <a:lnSpc>
                  <a:spcPct val="107400"/>
                </a:lnSpc>
              </a:pPr>
              <a:r>
                <a:rPr lang="en-US" sz="1300" spc="15" dirty="0">
                  <a:solidFill>
                    <a:srgbClr val="FFFFFF"/>
                  </a:solidFill>
                  <a:cs typeface="Proxima Nova Lt"/>
                </a:rPr>
                <a:t>Technical School &amp; University</a:t>
              </a:r>
              <a:endParaRPr sz="1300" dirty="0">
                <a:solidFill>
                  <a:prstClr val="black"/>
                </a:solidFill>
                <a:cs typeface="Proxima Nova Lt"/>
              </a:endParaRPr>
            </a:p>
          </p:txBody>
        </p:sp>
        <p:sp>
          <p:nvSpPr>
            <p:cNvPr id="54" name="object 49"/>
            <p:cNvSpPr txBox="1"/>
            <p:nvPr/>
          </p:nvSpPr>
          <p:spPr>
            <a:xfrm>
              <a:off x="6735532" y="4293707"/>
              <a:ext cx="701213" cy="159481"/>
            </a:xfrm>
            <a:prstGeom prst="rect">
              <a:avLst/>
            </a:prstGeom>
          </p:spPr>
          <p:txBody>
            <a:bodyPr vert="horz" wrap="square" lIns="0" tIns="0" rIns="0" bIns="0" rtlCol="0">
              <a:spAutoFit/>
            </a:bodyPr>
            <a:lstStyle/>
            <a:p>
              <a:pPr marL="12700" marR="5080" indent="29845" algn="ctr">
                <a:lnSpc>
                  <a:spcPct val="107400"/>
                </a:lnSpc>
              </a:pPr>
              <a:r>
                <a:rPr lang="en-US" sz="1300" spc="15" dirty="0">
                  <a:solidFill>
                    <a:srgbClr val="FFFFFF"/>
                  </a:solidFill>
                  <a:cs typeface="Proxima Nova Lt"/>
                </a:rPr>
                <a:t>Companies</a:t>
              </a:r>
              <a:endParaRPr sz="1300" dirty="0">
                <a:solidFill>
                  <a:prstClr val="black"/>
                </a:solidFill>
                <a:cs typeface="Proxima Nova Lt"/>
              </a:endParaRPr>
            </a:p>
          </p:txBody>
        </p:sp>
        <p:sp>
          <p:nvSpPr>
            <p:cNvPr id="55" name="object 49"/>
            <p:cNvSpPr txBox="1"/>
            <p:nvPr/>
          </p:nvSpPr>
          <p:spPr>
            <a:xfrm>
              <a:off x="6655482" y="5215782"/>
              <a:ext cx="857923" cy="159481"/>
            </a:xfrm>
            <a:prstGeom prst="rect">
              <a:avLst/>
            </a:prstGeom>
          </p:spPr>
          <p:txBody>
            <a:bodyPr vert="horz" wrap="square" lIns="0" tIns="0" rIns="0" bIns="0" rtlCol="0">
              <a:spAutoFit/>
            </a:bodyPr>
            <a:lstStyle/>
            <a:p>
              <a:pPr marL="12700" marR="5080" indent="29845" algn="ctr">
                <a:lnSpc>
                  <a:spcPct val="107400"/>
                </a:lnSpc>
              </a:pPr>
              <a:r>
                <a:rPr lang="en-US" sz="1300" spc="15" dirty="0">
                  <a:solidFill>
                    <a:srgbClr val="FFFFFF"/>
                  </a:solidFill>
                  <a:cs typeface="Proxima Nova Lt"/>
                </a:rPr>
                <a:t>Organizations</a:t>
              </a:r>
              <a:endParaRPr lang="en-US" sz="1300" dirty="0">
                <a:solidFill>
                  <a:prstClr val="black"/>
                </a:solidFill>
                <a:cs typeface="Proxima Nova Lt"/>
              </a:endParaRPr>
            </a:p>
          </p:txBody>
        </p:sp>
        <p:sp>
          <p:nvSpPr>
            <p:cNvPr id="56" name="object 49"/>
            <p:cNvSpPr txBox="1"/>
            <p:nvPr/>
          </p:nvSpPr>
          <p:spPr>
            <a:xfrm>
              <a:off x="3176665" y="2652241"/>
              <a:ext cx="828023" cy="326361"/>
            </a:xfrm>
            <a:prstGeom prst="rect">
              <a:avLst/>
            </a:prstGeom>
          </p:spPr>
          <p:txBody>
            <a:bodyPr vert="horz" wrap="square" lIns="0" tIns="0" rIns="0" bIns="0" rtlCol="0">
              <a:spAutoFit/>
            </a:bodyPr>
            <a:lstStyle/>
            <a:p>
              <a:pPr marL="12700" marR="5080" indent="29845" algn="ctr">
                <a:lnSpc>
                  <a:spcPct val="107400"/>
                </a:lnSpc>
              </a:pPr>
              <a:r>
                <a:rPr lang="en-US" sz="1300" spc="15" dirty="0">
                  <a:solidFill>
                    <a:srgbClr val="FFFFFF"/>
                  </a:solidFill>
                  <a:cs typeface="Proxima Nova Lt"/>
                </a:rPr>
                <a:t>Scholarship Opportunities</a:t>
              </a:r>
            </a:p>
          </p:txBody>
        </p:sp>
        <p:sp>
          <p:nvSpPr>
            <p:cNvPr id="57" name="object 49"/>
            <p:cNvSpPr txBox="1"/>
            <p:nvPr/>
          </p:nvSpPr>
          <p:spPr>
            <a:xfrm>
              <a:off x="4136620" y="2557797"/>
              <a:ext cx="796741" cy="493241"/>
            </a:xfrm>
            <a:prstGeom prst="rect">
              <a:avLst/>
            </a:prstGeom>
          </p:spPr>
          <p:txBody>
            <a:bodyPr vert="horz" wrap="square" lIns="0" tIns="0" rIns="0" bIns="0" rtlCol="0">
              <a:spAutoFit/>
            </a:bodyPr>
            <a:lstStyle/>
            <a:p>
              <a:pPr marL="12700" marR="5080" indent="29845" algn="ctr">
                <a:lnSpc>
                  <a:spcPct val="107400"/>
                </a:lnSpc>
              </a:pPr>
              <a:r>
                <a:rPr lang="en-US" sz="1300" spc="15" dirty="0">
                  <a:solidFill>
                    <a:srgbClr val="FFFFFF"/>
                  </a:solidFill>
                  <a:cs typeface="Proxima Nova Lt"/>
                </a:rPr>
                <a:t>Tools, Certifications</a:t>
              </a:r>
            </a:p>
            <a:p>
              <a:pPr marL="12700" marR="5080" indent="29845" algn="ctr">
                <a:lnSpc>
                  <a:spcPct val="107400"/>
                </a:lnSpc>
              </a:pPr>
              <a:r>
                <a:rPr lang="en-US" sz="1300" spc="15" dirty="0">
                  <a:solidFill>
                    <a:srgbClr val="FFFFFF"/>
                  </a:solidFill>
                  <a:cs typeface="Proxima Nova Lt"/>
                </a:rPr>
                <a:t>Programs</a:t>
              </a:r>
            </a:p>
          </p:txBody>
        </p:sp>
        <p:sp>
          <p:nvSpPr>
            <p:cNvPr id="58" name="object 49"/>
            <p:cNvSpPr txBox="1"/>
            <p:nvPr/>
          </p:nvSpPr>
          <p:spPr>
            <a:xfrm>
              <a:off x="5103580" y="2660013"/>
              <a:ext cx="701213" cy="326361"/>
            </a:xfrm>
            <a:prstGeom prst="rect">
              <a:avLst/>
            </a:prstGeom>
          </p:spPr>
          <p:txBody>
            <a:bodyPr vert="horz" wrap="square" lIns="0" tIns="0" rIns="0" bIns="0" rtlCol="0">
              <a:spAutoFit/>
            </a:bodyPr>
            <a:lstStyle/>
            <a:p>
              <a:pPr marL="12700" marR="5080" indent="29845" algn="ctr">
                <a:lnSpc>
                  <a:spcPct val="107400"/>
                </a:lnSpc>
              </a:pPr>
              <a:r>
                <a:rPr lang="en-US" sz="1300" spc="15" dirty="0">
                  <a:solidFill>
                    <a:srgbClr val="FFFFFF"/>
                  </a:solidFill>
                  <a:cs typeface="Proxima Nova Lt"/>
                </a:rPr>
                <a:t>Guidance &amp;</a:t>
              </a:r>
            </a:p>
            <a:p>
              <a:pPr marL="12700" marR="5080" indent="29845" algn="ctr">
                <a:lnSpc>
                  <a:spcPct val="107400"/>
                </a:lnSpc>
              </a:pPr>
              <a:r>
                <a:rPr lang="en-US" sz="1300" spc="15" dirty="0">
                  <a:solidFill>
                    <a:srgbClr val="FFFFFF"/>
                  </a:solidFill>
                  <a:cs typeface="Proxima Nova Lt"/>
                </a:rPr>
                <a:t>Coaching</a:t>
              </a:r>
            </a:p>
          </p:txBody>
        </p:sp>
        <p:sp>
          <p:nvSpPr>
            <p:cNvPr id="59" name="object 49"/>
            <p:cNvSpPr txBox="1"/>
            <p:nvPr/>
          </p:nvSpPr>
          <p:spPr>
            <a:xfrm>
              <a:off x="3253615" y="5867759"/>
              <a:ext cx="701213" cy="159481"/>
            </a:xfrm>
            <a:prstGeom prst="rect">
              <a:avLst/>
            </a:prstGeom>
          </p:spPr>
          <p:txBody>
            <a:bodyPr vert="horz" wrap="square" lIns="0" tIns="0" rIns="0" bIns="0" rtlCol="0">
              <a:spAutoFit/>
            </a:bodyPr>
            <a:lstStyle/>
            <a:p>
              <a:pPr marL="12700" marR="5080" indent="29845" algn="ctr">
                <a:lnSpc>
                  <a:spcPct val="107400"/>
                </a:lnSpc>
              </a:pPr>
              <a:r>
                <a:rPr lang="en-US" sz="1300" spc="15" dirty="0">
                  <a:solidFill>
                    <a:srgbClr val="FFFFFF"/>
                  </a:solidFill>
                  <a:cs typeface="Proxima Nova Lt"/>
                </a:rPr>
                <a:t>Teachers</a:t>
              </a:r>
            </a:p>
          </p:txBody>
        </p:sp>
        <p:sp>
          <p:nvSpPr>
            <p:cNvPr id="62" name="object 49"/>
            <p:cNvSpPr txBox="1"/>
            <p:nvPr/>
          </p:nvSpPr>
          <p:spPr>
            <a:xfrm>
              <a:off x="4154102" y="5769245"/>
              <a:ext cx="701213" cy="333760"/>
            </a:xfrm>
            <a:prstGeom prst="rect">
              <a:avLst/>
            </a:prstGeom>
          </p:spPr>
          <p:txBody>
            <a:bodyPr vert="horz" wrap="square" lIns="0" tIns="0" rIns="0" bIns="0" rtlCol="0">
              <a:spAutoFit/>
            </a:bodyPr>
            <a:lstStyle/>
            <a:p>
              <a:pPr marL="12700" marR="5080" indent="29845" algn="ctr">
                <a:lnSpc>
                  <a:spcPct val="107400"/>
                </a:lnSpc>
              </a:pPr>
              <a:r>
                <a:rPr lang="en-US" sz="1300" spc="15" dirty="0">
                  <a:solidFill>
                    <a:srgbClr val="FFFFFF"/>
                  </a:solidFill>
                  <a:cs typeface="Proxima Nova Lt"/>
                </a:rPr>
                <a:t>Guidance &amp; Parents</a:t>
              </a:r>
            </a:p>
          </p:txBody>
        </p:sp>
        <p:sp>
          <p:nvSpPr>
            <p:cNvPr id="65" name="object 49"/>
            <p:cNvSpPr txBox="1"/>
            <p:nvPr/>
          </p:nvSpPr>
          <p:spPr>
            <a:xfrm>
              <a:off x="5079719" y="5777178"/>
              <a:ext cx="701213" cy="326361"/>
            </a:xfrm>
            <a:prstGeom prst="rect">
              <a:avLst/>
            </a:prstGeom>
          </p:spPr>
          <p:txBody>
            <a:bodyPr vert="horz" wrap="square" lIns="0" tIns="0" rIns="0" bIns="0" rtlCol="0">
              <a:spAutoFit/>
            </a:bodyPr>
            <a:lstStyle/>
            <a:p>
              <a:pPr marL="12700" marR="5080" indent="29845" algn="ctr">
                <a:lnSpc>
                  <a:spcPct val="107400"/>
                </a:lnSpc>
              </a:pPr>
              <a:r>
                <a:rPr lang="en-US" sz="1300" spc="15" dirty="0">
                  <a:solidFill>
                    <a:srgbClr val="FFFFFF"/>
                  </a:solidFill>
                  <a:cs typeface="Proxima Nova Lt"/>
                </a:rPr>
                <a:t>Industry Mentors</a:t>
              </a:r>
            </a:p>
          </p:txBody>
        </p:sp>
        <p:pic>
          <p:nvPicPr>
            <p:cNvPr id="66" name="Picture 6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91922" y="4049734"/>
              <a:ext cx="1378882" cy="731520"/>
            </a:xfrm>
            <a:prstGeom prst="rect">
              <a:avLst/>
            </a:prstGeom>
          </p:spPr>
        </p:pic>
      </p:grpSp>
      <p:sp>
        <p:nvSpPr>
          <p:cNvPr id="44" name="object 3">
            <a:extLst>
              <a:ext uri="{FF2B5EF4-FFF2-40B4-BE49-F238E27FC236}">
                <a16:creationId xmlns:a16="http://schemas.microsoft.com/office/drawing/2014/main" id="{5D4A58C5-40EB-4989-9676-1A1CCD9841AA}"/>
              </a:ext>
            </a:extLst>
          </p:cNvPr>
          <p:cNvSpPr txBox="1"/>
          <p:nvPr/>
        </p:nvSpPr>
        <p:spPr>
          <a:xfrm>
            <a:off x="384607" y="278547"/>
            <a:ext cx="8374785" cy="861774"/>
          </a:xfrm>
          <a:prstGeom prst="rect">
            <a:avLst/>
          </a:prstGeom>
        </p:spPr>
        <p:txBody>
          <a:bodyPr vert="horz" wrap="square" lIns="0" tIns="0" rIns="0" bIns="0" rtlCol="0">
            <a:spAutoFit/>
          </a:bodyPr>
          <a:lstStyle/>
          <a:p>
            <a:pPr marL="12700"/>
            <a:r>
              <a:rPr lang="en-US" sz="2800" b="1" spc="-20" dirty="0">
                <a:solidFill>
                  <a:srgbClr val="2DA1CA"/>
                </a:solidFill>
                <a:cs typeface="Proxima Nova Rg"/>
              </a:rPr>
              <a:t>What is STEM Premier? </a:t>
            </a:r>
          </a:p>
          <a:p>
            <a:pPr marL="12700"/>
            <a:r>
              <a:rPr lang="en-US" sz="2800" spc="-20" dirty="0">
                <a:solidFill>
                  <a:srgbClr val="2DA1CA"/>
                </a:solidFill>
                <a:cs typeface="Proxima Nova Rg"/>
              </a:rPr>
              <a:t>A virtual hub</a:t>
            </a:r>
            <a:endParaRPr sz="2800" dirty="0">
              <a:solidFill>
                <a:prstClr val="black"/>
              </a:solidFill>
              <a:cs typeface="Proxima Nova Rg"/>
            </a:endParaRPr>
          </a:p>
        </p:txBody>
      </p:sp>
    </p:spTree>
    <p:extLst>
      <p:ext uri="{BB962C8B-B14F-4D97-AF65-F5344CB8AC3E}">
        <p14:creationId xmlns:p14="http://schemas.microsoft.com/office/powerpoint/2010/main" val="33529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73179"/>
          </a:xfrm>
          <a:prstGeom prst="rect">
            <a:avLst/>
          </a:prstGeom>
          <a:solidFill>
            <a:srgbClr val="189F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524622" y="2454901"/>
            <a:ext cx="8094755" cy="1446550"/>
          </a:xfrm>
          <a:prstGeom prst="rect">
            <a:avLst/>
          </a:prstGeom>
          <a:noFill/>
        </p:spPr>
        <p:txBody>
          <a:bodyPr wrap="square" rtlCol="0">
            <a:spAutoFit/>
          </a:bodyPr>
          <a:lstStyle/>
          <a:p>
            <a:pPr algn="ctr"/>
            <a:r>
              <a:rPr lang="en-US" sz="4400" b="1" dirty="0">
                <a:solidFill>
                  <a:schemeClr val="bg1"/>
                </a:solidFill>
              </a:rPr>
              <a:t>A “LinkedIn” For The Next Generation</a:t>
            </a:r>
          </a:p>
        </p:txBody>
      </p:sp>
      <p:sp>
        <p:nvSpPr>
          <p:cNvPr id="6" name="Slide Number Placeholder 5"/>
          <p:cNvSpPr>
            <a:spLocks noGrp="1"/>
          </p:cNvSpPr>
          <p:nvPr>
            <p:ph type="sldNum" sz="quarter" idx="12"/>
          </p:nvPr>
        </p:nvSpPr>
        <p:spPr/>
        <p:txBody>
          <a:bodyPr/>
          <a:lstStyle/>
          <a:p>
            <a:fld id="{48BE0E7F-9F8B-41D3-AA0B-CCD02B8AEB0C}" type="slidenum">
              <a:rPr lang="en-US" smtClean="0"/>
              <a:t>8</a:t>
            </a:fld>
            <a:endParaRPr lang="en-US" dirty="0"/>
          </a:p>
        </p:txBody>
      </p:sp>
      <p:sp>
        <p:nvSpPr>
          <p:cNvPr id="7" name="object 3">
            <a:extLst>
              <a:ext uri="{FF2B5EF4-FFF2-40B4-BE49-F238E27FC236}">
                <a16:creationId xmlns:a16="http://schemas.microsoft.com/office/drawing/2014/main" id="{65ABEDCC-21DA-4233-B4D9-8BF1C2CFB2BD}"/>
              </a:ext>
            </a:extLst>
          </p:cNvPr>
          <p:cNvSpPr/>
          <p:nvPr/>
        </p:nvSpPr>
        <p:spPr>
          <a:xfrm>
            <a:off x="6458126" y="6070978"/>
            <a:ext cx="2147990" cy="383611"/>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30803581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txBox="1"/>
          <p:nvPr/>
        </p:nvSpPr>
        <p:spPr>
          <a:xfrm>
            <a:off x="384607" y="4057532"/>
            <a:ext cx="4502787" cy="263598"/>
          </a:xfrm>
          <a:prstGeom prst="rect">
            <a:avLst/>
          </a:prstGeom>
        </p:spPr>
        <p:txBody>
          <a:bodyPr vert="horz" wrap="square" lIns="0" tIns="0" rIns="0" bIns="0" rtlCol="0">
            <a:spAutoFit/>
          </a:bodyPr>
          <a:lstStyle/>
          <a:p>
            <a:pPr marL="10877"/>
            <a:r>
              <a:rPr lang="en-US" sz="1713" spc="4" dirty="0">
                <a:solidFill>
                  <a:srgbClr val="434848"/>
                </a:solidFill>
                <a:cs typeface="Proxima Nova Rg"/>
              </a:rPr>
              <a:t>National Partnerships</a:t>
            </a:r>
            <a:endParaRPr lang="en-US" sz="1713" dirty="0">
              <a:cs typeface="Proxima Nova Rg"/>
            </a:endParaRPr>
          </a:p>
        </p:txBody>
      </p:sp>
      <p:sp>
        <p:nvSpPr>
          <p:cNvPr id="27" name="object 5"/>
          <p:cNvSpPr txBox="1"/>
          <p:nvPr/>
        </p:nvSpPr>
        <p:spPr>
          <a:xfrm>
            <a:off x="4753391" y="2228575"/>
            <a:ext cx="4241756" cy="769441"/>
          </a:xfrm>
          <a:prstGeom prst="rect">
            <a:avLst/>
          </a:prstGeom>
        </p:spPr>
        <p:txBody>
          <a:bodyPr vert="horz" wrap="square" lIns="0" tIns="0" rIns="0" bIns="0" rtlCol="0">
            <a:spAutoFit/>
          </a:bodyPr>
          <a:lstStyle/>
          <a:p>
            <a:pPr algn="ctr">
              <a:lnSpc>
                <a:spcPts val="4026"/>
              </a:lnSpc>
            </a:pPr>
            <a:r>
              <a:rPr lang="en-US" sz="6000" b="1" spc="-4" dirty="0">
                <a:solidFill>
                  <a:srgbClr val="189FC6"/>
                </a:solidFill>
                <a:cs typeface="Proxima Nova Rg"/>
              </a:rPr>
              <a:t>270,000</a:t>
            </a:r>
            <a:r>
              <a:rPr sz="6000" b="1" spc="-4" dirty="0">
                <a:solidFill>
                  <a:srgbClr val="189FC6"/>
                </a:solidFill>
                <a:cs typeface="Proxima Nova Rg"/>
              </a:rPr>
              <a:t>+</a:t>
            </a:r>
            <a:endParaRPr sz="6000" dirty="0">
              <a:cs typeface="Proxima Nova Rg"/>
            </a:endParaRPr>
          </a:p>
          <a:p>
            <a:pPr algn="ctr">
              <a:lnSpc>
                <a:spcPts val="1970"/>
              </a:lnSpc>
            </a:pPr>
            <a:r>
              <a:rPr lang="en-US" sz="1713" spc="4" dirty="0">
                <a:solidFill>
                  <a:srgbClr val="52595D"/>
                </a:solidFill>
                <a:cs typeface="Proxima Nova Rg"/>
              </a:rPr>
              <a:t>National s</a:t>
            </a:r>
            <a:r>
              <a:rPr sz="1713" spc="4" dirty="0">
                <a:solidFill>
                  <a:srgbClr val="52595D"/>
                </a:solidFill>
                <a:cs typeface="Proxima Nova Rg"/>
              </a:rPr>
              <a:t>tudent</a:t>
            </a:r>
            <a:r>
              <a:rPr sz="1713" spc="-30" dirty="0">
                <a:solidFill>
                  <a:srgbClr val="52595D"/>
                </a:solidFill>
                <a:cs typeface="Proxima Nova Rg"/>
              </a:rPr>
              <a:t> </a:t>
            </a:r>
            <a:r>
              <a:rPr sz="1713" spc="9" dirty="0">
                <a:solidFill>
                  <a:srgbClr val="52595D"/>
                </a:solidFill>
                <a:cs typeface="Proxima Nova Rg"/>
              </a:rPr>
              <a:t>u</a:t>
            </a:r>
            <a:r>
              <a:rPr lang="en-US" sz="1713" spc="9" dirty="0">
                <a:solidFill>
                  <a:srgbClr val="52595D"/>
                </a:solidFill>
                <a:cs typeface="Proxima Nova Rg"/>
              </a:rPr>
              <a:t>s</a:t>
            </a:r>
            <a:r>
              <a:rPr sz="1713" spc="9" dirty="0">
                <a:solidFill>
                  <a:srgbClr val="52595D"/>
                </a:solidFill>
                <a:cs typeface="Proxima Nova Rg"/>
              </a:rPr>
              <a:t>ers</a:t>
            </a:r>
            <a:endParaRPr sz="1713" dirty="0">
              <a:solidFill>
                <a:srgbClr val="52595D"/>
              </a:solidFill>
              <a:cs typeface="Proxima Nova Rg"/>
            </a:endParaRPr>
          </a:p>
        </p:txBody>
      </p:sp>
      <p:sp>
        <p:nvSpPr>
          <p:cNvPr id="28" name="object 7"/>
          <p:cNvSpPr txBox="1"/>
          <p:nvPr/>
        </p:nvSpPr>
        <p:spPr>
          <a:xfrm>
            <a:off x="1212036" y="1688977"/>
            <a:ext cx="2545054" cy="882549"/>
          </a:xfrm>
          <a:prstGeom prst="rect">
            <a:avLst/>
          </a:prstGeom>
        </p:spPr>
        <p:txBody>
          <a:bodyPr vert="horz" wrap="square" lIns="0" tIns="0" rIns="0" bIns="0" rtlCol="0">
            <a:spAutoFit/>
          </a:bodyPr>
          <a:lstStyle/>
          <a:p>
            <a:pPr algn="ctr">
              <a:lnSpc>
                <a:spcPct val="100000"/>
              </a:lnSpc>
            </a:pPr>
            <a:r>
              <a:rPr sz="1413" b="1" spc="4" dirty="0">
                <a:solidFill>
                  <a:schemeClr val="bg1"/>
                </a:solidFill>
                <a:latin typeface="Proxima Nova Rg"/>
                <a:cs typeface="Proxima Nova Rg"/>
              </a:rPr>
              <a:t>Our growing </a:t>
            </a:r>
            <a:r>
              <a:rPr sz="1413" b="1" spc="9" dirty="0">
                <a:solidFill>
                  <a:schemeClr val="bg1"/>
                </a:solidFill>
                <a:latin typeface="Proxima Nova Rg"/>
                <a:cs typeface="Proxima Nova Rg"/>
              </a:rPr>
              <a:t>student population</a:t>
            </a:r>
            <a:r>
              <a:rPr sz="1413" b="1" spc="56" dirty="0">
                <a:solidFill>
                  <a:schemeClr val="bg1"/>
                </a:solidFill>
                <a:latin typeface="Proxima Nova Rg"/>
                <a:cs typeface="Proxima Nova Rg"/>
              </a:rPr>
              <a:t> </a:t>
            </a:r>
            <a:r>
              <a:rPr sz="1413" b="1" spc="4" dirty="0">
                <a:solidFill>
                  <a:schemeClr val="bg1"/>
                </a:solidFill>
                <a:latin typeface="Proxima Nova Rg"/>
                <a:cs typeface="Proxima Nova Rg"/>
              </a:rPr>
              <a:t>represents</a:t>
            </a:r>
            <a:endParaRPr sz="1413" b="1" dirty="0">
              <a:solidFill>
                <a:schemeClr val="bg1"/>
              </a:solidFill>
              <a:latin typeface="Proxima Nova Rg"/>
              <a:cs typeface="Proxima Nova Rg"/>
            </a:endParaRPr>
          </a:p>
          <a:p>
            <a:pPr algn="ctr">
              <a:spcBef>
                <a:spcPts val="146"/>
              </a:spcBef>
            </a:pPr>
            <a:r>
              <a:rPr sz="1413" b="1" spc="-4" dirty="0">
                <a:solidFill>
                  <a:schemeClr val="bg1"/>
                </a:solidFill>
                <a:latin typeface="Proxima Nova Rg"/>
                <a:cs typeface="Proxima Nova Rg"/>
              </a:rPr>
              <a:t>over </a:t>
            </a:r>
            <a:r>
              <a:rPr sz="1413" b="1" spc="9" dirty="0">
                <a:solidFill>
                  <a:schemeClr val="bg1"/>
                </a:solidFill>
                <a:latin typeface="Proxima Nova Rg"/>
                <a:cs typeface="Proxima Nova Rg"/>
              </a:rPr>
              <a:t>13,000 </a:t>
            </a:r>
            <a:r>
              <a:rPr sz="1413" b="1" spc="4" dirty="0">
                <a:solidFill>
                  <a:schemeClr val="bg1"/>
                </a:solidFill>
                <a:latin typeface="Proxima Nova Rg"/>
                <a:cs typeface="Proxima Nova Rg"/>
              </a:rPr>
              <a:t>schools </a:t>
            </a:r>
            <a:r>
              <a:rPr sz="1413" b="1" dirty="0">
                <a:solidFill>
                  <a:schemeClr val="bg1"/>
                </a:solidFill>
                <a:latin typeface="Proxima Nova Rg"/>
                <a:cs typeface="Proxima Nova Rg"/>
              </a:rPr>
              <a:t>in all </a:t>
            </a:r>
            <a:r>
              <a:rPr sz="1413" b="1" spc="4" dirty="0">
                <a:solidFill>
                  <a:schemeClr val="bg1"/>
                </a:solidFill>
                <a:latin typeface="Proxima Nova Rg"/>
                <a:cs typeface="Proxima Nova Rg"/>
              </a:rPr>
              <a:t>50</a:t>
            </a:r>
            <a:r>
              <a:rPr sz="1413" b="1" spc="102" dirty="0">
                <a:solidFill>
                  <a:schemeClr val="bg1"/>
                </a:solidFill>
                <a:latin typeface="Proxima Nova Rg"/>
                <a:cs typeface="Proxima Nova Rg"/>
              </a:rPr>
              <a:t> </a:t>
            </a:r>
            <a:r>
              <a:rPr sz="1413" b="1" spc="4" dirty="0">
                <a:solidFill>
                  <a:schemeClr val="bg1"/>
                </a:solidFill>
                <a:latin typeface="Proxima Nova Rg"/>
                <a:cs typeface="Proxima Nova Rg"/>
              </a:rPr>
              <a:t>states</a:t>
            </a:r>
            <a:endParaRPr sz="1413" b="1" dirty="0">
              <a:solidFill>
                <a:schemeClr val="bg1"/>
              </a:solidFill>
              <a:latin typeface="Proxima Nova Rg"/>
              <a:cs typeface="Proxima Nova Rg"/>
            </a:endParaRPr>
          </a:p>
        </p:txBody>
      </p:sp>
      <p:sp>
        <p:nvSpPr>
          <p:cNvPr id="29" name="object 6"/>
          <p:cNvSpPr/>
          <p:nvPr/>
        </p:nvSpPr>
        <p:spPr>
          <a:xfrm>
            <a:off x="724075" y="1307537"/>
            <a:ext cx="4074086" cy="2611519"/>
          </a:xfrm>
          <a:prstGeom prst="rect">
            <a:avLst/>
          </a:prstGeom>
          <a:blipFill>
            <a:blip r:embed="rId2" cstate="print"/>
            <a:stretch>
              <a:fillRect/>
            </a:stretch>
          </a:blipFill>
        </p:spPr>
        <p:txBody>
          <a:bodyPr wrap="square" lIns="0" tIns="0" rIns="0" bIns="0" rtlCol="0"/>
          <a:lstStyle/>
          <a:p>
            <a:endParaRPr sz="1542" dirty="0"/>
          </a:p>
        </p:txBody>
      </p:sp>
      <p:sp>
        <p:nvSpPr>
          <p:cNvPr id="30" name="object 7"/>
          <p:cNvSpPr txBox="1"/>
          <p:nvPr/>
        </p:nvSpPr>
        <p:spPr>
          <a:xfrm>
            <a:off x="1310734" y="2204470"/>
            <a:ext cx="3001858" cy="646331"/>
          </a:xfrm>
          <a:prstGeom prst="rect">
            <a:avLst/>
          </a:prstGeom>
        </p:spPr>
        <p:txBody>
          <a:bodyPr vert="horz" wrap="square" lIns="0" tIns="0" rIns="0" bIns="0" rtlCol="0">
            <a:spAutoFit/>
          </a:bodyPr>
          <a:lstStyle/>
          <a:p>
            <a:pPr algn="ctr">
              <a:lnSpc>
                <a:spcPct val="100000"/>
              </a:lnSpc>
            </a:pPr>
            <a:r>
              <a:rPr sz="1400" spc="4" dirty="0">
                <a:solidFill>
                  <a:srgbClr val="FFFFFF"/>
                </a:solidFill>
                <a:latin typeface="Proxima Nova Rg"/>
                <a:cs typeface="Proxima Nova Rg"/>
              </a:rPr>
              <a:t>Our growing member </a:t>
            </a:r>
            <a:r>
              <a:rPr sz="1400" spc="9" dirty="0">
                <a:solidFill>
                  <a:srgbClr val="FFFFFF"/>
                </a:solidFill>
                <a:latin typeface="Proxima Nova Rg"/>
                <a:cs typeface="Proxima Nova Rg"/>
              </a:rPr>
              <a:t>population</a:t>
            </a:r>
            <a:r>
              <a:rPr sz="1400" spc="77" dirty="0">
                <a:solidFill>
                  <a:srgbClr val="FFFFFF"/>
                </a:solidFill>
                <a:latin typeface="Proxima Nova Rg"/>
                <a:cs typeface="Proxima Nova Rg"/>
              </a:rPr>
              <a:t> </a:t>
            </a:r>
            <a:r>
              <a:rPr sz="1400" spc="4" dirty="0">
                <a:solidFill>
                  <a:srgbClr val="FFFFFF"/>
                </a:solidFill>
                <a:latin typeface="Proxima Nova Rg"/>
                <a:cs typeface="Proxima Nova Rg"/>
              </a:rPr>
              <a:t>represents</a:t>
            </a:r>
            <a:r>
              <a:rPr lang="en-US" sz="1400" dirty="0">
                <a:latin typeface="Proxima Nova Rg"/>
                <a:cs typeface="Proxima Nova Rg"/>
              </a:rPr>
              <a:t> </a:t>
            </a:r>
            <a:r>
              <a:rPr sz="1400" b="1" spc="-4" dirty="0">
                <a:solidFill>
                  <a:srgbClr val="FFFFFF"/>
                </a:solidFill>
                <a:latin typeface="Proxima Nova Rg"/>
                <a:cs typeface="Proxima Nova Rg"/>
              </a:rPr>
              <a:t>over </a:t>
            </a:r>
            <a:r>
              <a:rPr lang="en-US" sz="1400" b="1" spc="9" dirty="0">
                <a:solidFill>
                  <a:srgbClr val="FFFFFF"/>
                </a:solidFill>
                <a:latin typeface="Proxima Nova Rg"/>
                <a:cs typeface="Proxima Nova Rg"/>
              </a:rPr>
              <a:t>19</a:t>
            </a:r>
            <a:r>
              <a:rPr sz="1400" b="1" spc="9" dirty="0">
                <a:solidFill>
                  <a:srgbClr val="FFFFFF"/>
                </a:solidFill>
                <a:latin typeface="Proxima Nova Rg"/>
                <a:cs typeface="Proxima Nova Rg"/>
              </a:rPr>
              <a:t>,000 </a:t>
            </a:r>
            <a:r>
              <a:rPr sz="1400" b="1" spc="4" dirty="0">
                <a:solidFill>
                  <a:srgbClr val="FFFFFF"/>
                </a:solidFill>
                <a:latin typeface="Proxima Nova Rg"/>
                <a:cs typeface="Proxima Nova Rg"/>
              </a:rPr>
              <a:t>schools </a:t>
            </a:r>
            <a:endParaRPr lang="en-US" sz="1400" b="1" spc="4" dirty="0">
              <a:solidFill>
                <a:srgbClr val="FFFFFF"/>
              </a:solidFill>
              <a:latin typeface="Proxima Nova Rg"/>
              <a:cs typeface="Proxima Nova Rg"/>
            </a:endParaRPr>
          </a:p>
          <a:p>
            <a:pPr algn="ctr">
              <a:lnSpc>
                <a:spcPct val="100000"/>
              </a:lnSpc>
            </a:pPr>
            <a:r>
              <a:rPr sz="1400" dirty="0">
                <a:solidFill>
                  <a:srgbClr val="FFFFFF"/>
                </a:solidFill>
                <a:latin typeface="Proxima Nova Rg"/>
                <a:cs typeface="Proxima Nova Rg"/>
              </a:rPr>
              <a:t>in</a:t>
            </a:r>
            <a:r>
              <a:rPr sz="1400" b="1" dirty="0">
                <a:solidFill>
                  <a:srgbClr val="FFFFFF"/>
                </a:solidFill>
                <a:latin typeface="Proxima Nova Rg"/>
                <a:cs typeface="Proxima Nova Rg"/>
              </a:rPr>
              <a:t> all </a:t>
            </a:r>
            <a:r>
              <a:rPr sz="1400" b="1" spc="4" dirty="0">
                <a:solidFill>
                  <a:srgbClr val="FFFFFF"/>
                </a:solidFill>
                <a:latin typeface="Proxima Nova Rg"/>
                <a:cs typeface="Proxima Nova Rg"/>
              </a:rPr>
              <a:t>50</a:t>
            </a:r>
            <a:r>
              <a:rPr sz="1400" b="1" spc="102" dirty="0">
                <a:solidFill>
                  <a:srgbClr val="FFFFFF"/>
                </a:solidFill>
                <a:latin typeface="Proxima Nova Rg"/>
                <a:cs typeface="Proxima Nova Rg"/>
              </a:rPr>
              <a:t> </a:t>
            </a:r>
            <a:r>
              <a:rPr sz="1400" b="1" spc="4" dirty="0">
                <a:solidFill>
                  <a:srgbClr val="FFFFFF"/>
                </a:solidFill>
                <a:latin typeface="Proxima Nova Rg"/>
                <a:cs typeface="Proxima Nova Rg"/>
              </a:rPr>
              <a:t>states</a:t>
            </a:r>
            <a:endParaRPr sz="1400" dirty="0">
              <a:latin typeface="Proxima Nova Rg"/>
              <a:cs typeface="Proxima Nova Rg"/>
            </a:endParaRPr>
          </a:p>
        </p:txBody>
      </p:sp>
      <p:cxnSp>
        <p:nvCxnSpPr>
          <p:cNvPr id="31" name="Straight Connector 30"/>
          <p:cNvCxnSpPr/>
          <p:nvPr/>
        </p:nvCxnSpPr>
        <p:spPr>
          <a:xfrm>
            <a:off x="384607" y="4423325"/>
            <a:ext cx="8374785" cy="16620"/>
          </a:xfrm>
          <a:prstGeom prst="line">
            <a:avLst/>
          </a:prstGeom>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1819210" y="4998496"/>
            <a:ext cx="8001000" cy="276999"/>
          </a:xfrm>
          <a:prstGeom prst="rect">
            <a:avLst/>
          </a:prstGeom>
        </p:spPr>
        <p:txBody>
          <a:bodyPr wrap="square">
            <a:spAutoFit/>
          </a:bodyPr>
          <a:lstStyle/>
          <a:p>
            <a:r>
              <a:rPr lang="en-US" sz="1200" dirty="0">
                <a:solidFill>
                  <a:srgbClr val="52595D"/>
                </a:solidFill>
              </a:rPr>
              <a:t>Largest engineering, biomedical, and computer science high school curriculum company in the country </a:t>
            </a:r>
          </a:p>
        </p:txBody>
      </p:sp>
      <p:sp>
        <p:nvSpPr>
          <p:cNvPr id="33" name="Rectangle 32"/>
          <p:cNvSpPr/>
          <p:nvPr/>
        </p:nvSpPr>
        <p:spPr>
          <a:xfrm>
            <a:off x="1819210" y="4562247"/>
            <a:ext cx="8001000" cy="276999"/>
          </a:xfrm>
          <a:prstGeom prst="rect">
            <a:avLst/>
          </a:prstGeom>
        </p:spPr>
        <p:txBody>
          <a:bodyPr wrap="square">
            <a:spAutoFit/>
          </a:bodyPr>
          <a:lstStyle/>
          <a:p>
            <a:r>
              <a:rPr lang="en-US" sz="1200" dirty="0">
                <a:solidFill>
                  <a:srgbClr val="52595D"/>
                </a:solidFill>
              </a:rPr>
              <a:t>Most widely taken college entrance exam company in the country</a:t>
            </a:r>
          </a:p>
        </p:txBody>
      </p:sp>
      <p:sp>
        <p:nvSpPr>
          <p:cNvPr id="34" name="Rectangle 33"/>
          <p:cNvSpPr/>
          <p:nvPr/>
        </p:nvSpPr>
        <p:spPr>
          <a:xfrm>
            <a:off x="1819210" y="5424198"/>
            <a:ext cx="8001000" cy="276999"/>
          </a:xfrm>
          <a:prstGeom prst="rect">
            <a:avLst/>
          </a:prstGeom>
        </p:spPr>
        <p:txBody>
          <a:bodyPr wrap="square">
            <a:spAutoFit/>
          </a:bodyPr>
          <a:lstStyle/>
          <a:p>
            <a:r>
              <a:rPr lang="en-US" sz="1200" dirty="0">
                <a:solidFill>
                  <a:srgbClr val="52595D"/>
                </a:solidFill>
              </a:rPr>
              <a:t>Largest high school student healthcare association in the country</a:t>
            </a:r>
          </a:p>
        </p:txBody>
      </p:sp>
      <p:sp>
        <p:nvSpPr>
          <p:cNvPr id="35" name="Rectangle 34"/>
          <p:cNvSpPr/>
          <p:nvPr/>
        </p:nvSpPr>
        <p:spPr>
          <a:xfrm>
            <a:off x="1819210" y="5844519"/>
            <a:ext cx="8001000" cy="276999"/>
          </a:xfrm>
          <a:prstGeom prst="rect">
            <a:avLst/>
          </a:prstGeom>
        </p:spPr>
        <p:txBody>
          <a:bodyPr wrap="square">
            <a:spAutoFit/>
          </a:bodyPr>
          <a:lstStyle/>
          <a:p>
            <a:r>
              <a:rPr lang="en-US" sz="1200" dirty="0">
                <a:solidFill>
                  <a:srgbClr val="52595D"/>
                </a:solidFill>
              </a:rPr>
              <a:t>Leading 3D design, engineering, and entertainment software company</a:t>
            </a:r>
          </a:p>
        </p:txBody>
      </p:sp>
      <p:sp>
        <p:nvSpPr>
          <p:cNvPr id="36" name="Rectangle 35"/>
          <p:cNvSpPr/>
          <p:nvPr/>
        </p:nvSpPr>
        <p:spPr>
          <a:xfrm>
            <a:off x="1819210" y="6270221"/>
            <a:ext cx="8001000" cy="276999"/>
          </a:xfrm>
          <a:prstGeom prst="rect">
            <a:avLst/>
          </a:prstGeom>
        </p:spPr>
        <p:txBody>
          <a:bodyPr wrap="square">
            <a:spAutoFit/>
          </a:bodyPr>
          <a:lstStyle/>
          <a:p>
            <a:r>
              <a:rPr lang="en-US" sz="1200" dirty="0">
                <a:solidFill>
                  <a:srgbClr val="52595D"/>
                </a:solidFill>
              </a:rPr>
              <a:t>Scholarship matching engine providing access to over $20 Billion in financial aid</a:t>
            </a:r>
          </a:p>
        </p:txBody>
      </p:sp>
      <p:sp>
        <p:nvSpPr>
          <p:cNvPr id="37" name="object 3"/>
          <p:cNvSpPr txBox="1"/>
          <p:nvPr/>
        </p:nvSpPr>
        <p:spPr>
          <a:xfrm>
            <a:off x="384607" y="278547"/>
            <a:ext cx="8374785" cy="861774"/>
          </a:xfrm>
          <a:prstGeom prst="rect">
            <a:avLst/>
          </a:prstGeom>
        </p:spPr>
        <p:txBody>
          <a:bodyPr vert="horz" wrap="square" lIns="0" tIns="0" rIns="0" bIns="0" rtlCol="0">
            <a:spAutoFit/>
          </a:bodyPr>
          <a:lstStyle/>
          <a:p>
            <a:pPr marL="12700"/>
            <a:r>
              <a:rPr lang="en-US" sz="2800" b="1" spc="-20" dirty="0">
                <a:solidFill>
                  <a:srgbClr val="2DA1CA"/>
                </a:solidFill>
                <a:cs typeface="Proxima Nova Rg"/>
              </a:rPr>
              <a:t>A Little More About Us</a:t>
            </a:r>
          </a:p>
          <a:p>
            <a:pPr marL="12700"/>
            <a:r>
              <a:rPr lang="en-US" sz="2800" dirty="0">
                <a:solidFill>
                  <a:srgbClr val="189FC5"/>
                </a:solidFill>
                <a:cs typeface="Proxima Nova Rg"/>
              </a:rPr>
              <a:t>STEM Premier at a glance</a:t>
            </a:r>
            <a:endParaRPr sz="2800" dirty="0">
              <a:solidFill>
                <a:srgbClr val="189FC5"/>
              </a:solidFill>
              <a:cs typeface="Proxima Nova Rg"/>
            </a:endParaRP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607" y="4613856"/>
            <a:ext cx="743711" cy="170474"/>
          </a:xfrm>
          <a:prstGeom prst="rect">
            <a:avLst/>
          </a:prstGeom>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607" y="5415315"/>
            <a:ext cx="759709" cy="294767"/>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607" y="5895988"/>
            <a:ext cx="1044368" cy="174062"/>
          </a:xfrm>
          <a:prstGeom prst="rect">
            <a:avLst/>
          </a:prstGeom>
        </p:spPr>
      </p:pic>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608" y="4970236"/>
            <a:ext cx="777930" cy="259173"/>
          </a:xfrm>
          <a:prstGeom prst="rect">
            <a:avLst/>
          </a:prstGeom>
        </p:spPr>
      </p:pic>
      <p:sp>
        <p:nvSpPr>
          <p:cNvPr id="42" name="object 12"/>
          <p:cNvSpPr/>
          <p:nvPr/>
        </p:nvSpPr>
        <p:spPr>
          <a:xfrm>
            <a:off x="384607" y="6255954"/>
            <a:ext cx="707075" cy="317143"/>
          </a:xfrm>
          <a:prstGeom prst="rect">
            <a:avLst/>
          </a:prstGeom>
          <a:blipFill>
            <a:blip r:embed="rId7" cstate="print"/>
            <a:stretch>
              <a:fillRect/>
            </a:stretch>
          </a:blipFill>
        </p:spPr>
        <p:txBody>
          <a:bodyPr wrap="square" lIns="0" tIns="0" rIns="0" bIns="0" rtlCol="0"/>
          <a:lstStyle/>
          <a:p>
            <a:endParaRPr sz="1542" dirty="0"/>
          </a:p>
        </p:txBody>
      </p:sp>
    </p:spTree>
    <p:extLst>
      <p:ext uri="{BB962C8B-B14F-4D97-AF65-F5344CB8AC3E}">
        <p14:creationId xmlns:p14="http://schemas.microsoft.com/office/powerpoint/2010/main" val="5240567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18326</TotalTime>
  <Words>1220</Words>
  <Application>Microsoft Office PowerPoint</Application>
  <PresentationFormat>On-screen Show (4:3)</PresentationFormat>
  <Paragraphs>194</Paragraphs>
  <Slides>28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Proxima Nova Lt</vt:lpstr>
      <vt:lpstr>Proxima Nova Rg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Shea</dc:creator>
  <cp:lastModifiedBy>PSAV</cp:lastModifiedBy>
  <cp:revision>315</cp:revision>
  <cp:lastPrinted>2017-09-07T11:59:54Z</cp:lastPrinted>
  <dcterms:created xsi:type="dcterms:W3CDTF">2016-08-17T14:41:22Z</dcterms:created>
  <dcterms:modified xsi:type="dcterms:W3CDTF">2017-09-07T20:01:33Z</dcterms:modified>
</cp:coreProperties>
</file>