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40"/>
  </p:notesMasterIdLst>
  <p:sldIdLst>
    <p:sldId id="277" r:id="rId4"/>
    <p:sldId id="778" r:id="rId5"/>
    <p:sldId id="588" r:id="rId6"/>
    <p:sldId id="765" r:id="rId7"/>
    <p:sldId id="729" r:id="rId8"/>
    <p:sldId id="753" r:id="rId9"/>
    <p:sldId id="763" r:id="rId10"/>
    <p:sldId id="676" r:id="rId11"/>
    <p:sldId id="776" r:id="rId12"/>
    <p:sldId id="569" r:id="rId13"/>
    <p:sldId id="570" r:id="rId14"/>
    <p:sldId id="571" r:id="rId15"/>
    <p:sldId id="541" r:id="rId16"/>
    <p:sldId id="762" r:id="rId17"/>
    <p:sldId id="773" r:id="rId18"/>
    <p:sldId id="774" r:id="rId19"/>
    <p:sldId id="702" r:id="rId20"/>
    <p:sldId id="728" r:id="rId21"/>
    <p:sldId id="779" r:id="rId22"/>
    <p:sldId id="780" r:id="rId23"/>
    <p:sldId id="781" r:id="rId24"/>
    <p:sldId id="782" r:id="rId25"/>
    <p:sldId id="768" r:id="rId26"/>
    <p:sldId id="769" r:id="rId27"/>
    <p:sldId id="770" r:id="rId28"/>
    <p:sldId id="771" r:id="rId29"/>
    <p:sldId id="772" r:id="rId30"/>
    <p:sldId id="766" r:id="rId31"/>
    <p:sldId id="698" r:id="rId32"/>
    <p:sldId id="697" r:id="rId33"/>
    <p:sldId id="757" r:id="rId34"/>
    <p:sldId id="775" r:id="rId35"/>
    <p:sldId id="760" r:id="rId36"/>
    <p:sldId id="750" r:id="rId37"/>
    <p:sldId id="752" r:id="rId38"/>
    <p:sldId id="7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2899FA-3D8F-40F6-BA5B-A50CAEF348EA}">
          <p14:sldIdLst>
            <p14:sldId id="277"/>
            <p14:sldId id="778"/>
            <p14:sldId id="588"/>
            <p14:sldId id="765"/>
            <p14:sldId id="729"/>
            <p14:sldId id="753"/>
            <p14:sldId id="763"/>
            <p14:sldId id="676"/>
            <p14:sldId id="776"/>
            <p14:sldId id="569"/>
            <p14:sldId id="570"/>
            <p14:sldId id="571"/>
            <p14:sldId id="541"/>
            <p14:sldId id="762"/>
            <p14:sldId id="773"/>
            <p14:sldId id="774"/>
            <p14:sldId id="702"/>
            <p14:sldId id="728"/>
            <p14:sldId id="779"/>
            <p14:sldId id="780"/>
            <p14:sldId id="781"/>
            <p14:sldId id="782"/>
            <p14:sldId id="768"/>
            <p14:sldId id="769"/>
            <p14:sldId id="770"/>
            <p14:sldId id="771"/>
            <p14:sldId id="772"/>
            <p14:sldId id="766"/>
            <p14:sldId id="698"/>
            <p14:sldId id="697"/>
            <p14:sldId id="757"/>
            <p14:sldId id="775"/>
            <p14:sldId id="760"/>
            <p14:sldId id="750"/>
            <p14:sldId id="752"/>
            <p14:sldId id="758"/>
          </p14:sldIdLst>
        </p14:section>
        <p14:section name="Untitled Section" id="{A0D5D03A-4902-4FD3-8CD1-1607E615D01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y Moser" initials="HM" lastIdx="4" clrIdx="0"/>
  <p:cmAuthor id="1" name="Maureen Mulcahy" initials="M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104"/>
    <a:srgbClr val="08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2" d="100"/>
          <a:sy n="82" d="100"/>
        </p:scale>
        <p:origin x="1474" y="77"/>
      </p:cViewPr>
      <p:guideLst>
        <p:guide orient="horz" pos="2160"/>
        <p:guide pos="2880"/>
      </p:guideLst>
    </p:cSldViewPr>
  </p:slideViewPr>
  <p:notesTextViewPr>
    <p:cViewPr>
      <p:scale>
        <a:sx n="1" d="1"/>
        <a:sy n="1" d="1"/>
      </p:scale>
      <p:origin x="0" y="0"/>
    </p:cViewPr>
  </p:notesTextViewPr>
  <p:sorterViewPr>
    <p:cViewPr>
      <p:scale>
        <a:sx n="150" d="100"/>
        <a:sy n="150" d="100"/>
      </p:scale>
      <p:origin x="0" y="-995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Harry%20Moser\Documents\1%20Reshoring%20PR%20pieces%20final%202011\DATA%20FILE\new%20announcemnet%20numbers%202017%20Q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8611599750201"/>
          <c:y val="0.20853468876091982"/>
          <c:w val="0.80265883790388282"/>
          <c:h val="0.73081932855407994"/>
        </c:manualLayout>
      </c:layout>
      <c:lineChart>
        <c:grouping val="standard"/>
        <c:varyColors val="0"/>
        <c:ser>
          <c:idx val="0"/>
          <c:order val="0"/>
          <c:tx>
            <c:strRef>
              <c:f>'1. Jobs and Companies by Year '!$A$48</c:f>
              <c:strCache>
                <c:ptCount val="1"/>
                <c:pt idx="0">
                  <c:v>Reshoring + FDI</c:v>
                </c:pt>
              </c:strCache>
            </c:strRef>
          </c:tx>
          <c:spPr>
            <a:ln w="38100">
              <a:solidFill>
                <a:srgbClr val="7E0021"/>
              </a:solidFill>
              <a:prstDash val="solid"/>
            </a:ln>
          </c:spPr>
          <c:marker>
            <c:symbol val="dot"/>
            <c:size val="7"/>
            <c:spPr>
              <a:noFill/>
              <a:ln>
                <a:solidFill>
                  <a:srgbClr val="7E0021"/>
                </a:solidFill>
                <a:prstDash val="solid"/>
              </a:ln>
            </c:spPr>
          </c:marker>
          <c:cat>
            <c:numRef>
              <c:f>'1. Jobs and Companies by Year '!$B$43:$K$43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'1. Jobs and Companies by Year '!$B$48:$K$48</c:f>
              <c:numCache>
                <c:formatCode>_(* #,##0_);_(* \(#,##0\);_(* "-"??_);_(@_)</c:formatCode>
                <c:ptCount val="10"/>
                <c:pt idx="0">
                  <c:v>3562.5</c:v>
                </c:pt>
                <c:pt idx="1">
                  <c:v>7798.5</c:v>
                </c:pt>
                <c:pt idx="2">
                  <c:v>21743.4</c:v>
                </c:pt>
                <c:pt idx="3">
                  <c:v>26998.5</c:v>
                </c:pt>
                <c:pt idx="4">
                  <c:v>44514.3</c:v>
                </c:pt>
                <c:pt idx="5">
                  <c:v>84502.5</c:v>
                </c:pt>
                <c:pt idx="6">
                  <c:v>136776.9</c:v>
                </c:pt>
                <c:pt idx="7">
                  <c:v>214242</c:v>
                </c:pt>
                <c:pt idx="8">
                  <c:v>282628.2</c:v>
                </c:pt>
                <c:pt idx="9">
                  <c:v>359807.1</c:v>
                </c:pt>
              </c:numCache>
            </c:numRef>
          </c:val>
          <c:smooth val="0"/>
          <c:extLst>
            <c:ext xmlns:c16="http://schemas.microsoft.com/office/drawing/2014/chart" uri="{C3380CC4-5D6E-409C-BE32-E72D297353CC}">
              <c16:uniqueId val="{00000000-32CB-46C9-84B0-686D98767219}"/>
            </c:ext>
          </c:extLst>
        </c:ser>
        <c:dLbls>
          <c:showLegendKey val="0"/>
          <c:showVal val="0"/>
          <c:showCatName val="0"/>
          <c:showSerName val="0"/>
          <c:showPercent val="0"/>
          <c:showBubbleSize val="0"/>
        </c:dLbls>
        <c:marker val="1"/>
        <c:smooth val="0"/>
        <c:axId val="-2141333432"/>
        <c:axId val="-2144458184"/>
      </c:lineChart>
      <c:catAx>
        <c:axId val="-2141333432"/>
        <c:scaling>
          <c:orientation val="minMax"/>
        </c:scaling>
        <c:delete val="0"/>
        <c:axPos val="b"/>
        <c:title>
          <c:tx>
            <c:rich>
              <a:bodyPr/>
              <a:lstStyle/>
              <a:p>
                <a:pPr>
                  <a:defRPr sz="900" b="0" i="0" u="none" strike="noStrike" baseline="0">
                    <a:solidFill>
                      <a:srgbClr val="000000"/>
                    </a:solidFill>
                    <a:latin typeface="Arial"/>
                    <a:ea typeface="Arial"/>
                    <a:cs typeface="Arial"/>
                  </a:defRPr>
                </a:pPr>
                <a:r>
                  <a:rPr lang="en-US" dirty="0"/>
                  <a:t>Year</a:t>
                </a:r>
              </a:p>
            </c:rich>
          </c:tx>
          <c:layout>
            <c:manualLayout>
              <c:xMode val="edge"/>
              <c:yMode val="edge"/>
              <c:x val="0.34071521317021503"/>
              <c:y val="0.89020794878385001"/>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44458184"/>
        <c:crossesAt val="0"/>
        <c:auto val="1"/>
        <c:lblAlgn val="ctr"/>
        <c:lblOffset val="100"/>
        <c:tickLblSkip val="1"/>
        <c:tickMarkSkip val="1"/>
        <c:noMultiLvlLbl val="0"/>
      </c:catAx>
      <c:valAx>
        <c:axId val="-2144458184"/>
        <c:scaling>
          <c:orientation val="minMax"/>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a:t>Jobs</a:t>
                </a:r>
              </a:p>
            </c:rich>
          </c:tx>
          <c:layout>
            <c:manualLayout>
              <c:xMode val="edge"/>
              <c:yMode val="edge"/>
              <c:x val="3.5775072367088802E-2"/>
              <c:y val="0.53709222178088301"/>
            </c:manualLayout>
          </c:layout>
          <c:overlay val="0"/>
          <c:spPr>
            <a:noFill/>
            <a:ln w="25400">
              <a:noFill/>
            </a:ln>
          </c:spPr>
        </c:title>
        <c:numFmt formatCode="0" sourceLinked="0"/>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41333432"/>
        <c:crossesAt val="1"/>
        <c:crossBetween val="midCat"/>
      </c:valAx>
      <c:spPr>
        <a:noFill/>
        <a:ln w="3175">
          <a:solidFill>
            <a:srgbClr val="B3B3B3"/>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Job</a:t>
            </a:r>
            <a:r>
              <a:rPr lang="en-US" baseline="0"/>
              <a:t> Announcements/Quarter</a:t>
            </a:r>
            <a:endParaRPr lang="en-US"/>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0939166107514"/>
          <c:y val="0.17055562499132054"/>
          <c:w val="0.80620057234287812"/>
          <c:h val="0.6006024246969129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34B6-4280-806F-BC79A93F9798}"/>
              </c:ext>
            </c:extLst>
          </c:dPt>
          <c:dPt>
            <c:idx val="1"/>
            <c:invertIfNegative val="0"/>
            <c:bubble3D val="0"/>
            <c:spPr>
              <a:solidFill>
                <a:srgbClr val="0070C0"/>
              </a:solidFill>
              <a:ln>
                <a:noFill/>
              </a:ln>
              <a:effectLst/>
            </c:spPr>
            <c:extLst>
              <c:ext xmlns:c16="http://schemas.microsoft.com/office/drawing/2014/chart" uri="{C3380CC4-5D6E-409C-BE32-E72D297353CC}">
                <c16:uniqueId val="{00000001-34B6-4280-806F-BC79A93F9798}"/>
              </c:ext>
            </c:extLst>
          </c:dPt>
          <c:dPt>
            <c:idx val="3"/>
            <c:invertIfNegative val="0"/>
            <c:bubble3D val="0"/>
            <c:spPr>
              <a:solidFill>
                <a:srgbClr val="FF0000"/>
              </a:solidFill>
              <a:ln>
                <a:noFill/>
              </a:ln>
              <a:effectLst/>
            </c:spPr>
            <c:extLst>
              <c:ext xmlns:c16="http://schemas.microsoft.com/office/drawing/2014/chart" uri="{C3380CC4-5D6E-409C-BE32-E72D297353CC}">
                <c16:uniqueId val="{00000001-ADFE-43E5-8FCE-7B3D19C26D5F}"/>
              </c:ext>
            </c:extLst>
          </c:dPt>
          <c:dPt>
            <c:idx val="4"/>
            <c:invertIfNegative val="0"/>
            <c:bubble3D val="0"/>
            <c:spPr>
              <a:solidFill>
                <a:srgbClr val="FF0000"/>
              </a:solidFill>
              <a:ln>
                <a:noFill/>
              </a:ln>
              <a:effectLst/>
            </c:spPr>
            <c:extLst>
              <c:ext xmlns:c16="http://schemas.microsoft.com/office/drawing/2014/chart" uri="{C3380CC4-5D6E-409C-BE32-E72D297353CC}">
                <c16:uniqueId val="{00000003-ADFE-43E5-8FCE-7B3D19C26D5F}"/>
              </c:ext>
            </c:extLst>
          </c:dPt>
          <c:dPt>
            <c:idx val="5"/>
            <c:invertIfNegative val="0"/>
            <c:bubble3D val="0"/>
            <c:spPr>
              <a:solidFill>
                <a:srgbClr val="FF0000"/>
              </a:solidFill>
              <a:ln>
                <a:noFill/>
              </a:ln>
              <a:effectLst/>
            </c:spPr>
            <c:extLst>
              <c:ext xmlns:c16="http://schemas.microsoft.com/office/drawing/2014/chart" uri="{C3380CC4-5D6E-409C-BE32-E72D297353CC}">
                <c16:uniqueId val="{00000005-ADFE-43E5-8FCE-7B3D19C26D5F}"/>
              </c:ext>
            </c:extLst>
          </c:dPt>
          <c:cat>
            <c:strRef>
              <c:f>Sheet1!$A$3:$A$8</c:f>
              <c:strCache>
                <c:ptCount val="6"/>
                <c:pt idx="0">
                  <c:v>2016 Q1</c:v>
                </c:pt>
                <c:pt idx="1">
                  <c:v>2016 Q2</c:v>
                </c:pt>
                <c:pt idx="2">
                  <c:v>2016 Q3</c:v>
                </c:pt>
                <c:pt idx="3">
                  <c:v>2016 Q4</c:v>
                </c:pt>
                <c:pt idx="4">
                  <c:v>2017 Q1</c:v>
                </c:pt>
                <c:pt idx="5">
                  <c:v>2017 Q2</c:v>
                </c:pt>
              </c:strCache>
            </c:strRef>
          </c:cat>
          <c:val>
            <c:numRef>
              <c:f>Sheet1!$B$3:$B$8</c:f>
              <c:numCache>
                <c:formatCode>General</c:formatCode>
                <c:ptCount val="6"/>
                <c:pt idx="0">
                  <c:v>10319</c:v>
                </c:pt>
                <c:pt idx="1">
                  <c:v>8987</c:v>
                </c:pt>
                <c:pt idx="2">
                  <c:v>15442</c:v>
                </c:pt>
                <c:pt idx="3">
                  <c:v>22236</c:v>
                </c:pt>
                <c:pt idx="4">
                  <c:v>40020</c:v>
                </c:pt>
                <c:pt idx="5">
                  <c:v>49920</c:v>
                </c:pt>
              </c:numCache>
            </c:numRef>
          </c:val>
          <c:extLst>
            <c:ext xmlns:c16="http://schemas.microsoft.com/office/drawing/2014/chart" uri="{C3380CC4-5D6E-409C-BE32-E72D297353CC}">
              <c16:uniqueId val="{00000006-ADFE-43E5-8FCE-7B3D19C26D5F}"/>
            </c:ext>
          </c:extLst>
        </c:ser>
        <c:dLbls>
          <c:showLegendKey val="0"/>
          <c:showVal val="0"/>
          <c:showCatName val="0"/>
          <c:showSerName val="0"/>
          <c:showPercent val="0"/>
          <c:showBubbleSize val="0"/>
        </c:dLbls>
        <c:gapWidth val="219"/>
        <c:overlap val="-27"/>
        <c:axId val="289629472"/>
        <c:axId val="290170288"/>
      </c:barChart>
      <c:catAx>
        <c:axId val="28962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0170288"/>
        <c:crosses val="autoZero"/>
        <c:auto val="1"/>
        <c:lblAlgn val="ctr"/>
        <c:lblOffset val="100"/>
        <c:noMultiLvlLbl val="0"/>
      </c:catAx>
      <c:valAx>
        <c:axId val="29017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9629472"/>
        <c:crosses val="autoZero"/>
        <c:crossBetween val="between"/>
      </c:valAx>
      <c:spPr>
        <a:noFill/>
        <a:ln>
          <a:noFill/>
        </a:ln>
        <a:effectLst/>
      </c:spPr>
    </c:plotArea>
    <c:plotVisOnly val="1"/>
    <c:dispBlanksAs val="gap"/>
    <c:showDLblsOverMax val="0"/>
  </c:chart>
  <c:spPr>
    <a:noFill/>
    <a:ln>
      <a:noFill/>
    </a:ln>
    <a:effectLst/>
  </c:spPr>
  <c:txPr>
    <a:bodyPr/>
    <a:lstStyle/>
    <a:p>
      <a:pPr>
        <a:defRPr sz="1800" baseline="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cdr:x>
      <cdr:y>0.85815</cdr:y>
    </cdr:from>
    <cdr:to>
      <cdr:x>0.00417</cdr:x>
      <cdr:y>1</cdr:y>
    </cdr:to>
    <cdr:sp macro="" textlink="">
      <cdr:nvSpPr>
        <cdr:cNvPr id="2" name="TextBox 1">
          <a:extLst xmlns:a="http://schemas.openxmlformats.org/drawingml/2006/main">
            <a:ext uri="{FF2B5EF4-FFF2-40B4-BE49-F238E27FC236}">
              <a16:creationId xmlns:a16="http://schemas.microsoft.com/office/drawing/2014/main" id="{887729A1-1BD7-483F-B38A-6283C75FED08}"/>
            </a:ext>
          </a:extLst>
        </cdr:cNvPr>
        <cdr:cNvSpPr txBox="1"/>
      </cdr:nvSpPr>
      <cdr:spPr>
        <a:xfrm xmlns:a="http://schemas.openxmlformats.org/drawingml/2006/main">
          <a:off x="0" y="3733800"/>
          <a:ext cx="45719"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2C510-3DEB-4AC0-A404-4344FE46C968}" type="datetimeFigureOut">
              <a:rPr lang="en-US" smtClean="0"/>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2F900-5833-499F-BAE4-6FD274161728}" type="slidenum">
              <a:rPr lang="en-US" smtClean="0"/>
              <a:t>‹#›</a:t>
            </a:fld>
            <a:endParaRPr lang="en-US"/>
          </a:p>
        </p:txBody>
      </p:sp>
    </p:spTree>
    <p:extLst>
      <p:ext uri="{BB962C8B-B14F-4D97-AF65-F5344CB8AC3E}">
        <p14:creationId xmlns:p14="http://schemas.microsoft.com/office/powerpoint/2010/main" val="28851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1731" indent="-281435" eaLnBrk="0" hangingPunct="0">
              <a:defRPr sz="2400">
                <a:solidFill>
                  <a:schemeClr val="tx1"/>
                </a:solidFill>
                <a:latin typeface="Arial" pitchFamily="34" charset="0"/>
                <a:ea typeface="ＭＳ Ｐゴシック" pitchFamily="34" charset="-128"/>
              </a:defRPr>
            </a:lvl2pPr>
            <a:lvl3pPr marL="1125741" indent="-225148" eaLnBrk="0" hangingPunct="0">
              <a:defRPr sz="2400">
                <a:solidFill>
                  <a:schemeClr val="tx1"/>
                </a:solidFill>
                <a:latin typeface="Arial" pitchFamily="34" charset="0"/>
                <a:ea typeface="ＭＳ Ｐゴシック" pitchFamily="34" charset="-128"/>
              </a:defRPr>
            </a:lvl3pPr>
            <a:lvl4pPr marL="1576037" indent="-225148" eaLnBrk="0" hangingPunct="0">
              <a:defRPr sz="2400">
                <a:solidFill>
                  <a:schemeClr val="tx1"/>
                </a:solidFill>
                <a:latin typeface="Arial" pitchFamily="34" charset="0"/>
                <a:ea typeface="ＭＳ Ｐゴシック" pitchFamily="34" charset="-128"/>
              </a:defRPr>
            </a:lvl4pPr>
            <a:lvl5pPr marL="2026333" indent="-225148" eaLnBrk="0" hangingPunct="0">
              <a:defRPr sz="2400">
                <a:solidFill>
                  <a:schemeClr val="tx1"/>
                </a:solidFill>
                <a:latin typeface="Arial" pitchFamily="34" charset="0"/>
                <a:ea typeface="ＭＳ Ｐゴシック" pitchFamily="34" charset="-128"/>
              </a:defRPr>
            </a:lvl5pPr>
            <a:lvl6pPr marL="2476630" indent="-22514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6926" indent="-22514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7222" indent="-22514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7518" indent="-22514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2C98CD2-90B0-4689-AFD1-C6A0456BCFF4}" type="slidenum">
              <a:rPr lang="en-US" altLang="en-US" sz="1200"/>
              <a:pPr eaLnBrk="1" hangingPunct="1"/>
              <a:t>5</a:t>
            </a:fld>
            <a:endParaRPr lang="en-US" altLang="en-US" sz="1200"/>
          </a:p>
        </p:txBody>
      </p:sp>
    </p:spTree>
    <p:extLst>
      <p:ext uri="{BB962C8B-B14F-4D97-AF65-F5344CB8AC3E}">
        <p14:creationId xmlns:p14="http://schemas.microsoft.com/office/powerpoint/2010/main" val="371381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3884760" y="8685360"/>
            <a:ext cx="2971440" cy="456840"/>
          </a:xfrm>
          <a:prstGeom prst="rect">
            <a:avLst/>
          </a:prstGeom>
        </p:spPr>
        <p:txBody>
          <a:bodyPr anchor="b"/>
          <a:lstStyle/>
          <a:p>
            <a:fld id="{43F3CCF0-3FA5-4910-A251-921D53E25E86}" type="slidenum">
              <a:rPr lang="en-US" sz="1400">
                <a:solidFill>
                  <a:srgbClr val="000000"/>
                </a:solidFill>
                <a:latin typeface="Times New Roman"/>
                <a:ea typeface="MS PGothic"/>
              </a:rPr>
              <a:pPr/>
              <a:t>22</a:t>
            </a:fld>
            <a:endParaRPr>
              <a:solidFill>
                <a:prstClr val="black"/>
              </a:solidFill>
            </a:endParaRPr>
          </a:p>
        </p:txBody>
      </p:sp>
      <p:sp>
        <p:nvSpPr>
          <p:cNvPr id="82" name="PlaceHolder 2"/>
          <p:cNvSpPr>
            <a:spLocks noGrp="1"/>
          </p:cNvSpPr>
          <p:nvPr>
            <p:ph type="body"/>
          </p:nvPr>
        </p:nvSpPr>
        <p:spPr>
          <a:xfrm>
            <a:off x="686520" y="4344120"/>
            <a:ext cx="5484960" cy="4114440"/>
          </a:xfrm>
          <a:prstGeom prst="rect">
            <a:avLst/>
          </a:prstGeom>
        </p:spPr>
        <p:txBody>
          <a:bodyPr anchor="ctr"/>
          <a:lstStyle/>
          <a:p>
            <a:pPr>
              <a:lnSpc>
                <a:spcPct val="100000"/>
              </a:lnSpc>
            </a:pPr>
            <a:r>
              <a:rPr lang="en-US" sz="2000">
                <a:solidFill>
                  <a:srgbClr val="000000"/>
                </a:solidFill>
                <a:latin typeface="Arial"/>
                <a:ea typeface="ＭＳ Ｐゴシック"/>
              </a:rPr>
              <a:t>H, copy and paste into 2 slides or delete half if this is too dense. </a:t>
            </a:r>
            <a:endParaRPr/>
          </a:p>
        </p:txBody>
      </p:sp>
      <p:sp>
        <p:nvSpPr>
          <p:cNvPr id="83" name="CustomShape 3"/>
          <p:cNvSpPr/>
          <p:nvPr/>
        </p:nvSpPr>
        <p:spPr>
          <a:xfrm>
            <a:off x="3884040" y="8685000"/>
            <a:ext cx="2972160" cy="456840"/>
          </a:xfrm>
          <a:prstGeom prst="rect">
            <a:avLst/>
          </a:prstGeom>
          <a:noFill/>
          <a:ln>
            <a:noFill/>
          </a:ln>
        </p:spPr>
        <p:txBody>
          <a:bodyPr lIns="90000" tIns="90000" rIns="90000" bIns="90000" anchor="ctr"/>
          <a:lstStyle/>
          <a:p>
            <a:r>
              <a:rPr lang="en-US">
                <a:solidFill>
                  <a:srgbClr val="000000"/>
                </a:solidFill>
                <a:latin typeface="Arial"/>
                <a:ea typeface="ＭＳ Ｐゴシック"/>
              </a:rPr>
              <a:t> </a:t>
            </a:r>
            <a:endParaRPr>
              <a:solidFill>
                <a:prstClr val="black"/>
              </a:solidFill>
            </a:endParaRPr>
          </a:p>
        </p:txBody>
      </p:sp>
    </p:spTree>
    <p:extLst>
      <p:ext uri="{BB962C8B-B14F-4D97-AF65-F5344CB8AC3E}">
        <p14:creationId xmlns:p14="http://schemas.microsoft.com/office/powerpoint/2010/main" val="96712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a typeface="ＭＳ Ｐゴシック" pitchFamily="34" charset="-128"/>
            </a:endParaRPr>
          </a:p>
        </p:txBody>
      </p:sp>
    </p:spTree>
    <p:extLst>
      <p:ext uri="{BB962C8B-B14F-4D97-AF65-F5344CB8AC3E}">
        <p14:creationId xmlns:p14="http://schemas.microsoft.com/office/powerpoint/2010/main" val="280927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2F900-5833-499F-BAE4-6FD274161728}" type="slidenum">
              <a:rPr lang="en-US" smtClean="0"/>
              <a:t>32</a:t>
            </a:fld>
            <a:endParaRPr lang="en-US"/>
          </a:p>
        </p:txBody>
      </p:sp>
    </p:spTree>
    <p:extLst>
      <p:ext uri="{BB962C8B-B14F-4D97-AF65-F5344CB8AC3E}">
        <p14:creationId xmlns:p14="http://schemas.microsoft.com/office/powerpoint/2010/main" val="256712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a typeface="ＭＳ Ｐゴシック" pitchFamily="34" charset="-128"/>
            </a:endParaRPr>
          </a:p>
        </p:txBody>
      </p:sp>
    </p:spTree>
    <p:extLst>
      <p:ext uri="{BB962C8B-B14F-4D97-AF65-F5344CB8AC3E}">
        <p14:creationId xmlns:p14="http://schemas.microsoft.com/office/powerpoint/2010/main" val="355777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a typeface="ＭＳ Ｐゴシック" pitchFamily="34" charset="-128"/>
            </a:endParaRPr>
          </a:p>
        </p:txBody>
      </p:sp>
    </p:spTree>
    <p:extLst>
      <p:ext uri="{BB962C8B-B14F-4D97-AF65-F5344CB8AC3E}">
        <p14:creationId xmlns:p14="http://schemas.microsoft.com/office/powerpoint/2010/main" val="89130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itchFamily="34"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eaLnBrk="0" hangingPunct="0">
              <a:spcBef>
                <a:spcPct val="30000"/>
              </a:spcBef>
              <a:defRPr sz="1200">
                <a:solidFill>
                  <a:schemeClr val="tx1"/>
                </a:solidFill>
                <a:latin typeface="Calibri" pitchFamily="34" charset="0"/>
                <a:ea typeface="ＭＳ Ｐゴシック" pitchFamily="34" charset="-128"/>
              </a:defRPr>
            </a:lvl1pPr>
            <a:lvl2pPr marL="731731" indent="-281435" defTabSz="914665" eaLnBrk="0" hangingPunct="0">
              <a:spcBef>
                <a:spcPct val="30000"/>
              </a:spcBef>
              <a:defRPr sz="1200">
                <a:solidFill>
                  <a:schemeClr val="tx1"/>
                </a:solidFill>
                <a:latin typeface="Calibri" pitchFamily="34" charset="0"/>
                <a:ea typeface="ＭＳ Ｐゴシック" pitchFamily="34" charset="-128"/>
              </a:defRPr>
            </a:lvl2pPr>
            <a:lvl3pPr marL="1125741" indent="-225148" defTabSz="914665" eaLnBrk="0" hangingPunct="0">
              <a:spcBef>
                <a:spcPct val="30000"/>
              </a:spcBef>
              <a:defRPr sz="1200">
                <a:solidFill>
                  <a:schemeClr val="tx1"/>
                </a:solidFill>
                <a:latin typeface="Calibri" pitchFamily="34" charset="0"/>
                <a:ea typeface="ヒラギノ角ゴ Pro W3"/>
                <a:cs typeface="ヒラギノ角ゴ Pro W3"/>
              </a:defRPr>
            </a:lvl3pPr>
            <a:lvl4pPr marL="1576037" indent="-225148" defTabSz="914665" eaLnBrk="0" hangingPunct="0">
              <a:spcBef>
                <a:spcPct val="30000"/>
              </a:spcBef>
              <a:defRPr sz="1200">
                <a:solidFill>
                  <a:schemeClr val="tx1"/>
                </a:solidFill>
                <a:latin typeface="Calibri" pitchFamily="34" charset="0"/>
                <a:ea typeface="ヒラギノ角ゴ Pro W3"/>
                <a:cs typeface="ヒラギノ角ゴ Pro W3"/>
              </a:defRPr>
            </a:lvl4pPr>
            <a:lvl5pPr marL="2026333" indent="-225148" defTabSz="914665" eaLnBrk="0" hangingPunct="0">
              <a:spcBef>
                <a:spcPct val="30000"/>
              </a:spcBef>
              <a:defRPr sz="1200">
                <a:solidFill>
                  <a:schemeClr val="tx1"/>
                </a:solidFill>
                <a:latin typeface="Calibri" pitchFamily="34" charset="0"/>
                <a:ea typeface="ヒラギノ角ゴ Pro W3"/>
                <a:cs typeface="ヒラギノ角ゴ Pro W3"/>
              </a:defRPr>
            </a:lvl5pPr>
            <a:lvl6pPr marL="2476630" indent="-225148" defTabSz="914665"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26926" indent="-225148" defTabSz="914665"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377222" indent="-225148" defTabSz="914665"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27518" indent="-225148" defTabSz="914665"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a:spcBef>
                <a:spcPct val="0"/>
              </a:spcBef>
            </a:pPr>
            <a:fld id="{97E6F928-5C5C-4474-831B-C34398B5505F}" type="slidenum">
              <a:rPr lang="en-US" altLang="en-US">
                <a:solidFill>
                  <a:prstClr val="black"/>
                </a:solidFill>
                <a:latin typeface="Arial" pitchFamily="34" charset="0"/>
              </a:rPr>
              <a:pPr>
                <a:spcBef>
                  <a:spcPct val="0"/>
                </a:spcBef>
              </a:pPr>
              <a:t>11</a:t>
            </a:fld>
            <a:endParaRPr lang="en-US" altLang="en-US">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itchFamily="34" charset="0"/>
              <a:ea typeface="ＭＳ Ｐゴシック" pitchFamily="34" charset="-128"/>
            </a:endParaRPr>
          </a:p>
        </p:txBody>
      </p:sp>
    </p:spTree>
    <p:extLst>
      <p:ext uri="{BB962C8B-B14F-4D97-AF65-F5344CB8AC3E}">
        <p14:creationId xmlns:p14="http://schemas.microsoft.com/office/powerpoint/2010/main" val="16950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Calibri" pitchFamily="34" charset="0"/>
                <a:ea typeface="ＭＳ Ｐゴシック" pitchFamily="34" charset="-128"/>
              </a:rPr>
              <a:t>Harry, </a:t>
            </a:r>
          </a:p>
          <a:p>
            <a:pPr eaLnBrk="1" hangingPunct="1"/>
            <a:r>
              <a:rPr lang="en-US" altLang="en-US">
                <a:latin typeface="Calibri" pitchFamily="34" charset="0"/>
                <a:ea typeface="ＭＳ Ｐゴシック" pitchFamily="34" charset="-128"/>
              </a:rPr>
              <a:t>I did this in case you plan to continue to use this slide for some shorter presentations.</a:t>
            </a:r>
          </a:p>
          <a:p>
            <a:pPr eaLnBrk="1" hangingPunct="1"/>
            <a:r>
              <a:rPr lang="en-US" altLang="en-US">
                <a:latin typeface="Calibri" pitchFamily="34" charset="0"/>
                <a:ea typeface="ＭＳ Ｐゴシック" pitchFamily="34" charset="-128"/>
              </a:rPr>
              <a:t>Motion waste is movement of PEOPLE (as opposed to Transport – movement of product or material).  This has the least perceived impact in offshoring, but ignoring motion waste is ultimately not sustainable.  When people become overworked, they will compensate by adding people to continue meeting delivery and eventually will pass that cost on.</a:t>
            </a:r>
          </a:p>
        </p:txBody>
      </p:sp>
      <p:sp>
        <p:nvSpPr>
          <p:cNvPr id="103428" name="Slide Number Placeholder 3"/>
          <p:cNvSpPr txBox="1">
            <a:spLocks noGrp="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28688" eaLnBrk="0" hangingPunct="0">
              <a:spcBef>
                <a:spcPct val="30000"/>
              </a:spcBef>
              <a:defRPr sz="1200">
                <a:solidFill>
                  <a:schemeClr val="tx1"/>
                </a:solidFill>
                <a:latin typeface="Calibri" pitchFamily="34" charset="0"/>
                <a:ea typeface="ＭＳ Ｐゴシック" pitchFamily="34" charset="-128"/>
              </a:defRPr>
            </a:lvl1pPr>
            <a:lvl2pPr marL="742950" indent="-285750" defTabSz="92868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8688"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defTabSz="928688"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defTabSz="928688"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92868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92868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92868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92868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algn="r">
              <a:spcBef>
                <a:spcPct val="0"/>
              </a:spcBef>
            </a:pPr>
            <a:fld id="{C39C6CC9-8E6B-467D-9E82-E0C203133504}" type="slidenum">
              <a:rPr lang="en-US" altLang="en-US">
                <a:latin typeface="Arial" pitchFamily="34" charset="0"/>
              </a:rPr>
              <a:pPr algn="r">
                <a:spcBef>
                  <a:spcPct val="0"/>
                </a:spcBef>
              </a:pPr>
              <a:t>16</a:t>
            </a:fld>
            <a:endParaRPr lang="en-US" altLang="en-US">
              <a:latin typeface="Arial" pitchFamily="34" charset="0"/>
            </a:endParaRPr>
          </a:p>
        </p:txBody>
      </p:sp>
    </p:spTree>
    <p:extLst>
      <p:ext uri="{BB962C8B-B14F-4D97-AF65-F5344CB8AC3E}">
        <p14:creationId xmlns:p14="http://schemas.microsoft.com/office/powerpoint/2010/main" val="63360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F5CB08C-E6A2-4F46-855B-D54795FA34B1}" type="slidenum">
              <a:rPr lang="en-US" altLang="en-US" smtClean="0"/>
              <a:pPr/>
              <a:t>19</a:t>
            </a:fld>
            <a:endParaRPr lang="en-US" altLang="en-US"/>
          </a:p>
        </p:txBody>
      </p:sp>
    </p:spTree>
    <p:extLst>
      <p:ext uri="{BB962C8B-B14F-4D97-AF65-F5344CB8AC3E}">
        <p14:creationId xmlns:p14="http://schemas.microsoft.com/office/powerpoint/2010/main" val="61625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Shape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fld id="{93E643A7-47D9-4C6C-A7E1-E93C710AADEA}" type="slidenum">
              <a:rPr lang="en-US" altLang="en-US" sz="1400">
                <a:latin typeface="Times New Roman" pitchFamily="18" charset="0"/>
                <a:ea typeface="MS PGothic" pitchFamily="34" charset="-128"/>
              </a:rPr>
              <a:pPr/>
              <a:t>20</a:t>
            </a:fld>
            <a:endParaRPr lang="en-US" altLang="en-US"/>
          </a:p>
        </p:txBody>
      </p:sp>
      <p:sp>
        <p:nvSpPr>
          <p:cNvPr id="78851" name="PlaceHolder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endParaRPr lang="en-US" altLang="en-US"/>
          </a:p>
        </p:txBody>
      </p:sp>
      <p:sp>
        <p:nvSpPr>
          <p:cNvPr id="78852" name="CustomShape 3"/>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90000" bIns="90000" anchor="ctr"/>
          <a:lstStyle/>
          <a:p>
            <a:r>
              <a:rPr lang="en-US" altLang="en-US">
                <a:latin typeface="Arial" pitchFamily="34" charset="0"/>
                <a:ea typeface="MS PGothic" pitchFamily="34" charset="-128"/>
              </a:rPr>
              <a:t> </a:t>
            </a:r>
            <a:endParaRPr lang="en-US" altLang="en-US"/>
          </a:p>
        </p:txBody>
      </p:sp>
    </p:spTree>
    <p:extLst>
      <p:ext uri="{BB962C8B-B14F-4D97-AF65-F5344CB8AC3E}">
        <p14:creationId xmlns:p14="http://schemas.microsoft.com/office/powerpoint/2010/main" val="243304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Shape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fld id="{06916A92-BDB7-4A77-A07A-4F93B235E451}" type="slidenum">
              <a:rPr lang="en-US" altLang="en-US" sz="1400">
                <a:latin typeface="Times New Roman" pitchFamily="18" charset="0"/>
                <a:ea typeface="MS PGothic" pitchFamily="34" charset="-128"/>
              </a:rPr>
              <a:pPr/>
              <a:t>21</a:t>
            </a:fld>
            <a:endParaRPr lang="en-US" altLang="en-US"/>
          </a:p>
        </p:txBody>
      </p:sp>
      <p:sp>
        <p:nvSpPr>
          <p:cNvPr id="79875" name="PlaceHolder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endParaRPr lang="en-US" altLang="en-US"/>
          </a:p>
        </p:txBody>
      </p:sp>
      <p:sp>
        <p:nvSpPr>
          <p:cNvPr id="79876" name="CustomShape 3"/>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90000" bIns="90000" anchor="ctr"/>
          <a:lstStyle/>
          <a:p>
            <a:r>
              <a:rPr lang="en-US" altLang="en-US">
                <a:latin typeface="Arial" pitchFamily="34" charset="0"/>
                <a:ea typeface="MS PGothic" pitchFamily="34" charset="-128"/>
              </a:rPr>
              <a:t> </a:t>
            </a:r>
            <a:endParaRPr lang="en-US" altLang="en-US"/>
          </a:p>
        </p:txBody>
      </p:sp>
    </p:spTree>
    <p:extLst>
      <p:ext uri="{BB962C8B-B14F-4D97-AF65-F5344CB8AC3E}">
        <p14:creationId xmlns:p14="http://schemas.microsoft.com/office/powerpoint/2010/main" val="1580665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RESHORING BKROUND_FC3-Titl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152400" y="3657600"/>
            <a:ext cx="8839200" cy="1304925"/>
          </a:xfrm>
        </p:spPr>
        <p:txBody>
          <a:bodyPr/>
          <a:lstStyle>
            <a:lvl1pPr algn="ctr">
              <a:defRPr sz="3600"/>
            </a:lvl1pPr>
          </a:lstStyle>
          <a:p>
            <a:r>
              <a:rPr lang="en-US" dirty="0"/>
              <a:t>Click to edit Master title style</a:t>
            </a:r>
          </a:p>
        </p:txBody>
      </p:sp>
      <p:sp>
        <p:nvSpPr>
          <p:cNvPr id="5128" name="Rectangle 8"/>
          <p:cNvSpPr>
            <a:spLocks noGrp="1" noChangeArrowheads="1"/>
          </p:cNvSpPr>
          <p:nvPr>
            <p:ph type="subTitle" idx="1"/>
          </p:nvPr>
        </p:nvSpPr>
        <p:spPr>
          <a:xfrm>
            <a:off x="152400" y="5105399"/>
            <a:ext cx="8839200" cy="1100137"/>
          </a:xfrm>
        </p:spPr>
        <p:txBody>
          <a:bodyPr/>
          <a:lstStyle>
            <a:lvl1pPr marL="0" indent="0" algn="ctr">
              <a:buFont typeface="Wingdings" charset="2"/>
              <a:buNone/>
              <a:defRPr>
                <a:solidFill>
                  <a:schemeClr val="tx2"/>
                </a:solidFill>
              </a:defRPr>
            </a:lvl1pPr>
          </a:lstStyle>
          <a:p>
            <a:r>
              <a:rPr lang="en-US" dirty="0"/>
              <a:t>Click to edit Master subtitle style</a:t>
            </a:r>
          </a:p>
        </p:txBody>
      </p:sp>
      <p:sp>
        <p:nvSpPr>
          <p:cNvPr id="5" name="Date Placeholder 4"/>
          <p:cNvSpPr>
            <a:spLocks noGrp="1" noChangeArrowheads="1"/>
          </p:cNvSpPr>
          <p:nvPr>
            <p:ph type="dt" sz="half" idx="10"/>
          </p:nvPr>
        </p:nvSpPr>
        <p:spPr>
          <a:xfrm>
            <a:off x="457200" y="6248400"/>
            <a:ext cx="2133600" cy="471488"/>
          </a:xfrm>
          <a:prstGeom prst="rect">
            <a:avLst/>
          </a:prstGeom>
        </p:spPr>
        <p:txBody>
          <a:bodyPr/>
          <a:lstStyle>
            <a:lvl1pPr>
              <a:defRPr>
                <a:solidFill>
                  <a:srgbClr val="2A2A40"/>
                </a:solidFill>
                <a:latin typeface="Arial" charset="0"/>
                <a:ea typeface="+mn-ea"/>
                <a:cs typeface="Arial" charset="0"/>
              </a:defRPr>
            </a:lvl1pPr>
          </a:lstStyle>
          <a:p>
            <a:pPr fontAlgn="base">
              <a:spcBef>
                <a:spcPct val="0"/>
              </a:spcBef>
              <a:spcAft>
                <a:spcPct val="0"/>
              </a:spcAft>
              <a:defRPr/>
            </a:pPr>
            <a:endParaRPr lang="ru-RU"/>
          </a:p>
        </p:txBody>
      </p:sp>
      <p:sp>
        <p:nvSpPr>
          <p:cNvPr id="6" name="Footer Placeholder 5"/>
          <p:cNvSpPr>
            <a:spLocks noGrp="1" noChangeArrowheads="1"/>
          </p:cNvSpPr>
          <p:nvPr>
            <p:ph type="ftr" sz="quarter" idx="11"/>
          </p:nvPr>
        </p:nvSpPr>
        <p:spPr>
          <a:xfrm>
            <a:off x="3124200" y="6253163"/>
            <a:ext cx="2895600" cy="457200"/>
          </a:xfrm>
          <a:prstGeom prst="rect">
            <a:avLst/>
          </a:prstGeom>
        </p:spPr>
        <p:txBody>
          <a:bodyPr/>
          <a:lstStyle>
            <a:lvl1pPr>
              <a:defRPr>
                <a:solidFill>
                  <a:srgbClr val="2A2A40"/>
                </a:solidFill>
                <a:latin typeface="Arial" charset="0"/>
                <a:ea typeface="+mn-ea"/>
                <a:cs typeface="Arial" charset="0"/>
              </a:defRPr>
            </a:lvl1pPr>
          </a:lstStyle>
          <a:p>
            <a:pPr fontAlgn="base">
              <a:spcBef>
                <a:spcPct val="0"/>
              </a:spcBef>
              <a:spcAft>
                <a:spcPct val="0"/>
              </a:spcAft>
              <a:defRPr/>
            </a:pPr>
            <a:endParaRPr lang="ru-RU"/>
          </a:p>
        </p:txBody>
      </p:sp>
      <p:sp>
        <p:nvSpPr>
          <p:cNvPr id="7" name="Slide Number Placeholder 6"/>
          <p:cNvSpPr>
            <a:spLocks noGrp="1" noChangeArrowheads="1"/>
          </p:cNvSpPr>
          <p:nvPr>
            <p:ph type="sldNum" sz="quarter" idx="12"/>
          </p:nvPr>
        </p:nvSpPr>
        <p:spPr>
          <a:xfrm>
            <a:off x="6553200" y="6248400"/>
            <a:ext cx="2133600" cy="471488"/>
          </a:xfrm>
          <a:prstGeom prst="rect">
            <a:avLst/>
          </a:prstGeom>
        </p:spPr>
        <p:txBody>
          <a:bodyPr vert="horz" wrap="square" lIns="91440" tIns="45720" rIns="91440" bIns="45720" numCol="1" anchor="t" anchorCtr="0" compatLnSpc="1">
            <a:prstTxWarp prst="textNoShape">
              <a:avLst/>
            </a:prstTxWarp>
          </a:bodyPr>
          <a:lstStyle>
            <a:lvl1pPr>
              <a:defRPr>
                <a:solidFill>
                  <a:srgbClr val="2A2A40"/>
                </a:solidFill>
                <a:latin typeface="Arial" charset="0"/>
                <a:cs typeface="Arial" charset="0"/>
              </a:defRPr>
            </a:lvl1pPr>
          </a:lstStyle>
          <a:p>
            <a:pPr fontAlgn="base">
              <a:spcBef>
                <a:spcPct val="0"/>
              </a:spcBef>
              <a:spcAft>
                <a:spcPct val="0"/>
              </a:spcAft>
              <a:defRPr/>
            </a:pPr>
            <a:fld id="{F3F2F312-1AC1-4E53-863C-310BE361284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4101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EE7EA899-B582-4BB4-A38C-A5720C5BAC32}"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62872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685800"/>
            <a:ext cx="2084387"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685800"/>
            <a:ext cx="6102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0EE04DBC-B74A-49AF-A332-9A8C56E22162}"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915557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229350" cy="914400"/>
          </a:xfrm>
        </p:spPr>
        <p:txBody>
          <a:bodyPr/>
          <a:lstStyle/>
          <a:p>
            <a:r>
              <a:rPr lang="en-US" dirty="0"/>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4A4DABE0-B7AB-4231-BD92-0276EEE088B3}"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84049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800" y="228600"/>
            <a:ext cx="6381750" cy="914400"/>
          </a:xfrm>
        </p:spPr>
        <p:txBody>
          <a:bodyPr/>
          <a:lstStyle/>
          <a:p>
            <a:r>
              <a:rPr lang="en-US"/>
              <a:t>Click to edit Master title style</a:t>
            </a:r>
          </a:p>
        </p:txBody>
      </p:sp>
      <p:sp>
        <p:nvSpPr>
          <p:cNvPr id="3" name="Content Placeholder 2"/>
          <p:cNvSpPr>
            <a:spLocks noGrp="1"/>
          </p:cNvSpPr>
          <p:nvPr>
            <p:ph sz="quarter" idx="1"/>
          </p:nvPr>
        </p:nvSpPr>
        <p:spPr>
          <a:xfrm>
            <a:off x="6096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8"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9"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56626761-90FA-4418-B882-F82EBEE6E089}"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461078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RESHORING BKROUND_FC3-Titl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152400" y="3657600"/>
            <a:ext cx="8839200" cy="1304925"/>
          </a:xfrm>
        </p:spPr>
        <p:txBody>
          <a:bodyPr/>
          <a:lstStyle>
            <a:lvl1pPr algn="ctr">
              <a:defRPr sz="3600"/>
            </a:lvl1pPr>
          </a:lstStyle>
          <a:p>
            <a:r>
              <a:rPr lang="en-US" dirty="0"/>
              <a:t>Click to edit Master title style</a:t>
            </a:r>
          </a:p>
        </p:txBody>
      </p:sp>
      <p:sp>
        <p:nvSpPr>
          <p:cNvPr id="5128" name="Rectangle 8"/>
          <p:cNvSpPr>
            <a:spLocks noGrp="1" noChangeArrowheads="1"/>
          </p:cNvSpPr>
          <p:nvPr>
            <p:ph type="subTitle" idx="1"/>
          </p:nvPr>
        </p:nvSpPr>
        <p:spPr>
          <a:xfrm>
            <a:off x="152400" y="5105399"/>
            <a:ext cx="8839200" cy="1100137"/>
          </a:xfrm>
        </p:spPr>
        <p:txBody>
          <a:bodyPr/>
          <a:lstStyle>
            <a:lvl1pPr marL="0" indent="0" algn="ctr">
              <a:buFont typeface="Wingdings" charset="2"/>
              <a:buNone/>
              <a:defRPr>
                <a:solidFill>
                  <a:schemeClr val="tx2"/>
                </a:solidFill>
              </a:defRPr>
            </a:lvl1pPr>
          </a:lstStyle>
          <a:p>
            <a:r>
              <a:rPr lang="en-US" dirty="0"/>
              <a:t>Click to edit Master subtitle style</a:t>
            </a:r>
          </a:p>
        </p:txBody>
      </p:sp>
      <p:sp>
        <p:nvSpPr>
          <p:cNvPr id="5" name="Date Placeholder 4"/>
          <p:cNvSpPr>
            <a:spLocks noGrp="1" noChangeArrowheads="1"/>
          </p:cNvSpPr>
          <p:nvPr>
            <p:ph type="dt" sz="half" idx="10"/>
          </p:nvPr>
        </p:nvSpPr>
        <p:spPr>
          <a:xfrm>
            <a:off x="457200" y="6248400"/>
            <a:ext cx="2133600" cy="471488"/>
          </a:xfrm>
          <a:prstGeom prst="rect">
            <a:avLst/>
          </a:prstGeom>
        </p:spPr>
        <p:txBody>
          <a:bodyPr/>
          <a:lstStyle>
            <a:lvl1pPr>
              <a:defRPr>
                <a:solidFill>
                  <a:srgbClr val="2A2A40"/>
                </a:solidFill>
                <a:latin typeface="Arial" charset="0"/>
                <a:ea typeface="+mn-ea"/>
                <a:cs typeface="Arial" charset="0"/>
              </a:defRPr>
            </a:lvl1pPr>
          </a:lstStyle>
          <a:p>
            <a:pPr fontAlgn="base">
              <a:spcBef>
                <a:spcPct val="0"/>
              </a:spcBef>
              <a:spcAft>
                <a:spcPct val="0"/>
              </a:spcAft>
              <a:defRPr/>
            </a:pPr>
            <a:endParaRPr lang="ru-RU"/>
          </a:p>
        </p:txBody>
      </p:sp>
      <p:sp>
        <p:nvSpPr>
          <p:cNvPr id="6" name="Footer Placeholder 5"/>
          <p:cNvSpPr>
            <a:spLocks noGrp="1" noChangeArrowheads="1"/>
          </p:cNvSpPr>
          <p:nvPr>
            <p:ph type="ftr" sz="quarter" idx="11"/>
          </p:nvPr>
        </p:nvSpPr>
        <p:spPr>
          <a:xfrm>
            <a:off x="3124200" y="6253163"/>
            <a:ext cx="2895600" cy="457200"/>
          </a:xfrm>
          <a:prstGeom prst="rect">
            <a:avLst/>
          </a:prstGeom>
        </p:spPr>
        <p:txBody>
          <a:bodyPr/>
          <a:lstStyle>
            <a:lvl1pPr>
              <a:defRPr>
                <a:solidFill>
                  <a:srgbClr val="2A2A40"/>
                </a:solidFill>
                <a:latin typeface="Arial" charset="0"/>
                <a:ea typeface="+mn-ea"/>
                <a:cs typeface="Arial" charset="0"/>
              </a:defRPr>
            </a:lvl1pPr>
          </a:lstStyle>
          <a:p>
            <a:pPr fontAlgn="base">
              <a:spcBef>
                <a:spcPct val="0"/>
              </a:spcBef>
              <a:spcAft>
                <a:spcPct val="0"/>
              </a:spcAft>
              <a:defRPr/>
            </a:pPr>
            <a:endParaRPr lang="ru-RU"/>
          </a:p>
        </p:txBody>
      </p:sp>
      <p:sp>
        <p:nvSpPr>
          <p:cNvPr id="7" name="Slide Number Placeholder 6"/>
          <p:cNvSpPr>
            <a:spLocks noGrp="1" noChangeArrowheads="1"/>
          </p:cNvSpPr>
          <p:nvPr>
            <p:ph type="sldNum" sz="quarter" idx="12"/>
          </p:nvPr>
        </p:nvSpPr>
        <p:spPr>
          <a:xfrm>
            <a:off x="6553200" y="6248400"/>
            <a:ext cx="2133600" cy="471488"/>
          </a:xfrm>
          <a:prstGeom prst="rect">
            <a:avLst/>
          </a:prstGeom>
        </p:spPr>
        <p:txBody>
          <a:bodyPr vert="horz" wrap="square" lIns="91440" tIns="45720" rIns="91440" bIns="45720" numCol="1" anchor="t" anchorCtr="0" compatLnSpc="1">
            <a:prstTxWarp prst="textNoShape">
              <a:avLst/>
            </a:prstTxWarp>
          </a:bodyPr>
          <a:lstStyle>
            <a:lvl1pPr>
              <a:defRPr>
                <a:solidFill>
                  <a:srgbClr val="2A2A40"/>
                </a:solidFill>
                <a:latin typeface="Arial" charset="0"/>
                <a:cs typeface="Arial" charset="0"/>
              </a:defRPr>
            </a:lvl1pPr>
          </a:lstStyle>
          <a:p>
            <a:pPr fontAlgn="base">
              <a:spcBef>
                <a:spcPct val="0"/>
              </a:spcBef>
              <a:spcAft>
                <a:spcPct val="0"/>
              </a:spcAft>
              <a:defRPr/>
            </a:pPr>
            <a:fld id="{F56B1274-D3E4-42CB-BC7F-380AF17CEFA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9855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24F43159-576F-493D-90E0-16E5AA6C700B}"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532715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DF57A586-5746-40EA-B002-FE866CF973AC}"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85096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82AD01D5-D621-4375-A80B-02807FA34397}"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5668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8"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9"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00A84EC0-7E0E-4D0D-A1E2-C750F78B0B7A}"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353472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4"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077EE2EE-24AA-40DE-A10B-0803E44223BB}"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07436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19DE4FBF-FD2C-4376-A9FA-4F5003CEB17A}"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475071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3"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4"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CF44B4D6-8823-4CB2-B74E-2EA8D19A958F}"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151520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0668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642C7BE5-9B26-4865-90F3-A08EBF7A348B}"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4179893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DA65974D-2129-46D6-9EA8-1E58557A8C23}"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3571506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C5EC8473-31C2-4435-973B-89AC81E6BB21}"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182172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685800"/>
            <a:ext cx="2084387"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685800"/>
            <a:ext cx="6102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09C1C35E-420D-4CF0-94D4-D87FD69FFB22}"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864246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229350" cy="914400"/>
          </a:xfrm>
        </p:spPr>
        <p:txBody>
          <a:bodyPr/>
          <a:lstStyle/>
          <a:p>
            <a:r>
              <a:rPr lang="en-US" dirty="0"/>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30F7147F-79DD-4004-AA5A-2C862FDA5ACD}"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510172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800" y="228600"/>
            <a:ext cx="6381750" cy="914400"/>
          </a:xfrm>
        </p:spPr>
        <p:txBody>
          <a:bodyPr/>
          <a:lstStyle/>
          <a:p>
            <a:r>
              <a:rPr lang="en-US"/>
              <a:t>Click to edit Master title style</a:t>
            </a:r>
          </a:p>
        </p:txBody>
      </p:sp>
      <p:sp>
        <p:nvSpPr>
          <p:cNvPr id="3" name="Content Placeholder 2"/>
          <p:cNvSpPr>
            <a:spLocks noGrp="1"/>
          </p:cNvSpPr>
          <p:nvPr>
            <p:ph sz="quarter" idx="1"/>
          </p:nvPr>
        </p:nvSpPr>
        <p:spPr>
          <a:xfrm>
            <a:off x="6096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8"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9"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79CB9536-56B7-4C65-8174-F588673D95A9}"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735090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RESHORING BKROUND_FC3-Titl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152400" y="3657600"/>
            <a:ext cx="8839200" cy="1304925"/>
          </a:xfrm>
        </p:spPr>
        <p:txBody>
          <a:bodyPr/>
          <a:lstStyle>
            <a:lvl1pPr algn="ctr">
              <a:defRPr sz="3600"/>
            </a:lvl1pPr>
          </a:lstStyle>
          <a:p>
            <a:r>
              <a:rPr lang="en-US" dirty="0"/>
              <a:t>Click to edit Master title style</a:t>
            </a:r>
          </a:p>
        </p:txBody>
      </p:sp>
      <p:sp>
        <p:nvSpPr>
          <p:cNvPr id="5128" name="Rectangle 8"/>
          <p:cNvSpPr>
            <a:spLocks noGrp="1" noChangeArrowheads="1"/>
          </p:cNvSpPr>
          <p:nvPr>
            <p:ph type="subTitle" idx="1"/>
          </p:nvPr>
        </p:nvSpPr>
        <p:spPr>
          <a:xfrm>
            <a:off x="152400" y="5105399"/>
            <a:ext cx="8839200" cy="1100137"/>
          </a:xfrm>
        </p:spPr>
        <p:txBody>
          <a:bodyPr/>
          <a:lstStyle>
            <a:lvl1pPr marL="0" indent="0" algn="ctr">
              <a:buFont typeface="Wingdings" charset="2"/>
              <a:buNone/>
              <a:defRPr>
                <a:solidFill>
                  <a:schemeClr val="tx2"/>
                </a:solidFill>
              </a:defRPr>
            </a:lvl1pPr>
          </a:lstStyle>
          <a:p>
            <a:r>
              <a:rPr lang="en-US" dirty="0"/>
              <a:t>Click to edit Master subtitle style</a:t>
            </a:r>
          </a:p>
        </p:txBody>
      </p:sp>
      <p:sp>
        <p:nvSpPr>
          <p:cNvPr id="5" name="Date Placeholder 4"/>
          <p:cNvSpPr>
            <a:spLocks noGrp="1" noChangeArrowheads="1"/>
          </p:cNvSpPr>
          <p:nvPr>
            <p:ph type="dt" sz="half" idx="10"/>
          </p:nvPr>
        </p:nvSpPr>
        <p:spPr>
          <a:xfrm>
            <a:off x="457200" y="6248400"/>
            <a:ext cx="2133600" cy="471488"/>
          </a:xfrm>
          <a:prstGeom prst="rect">
            <a:avLst/>
          </a:prstGeom>
        </p:spPr>
        <p:txBody>
          <a:bodyPr/>
          <a:lstStyle>
            <a:lvl1pPr>
              <a:defRPr>
                <a:solidFill>
                  <a:srgbClr val="2A2A40"/>
                </a:solidFill>
                <a:latin typeface="Arial" charset="0"/>
                <a:ea typeface="+mn-ea"/>
                <a:cs typeface="Arial" charset="0"/>
              </a:defRPr>
            </a:lvl1pPr>
          </a:lstStyle>
          <a:p>
            <a:pPr fontAlgn="base">
              <a:spcBef>
                <a:spcPct val="0"/>
              </a:spcBef>
              <a:spcAft>
                <a:spcPct val="0"/>
              </a:spcAft>
              <a:defRPr/>
            </a:pPr>
            <a:endParaRPr lang="ru-RU"/>
          </a:p>
        </p:txBody>
      </p:sp>
      <p:sp>
        <p:nvSpPr>
          <p:cNvPr id="6" name="Footer Placeholder 5"/>
          <p:cNvSpPr>
            <a:spLocks noGrp="1" noChangeArrowheads="1"/>
          </p:cNvSpPr>
          <p:nvPr>
            <p:ph type="ftr" sz="quarter" idx="11"/>
          </p:nvPr>
        </p:nvSpPr>
        <p:spPr>
          <a:xfrm>
            <a:off x="3124200" y="6253163"/>
            <a:ext cx="2895600" cy="457200"/>
          </a:xfrm>
          <a:prstGeom prst="rect">
            <a:avLst/>
          </a:prstGeom>
        </p:spPr>
        <p:txBody>
          <a:bodyPr/>
          <a:lstStyle>
            <a:lvl1pPr>
              <a:defRPr>
                <a:solidFill>
                  <a:srgbClr val="2A2A40"/>
                </a:solidFill>
                <a:latin typeface="Arial" charset="0"/>
                <a:ea typeface="+mn-ea"/>
                <a:cs typeface="Arial" charset="0"/>
              </a:defRPr>
            </a:lvl1pPr>
          </a:lstStyle>
          <a:p>
            <a:pPr fontAlgn="base">
              <a:spcBef>
                <a:spcPct val="0"/>
              </a:spcBef>
              <a:spcAft>
                <a:spcPct val="0"/>
              </a:spcAft>
              <a:defRPr/>
            </a:pPr>
            <a:endParaRPr lang="ru-RU"/>
          </a:p>
        </p:txBody>
      </p:sp>
      <p:sp>
        <p:nvSpPr>
          <p:cNvPr id="7" name="Slide Number Placeholder 6"/>
          <p:cNvSpPr>
            <a:spLocks noGrp="1" noChangeArrowheads="1"/>
          </p:cNvSpPr>
          <p:nvPr>
            <p:ph type="sldNum" sz="quarter" idx="12"/>
          </p:nvPr>
        </p:nvSpPr>
        <p:spPr>
          <a:xfrm>
            <a:off x="6553200" y="6248400"/>
            <a:ext cx="2133600" cy="471488"/>
          </a:xfrm>
          <a:prstGeom prst="rect">
            <a:avLst/>
          </a:prstGeom>
        </p:spPr>
        <p:txBody>
          <a:bodyPr vert="horz" wrap="square" lIns="91440" tIns="45720" rIns="91440" bIns="45720" numCol="1" anchor="t" anchorCtr="0" compatLnSpc="1">
            <a:prstTxWarp prst="textNoShape">
              <a:avLst/>
            </a:prstTxWarp>
          </a:bodyPr>
          <a:lstStyle>
            <a:lvl1pPr algn="r">
              <a:defRPr>
                <a:solidFill>
                  <a:srgbClr val="2A2A40"/>
                </a:solidFill>
                <a:latin typeface="Arial" charset="0"/>
                <a:cs typeface="Arial" charset="0"/>
              </a:defRPr>
            </a:lvl1pPr>
          </a:lstStyle>
          <a:p>
            <a:pPr fontAlgn="base">
              <a:spcBef>
                <a:spcPct val="0"/>
              </a:spcBef>
              <a:spcAft>
                <a:spcPct val="0"/>
              </a:spcAft>
              <a:defRPr/>
            </a:pPr>
            <a:fld id="{13C2477D-423B-4083-A5AF-783776A543D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72500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7F278D81-218B-432A-9653-07F5B72B250E}"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2949332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0525D3C3-3112-41DF-93A1-B59AA255F01D}"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269023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E284F83A-39C4-40AD-A102-16D65699B81A}"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442478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145A6BEA-BE9E-4819-B47E-37C9DAAC53D9}"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757309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8"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9"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53578261-39D0-4621-82B3-9F619D6F2386}"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67764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4"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A61BDAD2-2DF7-4376-830B-911D960AA702}"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4160341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3"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4"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F0C5E7E8-EFE7-4256-8F8F-7712821F0AE3}"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1235961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0668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7395000B-9D70-486C-829C-A51AB2BAECFE}"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1313183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A0559B1D-70A6-44AE-9B4F-DE922BF16C46}"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2203783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8456FA93-5CCA-4F5F-B561-BC769CA036C5}"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391369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685800"/>
            <a:ext cx="2084387"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685800"/>
            <a:ext cx="6102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3F8D4C74-F213-432B-881D-2686F761E3E6}"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1524989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229350" cy="914400"/>
          </a:xfrm>
        </p:spPr>
        <p:txBody>
          <a:bodyPr/>
          <a:lstStyle/>
          <a:p>
            <a:r>
              <a:rPr lang="en-US" dirty="0"/>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A3F71C84-0E4E-4053-9C6A-7380B891B0F3}"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3369411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800" y="228600"/>
            <a:ext cx="6381750" cy="914400"/>
          </a:xfrm>
        </p:spPr>
        <p:txBody>
          <a:bodyPr/>
          <a:lstStyle/>
          <a:p>
            <a:r>
              <a:rPr lang="en-US"/>
              <a:t>Click to edit Master title style</a:t>
            </a:r>
          </a:p>
        </p:txBody>
      </p:sp>
      <p:sp>
        <p:nvSpPr>
          <p:cNvPr id="3" name="Content Placeholder 2"/>
          <p:cNvSpPr>
            <a:spLocks noGrp="1"/>
          </p:cNvSpPr>
          <p:nvPr>
            <p:ph sz="quarter" idx="1"/>
          </p:nvPr>
        </p:nvSpPr>
        <p:spPr>
          <a:xfrm>
            <a:off x="6096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8"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9"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r">
              <a:defRPr>
                <a:latin typeface="Arial" charset="0"/>
                <a:cs typeface="Arial" charset="0"/>
              </a:defRPr>
            </a:lvl1pPr>
          </a:lstStyle>
          <a:p>
            <a:pPr fontAlgn="base">
              <a:spcBef>
                <a:spcPct val="0"/>
              </a:spcBef>
              <a:spcAft>
                <a:spcPct val="0"/>
              </a:spcAft>
              <a:defRPr/>
            </a:pPr>
            <a:fld id="{BC40227A-785D-4AE5-8A44-7B626B11C590}" type="slidenum">
              <a:rPr lang="en-US">
                <a:solidFill>
                  <a:srgbClr val="666699"/>
                </a:solidFill>
              </a:rPr>
              <a:pPr fontAlgn="base">
                <a:spcBef>
                  <a:spcPct val="0"/>
                </a:spcBef>
                <a:spcAft>
                  <a:spcPct val="0"/>
                </a:spcAft>
                <a:defRPr/>
              </a:pPr>
              <a:t>‹#›</a:t>
            </a:fld>
            <a:endParaRPr lang="en-US" dirty="0">
              <a:solidFill>
                <a:srgbClr val="666699"/>
              </a:solidFill>
            </a:endParaRPr>
          </a:p>
        </p:txBody>
      </p:sp>
    </p:spTree>
    <p:extLst>
      <p:ext uri="{BB962C8B-B14F-4D97-AF65-F5344CB8AC3E}">
        <p14:creationId xmlns:p14="http://schemas.microsoft.com/office/powerpoint/2010/main" val="420169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8FA803F1-4821-4CA9-B407-687989B0B032}"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45290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8"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9"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B4FA2B78-982F-4EAE-9FDC-E52934BEA0F5}"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26271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4"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5"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7BFF9CDD-EF7E-4ACD-8904-06796C83BF8C}"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61003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3"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4"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243CF729-23AF-413E-9CDE-949ACDBB17F2}"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87442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0668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174D55B2-2A38-438B-9A6B-29D3CF1B56C6}"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204737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ru-RU">
              <a:solidFill>
                <a:srgbClr val="666699"/>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2082DF68-7B09-4EF4-AF3F-7ACCDB97890E}" type="slidenum">
              <a:rPr lang="en-US">
                <a:solidFill>
                  <a:srgbClr val="666699"/>
                </a:solidFill>
              </a:rPr>
              <a:pPr fontAlgn="base">
                <a:spcBef>
                  <a:spcPct val="0"/>
                </a:spcBef>
                <a:spcAft>
                  <a:spcPct val="0"/>
                </a:spcAft>
                <a:defRPr/>
              </a:pPr>
              <a:t>‹#›</a:t>
            </a:fld>
            <a:endParaRPr lang="en-US">
              <a:solidFill>
                <a:srgbClr val="666699"/>
              </a:solidFill>
            </a:endParaRPr>
          </a:p>
        </p:txBody>
      </p:sp>
    </p:spTree>
    <p:extLst>
      <p:ext uri="{BB962C8B-B14F-4D97-AF65-F5344CB8AC3E}">
        <p14:creationId xmlns:p14="http://schemas.microsoft.com/office/powerpoint/2010/main" val="10989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descr="RESHORING BKROUND_FC3.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1752600" y="533400"/>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p:cNvSpPr>
            <a:spLocks noGrp="1" noChangeArrowheads="1"/>
          </p:cNvSpPr>
          <p:nvPr>
            <p:ph type="body" idx="1"/>
          </p:nvPr>
        </p:nvSpPr>
        <p:spPr bwMode="auto">
          <a:xfrm>
            <a:off x="152400" y="1600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80700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rtl="0" eaLnBrk="0" fontAlgn="base" hangingPunct="0">
        <a:spcBef>
          <a:spcPct val="0"/>
        </a:spcBef>
        <a:spcAft>
          <a:spcPct val="0"/>
        </a:spcAft>
        <a:defRPr sz="3000">
          <a:solidFill>
            <a:srgbClr val="E40B2A"/>
          </a:solidFill>
          <a:latin typeface="+mj-lt"/>
          <a:ea typeface="+mj-ea"/>
          <a:cs typeface="+mj-cs"/>
        </a:defRPr>
      </a:lvl1pPr>
      <a:lvl2pPr algn="r" rtl="0" eaLnBrk="0" fontAlgn="base" hangingPunct="0">
        <a:spcBef>
          <a:spcPct val="0"/>
        </a:spcBef>
        <a:spcAft>
          <a:spcPct val="0"/>
        </a:spcAft>
        <a:defRPr sz="3000">
          <a:solidFill>
            <a:srgbClr val="E40B2A"/>
          </a:solidFill>
          <a:latin typeface="Arial" charset="0"/>
          <a:ea typeface="Arial" charset="0"/>
          <a:cs typeface="Arial" charset="0"/>
        </a:defRPr>
      </a:lvl2pPr>
      <a:lvl3pPr algn="r" rtl="0" eaLnBrk="0" fontAlgn="base" hangingPunct="0">
        <a:spcBef>
          <a:spcPct val="0"/>
        </a:spcBef>
        <a:spcAft>
          <a:spcPct val="0"/>
        </a:spcAft>
        <a:defRPr sz="3000">
          <a:solidFill>
            <a:srgbClr val="E40B2A"/>
          </a:solidFill>
          <a:latin typeface="Arial" charset="0"/>
          <a:ea typeface="Arial" charset="0"/>
          <a:cs typeface="Arial" charset="0"/>
        </a:defRPr>
      </a:lvl3pPr>
      <a:lvl4pPr algn="r" rtl="0" eaLnBrk="0" fontAlgn="base" hangingPunct="0">
        <a:spcBef>
          <a:spcPct val="0"/>
        </a:spcBef>
        <a:spcAft>
          <a:spcPct val="0"/>
        </a:spcAft>
        <a:defRPr sz="3000">
          <a:solidFill>
            <a:srgbClr val="E40B2A"/>
          </a:solidFill>
          <a:latin typeface="Arial" charset="0"/>
          <a:ea typeface="Arial" charset="0"/>
          <a:cs typeface="Arial" charset="0"/>
        </a:defRPr>
      </a:lvl4pPr>
      <a:lvl5pPr algn="r" rtl="0" eaLnBrk="0" fontAlgn="base" hangingPunct="0">
        <a:spcBef>
          <a:spcPct val="0"/>
        </a:spcBef>
        <a:spcAft>
          <a:spcPct val="0"/>
        </a:spcAft>
        <a:defRPr sz="3000">
          <a:solidFill>
            <a:srgbClr val="E40B2A"/>
          </a:solidFill>
          <a:latin typeface="Arial" charset="0"/>
          <a:ea typeface="Arial" charset="0"/>
          <a:cs typeface="Arial" charset="0"/>
        </a:defRPr>
      </a:lvl5pPr>
      <a:lvl6pPr marL="457200" algn="l" rtl="0" fontAlgn="base">
        <a:spcBef>
          <a:spcPct val="0"/>
        </a:spcBef>
        <a:spcAft>
          <a:spcPct val="0"/>
        </a:spcAft>
        <a:defRPr sz="4200">
          <a:solidFill>
            <a:schemeClr val="tx2"/>
          </a:solidFill>
          <a:latin typeface="Arial" charset="0"/>
          <a:ea typeface="Arial" charset="0"/>
          <a:cs typeface="Arial" charset="0"/>
        </a:defRPr>
      </a:lvl6pPr>
      <a:lvl7pPr marL="914400" algn="l" rtl="0" fontAlgn="base">
        <a:spcBef>
          <a:spcPct val="0"/>
        </a:spcBef>
        <a:spcAft>
          <a:spcPct val="0"/>
        </a:spcAft>
        <a:defRPr sz="4200">
          <a:solidFill>
            <a:schemeClr val="tx2"/>
          </a:solidFill>
          <a:latin typeface="Arial" charset="0"/>
          <a:ea typeface="Arial" charset="0"/>
          <a:cs typeface="Arial" charset="0"/>
        </a:defRPr>
      </a:lvl7pPr>
      <a:lvl8pPr marL="1371600" algn="l" rtl="0" fontAlgn="base">
        <a:spcBef>
          <a:spcPct val="0"/>
        </a:spcBef>
        <a:spcAft>
          <a:spcPct val="0"/>
        </a:spcAft>
        <a:defRPr sz="4200">
          <a:solidFill>
            <a:schemeClr val="tx2"/>
          </a:solidFill>
          <a:latin typeface="Arial" charset="0"/>
          <a:ea typeface="Arial" charset="0"/>
          <a:cs typeface="Arial" charset="0"/>
        </a:defRPr>
      </a:lvl8pPr>
      <a:lvl9pPr marL="1828800" algn="l" rtl="0" fontAlgn="base">
        <a:spcBef>
          <a:spcPct val="0"/>
        </a:spcBef>
        <a:spcAft>
          <a:spcPct val="0"/>
        </a:spcAft>
        <a:defRPr sz="4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rgbClr val="E40B2A"/>
        </a:buClr>
        <a:buSzPct val="80000"/>
        <a:buFont typeface="Wingdings" pitchFamily="2" charset="2"/>
        <a:buChar char="l"/>
        <a:defRPr sz="2400">
          <a:solidFill>
            <a:srgbClr val="2A2A40"/>
          </a:solidFill>
          <a:latin typeface="+mn-lt"/>
          <a:ea typeface="+mn-ea"/>
          <a:cs typeface="+mn-cs"/>
        </a:defRPr>
      </a:lvl1pPr>
      <a:lvl2pPr marL="742950" indent="-285750" algn="l" rtl="0" eaLnBrk="0" fontAlgn="base" hangingPunct="0">
        <a:spcBef>
          <a:spcPct val="20000"/>
        </a:spcBef>
        <a:spcAft>
          <a:spcPct val="0"/>
        </a:spcAft>
        <a:buClr>
          <a:srgbClr val="E40B2A"/>
        </a:buClr>
        <a:buSzPct val="70000"/>
        <a:buFont typeface="Wingdings" pitchFamily="2" charset="2"/>
        <a:buChar char="l"/>
        <a:defRPr sz="2000">
          <a:solidFill>
            <a:srgbClr val="2A2A40"/>
          </a:solidFill>
          <a:latin typeface="+mn-lt"/>
          <a:ea typeface="+mn-ea"/>
          <a:cs typeface="+mn-cs"/>
        </a:defRPr>
      </a:lvl2pPr>
      <a:lvl3pPr marL="1143000" indent="-228600" algn="l" rtl="0" eaLnBrk="0" fontAlgn="base" hangingPunct="0">
        <a:spcBef>
          <a:spcPct val="20000"/>
        </a:spcBef>
        <a:spcAft>
          <a:spcPct val="0"/>
        </a:spcAft>
        <a:buClr>
          <a:srgbClr val="E40B2A"/>
        </a:buClr>
        <a:buSzPct val="65000"/>
        <a:buFont typeface="Wingdings" pitchFamily="2" charset="2"/>
        <a:buChar char="l"/>
        <a:defRPr sz="1600">
          <a:solidFill>
            <a:srgbClr val="2A2A40"/>
          </a:solidFill>
          <a:latin typeface="+mn-lt"/>
          <a:ea typeface="+mn-ea"/>
          <a:cs typeface="+mn-cs"/>
        </a:defRPr>
      </a:lvl3pPr>
      <a:lvl4pPr marL="1600200" indent="-228600" algn="l" rtl="0" eaLnBrk="0" fontAlgn="base" hangingPunct="0">
        <a:spcBef>
          <a:spcPct val="20000"/>
        </a:spcBef>
        <a:spcAft>
          <a:spcPct val="0"/>
        </a:spcAft>
        <a:buClr>
          <a:srgbClr val="E40B2A"/>
        </a:buClr>
        <a:buSzPct val="60000"/>
        <a:buFont typeface="Wingdings" pitchFamily="2" charset="2"/>
        <a:buChar char="l"/>
        <a:defRPr sz="1200">
          <a:solidFill>
            <a:srgbClr val="2A2A40"/>
          </a:solidFill>
          <a:latin typeface="+mn-lt"/>
          <a:ea typeface="+mn-ea"/>
          <a:cs typeface="+mn-cs"/>
        </a:defRPr>
      </a:lvl4pPr>
      <a:lvl5pPr marL="2057400" indent="-228600" algn="l" rtl="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mn-lt"/>
          <a:ea typeface="+mn-ea"/>
          <a:cs typeface="+mn-cs"/>
        </a:defRPr>
      </a:lvl5pPr>
      <a:lvl6pPr marL="25146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descr="RESHORING BKROUND_FC3.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1752600" y="533400"/>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p:cNvSpPr>
            <a:spLocks noGrp="1" noChangeArrowheads="1"/>
          </p:cNvSpPr>
          <p:nvPr>
            <p:ph type="body" idx="1"/>
          </p:nvPr>
        </p:nvSpPr>
        <p:spPr bwMode="auto">
          <a:xfrm>
            <a:off x="152400" y="1600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504388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r" rtl="0" eaLnBrk="0" fontAlgn="base" hangingPunct="0">
        <a:spcBef>
          <a:spcPct val="0"/>
        </a:spcBef>
        <a:spcAft>
          <a:spcPct val="0"/>
        </a:spcAft>
        <a:defRPr sz="3000">
          <a:solidFill>
            <a:srgbClr val="E40B2A"/>
          </a:solidFill>
          <a:latin typeface="+mj-lt"/>
          <a:ea typeface="+mj-ea"/>
          <a:cs typeface="+mj-cs"/>
        </a:defRPr>
      </a:lvl1pPr>
      <a:lvl2pPr algn="r" rtl="0" eaLnBrk="0" fontAlgn="base" hangingPunct="0">
        <a:spcBef>
          <a:spcPct val="0"/>
        </a:spcBef>
        <a:spcAft>
          <a:spcPct val="0"/>
        </a:spcAft>
        <a:defRPr sz="3000">
          <a:solidFill>
            <a:srgbClr val="E40B2A"/>
          </a:solidFill>
          <a:latin typeface="Arial" charset="0"/>
          <a:ea typeface="Arial" charset="0"/>
          <a:cs typeface="Arial" charset="0"/>
        </a:defRPr>
      </a:lvl2pPr>
      <a:lvl3pPr algn="r" rtl="0" eaLnBrk="0" fontAlgn="base" hangingPunct="0">
        <a:spcBef>
          <a:spcPct val="0"/>
        </a:spcBef>
        <a:spcAft>
          <a:spcPct val="0"/>
        </a:spcAft>
        <a:defRPr sz="3000">
          <a:solidFill>
            <a:srgbClr val="E40B2A"/>
          </a:solidFill>
          <a:latin typeface="Arial" charset="0"/>
          <a:ea typeface="Arial" charset="0"/>
          <a:cs typeface="Arial" charset="0"/>
        </a:defRPr>
      </a:lvl3pPr>
      <a:lvl4pPr algn="r" rtl="0" eaLnBrk="0" fontAlgn="base" hangingPunct="0">
        <a:spcBef>
          <a:spcPct val="0"/>
        </a:spcBef>
        <a:spcAft>
          <a:spcPct val="0"/>
        </a:spcAft>
        <a:defRPr sz="3000">
          <a:solidFill>
            <a:srgbClr val="E40B2A"/>
          </a:solidFill>
          <a:latin typeface="Arial" charset="0"/>
          <a:ea typeface="Arial" charset="0"/>
          <a:cs typeface="Arial" charset="0"/>
        </a:defRPr>
      </a:lvl4pPr>
      <a:lvl5pPr algn="r" rtl="0" eaLnBrk="0" fontAlgn="base" hangingPunct="0">
        <a:spcBef>
          <a:spcPct val="0"/>
        </a:spcBef>
        <a:spcAft>
          <a:spcPct val="0"/>
        </a:spcAft>
        <a:defRPr sz="3000">
          <a:solidFill>
            <a:srgbClr val="E40B2A"/>
          </a:solidFill>
          <a:latin typeface="Arial" charset="0"/>
          <a:ea typeface="Arial" charset="0"/>
          <a:cs typeface="Arial" charset="0"/>
        </a:defRPr>
      </a:lvl5pPr>
      <a:lvl6pPr marL="457200" algn="l" rtl="0" fontAlgn="base">
        <a:spcBef>
          <a:spcPct val="0"/>
        </a:spcBef>
        <a:spcAft>
          <a:spcPct val="0"/>
        </a:spcAft>
        <a:defRPr sz="4200">
          <a:solidFill>
            <a:schemeClr val="tx2"/>
          </a:solidFill>
          <a:latin typeface="Arial" charset="0"/>
          <a:ea typeface="Arial" charset="0"/>
          <a:cs typeface="Arial" charset="0"/>
        </a:defRPr>
      </a:lvl6pPr>
      <a:lvl7pPr marL="914400" algn="l" rtl="0" fontAlgn="base">
        <a:spcBef>
          <a:spcPct val="0"/>
        </a:spcBef>
        <a:spcAft>
          <a:spcPct val="0"/>
        </a:spcAft>
        <a:defRPr sz="4200">
          <a:solidFill>
            <a:schemeClr val="tx2"/>
          </a:solidFill>
          <a:latin typeface="Arial" charset="0"/>
          <a:ea typeface="Arial" charset="0"/>
          <a:cs typeface="Arial" charset="0"/>
        </a:defRPr>
      </a:lvl7pPr>
      <a:lvl8pPr marL="1371600" algn="l" rtl="0" fontAlgn="base">
        <a:spcBef>
          <a:spcPct val="0"/>
        </a:spcBef>
        <a:spcAft>
          <a:spcPct val="0"/>
        </a:spcAft>
        <a:defRPr sz="4200">
          <a:solidFill>
            <a:schemeClr val="tx2"/>
          </a:solidFill>
          <a:latin typeface="Arial" charset="0"/>
          <a:ea typeface="Arial" charset="0"/>
          <a:cs typeface="Arial" charset="0"/>
        </a:defRPr>
      </a:lvl8pPr>
      <a:lvl9pPr marL="1828800" algn="l" rtl="0" fontAlgn="base">
        <a:spcBef>
          <a:spcPct val="0"/>
        </a:spcBef>
        <a:spcAft>
          <a:spcPct val="0"/>
        </a:spcAft>
        <a:defRPr sz="4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rgbClr val="E40B2A"/>
        </a:buClr>
        <a:buSzPct val="80000"/>
        <a:buFont typeface="Wingdings" pitchFamily="2" charset="2"/>
        <a:buChar char="l"/>
        <a:defRPr sz="2400">
          <a:solidFill>
            <a:srgbClr val="2A2A40"/>
          </a:solidFill>
          <a:latin typeface="+mn-lt"/>
          <a:ea typeface="+mn-ea"/>
          <a:cs typeface="+mn-cs"/>
        </a:defRPr>
      </a:lvl1pPr>
      <a:lvl2pPr marL="742950" indent="-285750" algn="l" rtl="0" eaLnBrk="0" fontAlgn="base" hangingPunct="0">
        <a:spcBef>
          <a:spcPct val="20000"/>
        </a:spcBef>
        <a:spcAft>
          <a:spcPct val="0"/>
        </a:spcAft>
        <a:buClr>
          <a:srgbClr val="E40B2A"/>
        </a:buClr>
        <a:buSzPct val="70000"/>
        <a:buFont typeface="Wingdings" pitchFamily="2" charset="2"/>
        <a:buChar char="l"/>
        <a:defRPr sz="2000">
          <a:solidFill>
            <a:srgbClr val="2A2A40"/>
          </a:solidFill>
          <a:latin typeface="+mn-lt"/>
          <a:ea typeface="+mn-ea"/>
          <a:cs typeface="+mn-cs"/>
        </a:defRPr>
      </a:lvl2pPr>
      <a:lvl3pPr marL="1143000" indent="-228600" algn="l" rtl="0" eaLnBrk="0" fontAlgn="base" hangingPunct="0">
        <a:spcBef>
          <a:spcPct val="20000"/>
        </a:spcBef>
        <a:spcAft>
          <a:spcPct val="0"/>
        </a:spcAft>
        <a:buClr>
          <a:srgbClr val="E40B2A"/>
        </a:buClr>
        <a:buSzPct val="65000"/>
        <a:buFont typeface="Wingdings" pitchFamily="2" charset="2"/>
        <a:buChar char="l"/>
        <a:defRPr sz="1600">
          <a:solidFill>
            <a:srgbClr val="2A2A40"/>
          </a:solidFill>
          <a:latin typeface="+mn-lt"/>
          <a:ea typeface="+mn-ea"/>
          <a:cs typeface="+mn-cs"/>
        </a:defRPr>
      </a:lvl3pPr>
      <a:lvl4pPr marL="1600200" indent="-228600" algn="l" rtl="0" eaLnBrk="0" fontAlgn="base" hangingPunct="0">
        <a:spcBef>
          <a:spcPct val="20000"/>
        </a:spcBef>
        <a:spcAft>
          <a:spcPct val="0"/>
        </a:spcAft>
        <a:buClr>
          <a:srgbClr val="E40B2A"/>
        </a:buClr>
        <a:buSzPct val="60000"/>
        <a:buFont typeface="Wingdings" pitchFamily="2" charset="2"/>
        <a:buChar char="l"/>
        <a:defRPr sz="1200">
          <a:solidFill>
            <a:srgbClr val="2A2A40"/>
          </a:solidFill>
          <a:latin typeface="+mn-lt"/>
          <a:ea typeface="+mn-ea"/>
          <a:cs typeface="+mn-cs"/>
        </a:defRPr>
      </a:lvl4pPr>
      <a:lvl5pPr marL="2057400" indent="-228600" algn="l" rtl="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mn-lt"/>
          <a:ea typeface="+mn-ea"/>
          <a:cs typeface="+mn-cs"/>
        </a:defRPr>
      </a:lvl5pPr>
      <a:lvl6pPr marL="25146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descr="RESHORING BKROUND_FC3.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1752600" y="533400"/>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p:cNvSpPr>
            <a:spLocks noGrp="1" noChangeArrowheads="1"/>
          </p:cNvSpPr>
          <p:nvPr>
            <p:ph type="body" idx="1"/>
          </p:nvPr>
        </p:nvSpPr>
        <p:spPr bwMode="auto">
          <a:xfrm>
            <a:off x="152400" y="1600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347575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r" rtl="0" eaLnBrk="0" fontAlgn="base" hangingPunct="0">
        <a:spcBef>
          <a:spcPct val="0"/>
        </a:spcBef>
        <a:spcAft>
          <a:spcPct val="0"/>
        </a:spcAft>
        <a:defRPr sz="3000">
          <a:solidFill>
            <a:srgbClr val="E40B2A"/>
          </a:solidFill>
          <a:latin typeface="+mj-lt"/>
          <a:ea typeface="+mj-ea"/>
          <a:cs typeface="+mj-cs"/>
        </a:defRPr>
      </a:lvl1pPr>
      <a:lvl2pPr algn="r" rtl="0" eaLnBrk="0" fontAlgn="base" hangingPunct="0">
        <a:spcBef>
          <a:spcPct val="0"/>
        </a:spcBef>
        <a:spcAft>
          <a:spcPct val="0"/>
        </a:spcAft>
        <a:defRPr sz="3000">
          <a:solidFill>
            <a:srgbClr val="E40B2A"/>
          </a:solidFill>
          <a:latin typeface="Arial" charset="0"/>
          <a:ea typeface="Arial" charset="0"/>
          <a:cs typeface="Arial" charset="0"/>
        </a:defRPr>
      </a:lvl2pPr>
      <a:lvl3pPr algn="r" rtl="0" eaLnBrk="0" fontAlgn="base" hangingPunct="0">
        <a:spcBef>
          <a:spcPct val="0"/>
        </a:spcBef>
        <a:spcAft>
          <a:spcPct val="0"/>
        </a:spcAft>
        <a:defRPr sz="3000">
          <a:solidFill>
            <a:srgbClr val="E40B2A"/>
          </a:solidFill>
          <a:latin typeface="Arial" charset="0"/>
          <a:ea typeface="Arial" charset="0"/>
          <a:cs typeface="Arial" charset="0"/>
        </a:defRPr>
      </a:lvl3pPr>
      <a:lvl4pPr algn="r" rtl="0" eaLnBrk="0" fontAlgn="base" hangingPunct="0">
        <a:spcBef>
          <a:spcPct val="0"/>
        </a:spcBef>
        <a:spcAft>
          <a:spcPct val="0"/>
        </a:spcAft>
        <a:defRPr sz="3000">
          <a:solidFill>
            <a:srgbClr val="E40B2A"/>
          </a:solidFill>
          <a:latin typeface="Arial" charset="0"/>
          <a:ea typeface="Arial" charset="0"/>
          <a:cs typeface="Arial" charset="0"/>
        </a:defRPr>
      </a:lvl4pPr>
      <a:lvl5pPr algn="r" rtl="0" eaLnBrk="0" fontAlgn="base" hangingPunct="0">
        <a:spcBef>
          <a:spcPct val="0"/>
        </a:spcBef>
        <a:spcAft>
          <a:spcPct val="0"/>
        </a:spcAft>
        <a:defRPr sz="3000">
          <a:solidFill>
            <a:srgbClr val="E40B2A"/>
          </a:solidFill>
          <a:latin typeface="Arial" charset="0"/>
          <a:ea typeface="Arial" charset="0"/>
          <a:cs typeface="Arial" charset="0"/>
        </a:defRPr>
      </a:lvl5pPr>
      <a:lvl6pPr marL="457200" algn="l" rtl="0" fontAlgn="base">
        <a:spcBef>
          <a:spcPct val="0"/>
        </a:spcBef>
        <a:spcAft>
          <a:spcPct val="0"/>
        </a:spcAft>
        <a:defRPr sz="4200">
          <a:solidFill>
            <a:schemeClr val="tx2"/>
          </a:solidFill>
          <a:latin typeface="Arial" charset="0"/>
          <a:ea typeface="Arial" charset="0"/>
          <a:cs typeface="Arial" charset="0"/>
        </a:defRPr>
      </a:lvl6pPr>
      <a:lvl7pPr marL="914400" algn="l" rtl="0" fontAlgn="base">
        <a:spcBef>
          <a:spcPct val="0"/>
        </a:spcBef>
        <a:spcAft>
          <a:spcPct val="0"/>
        </a:spcAft>
        <a:defRPr sz="4200">
          <a:solidFill>
            <a:schemeClr val="tx2"/>
          </a:solidFill>
          <a:latin typeface="Arial" charset="0"/>
          <a:ea typeface="Arial" charset="0"/>
          <a:cs typeface="Arial" charset="0"/>
        </a:defRPr>
      </a:lvl7pPr>
      <a:lvl8pPr marL="1371600" algn="l" rtl="0" fontAlgn="base">
        <a:spcBef>
          <a:spcPct val="0"/>
        </a:spcBef>
        <a:spcAft>
          <a:spcPct val="0"/>
        </a:spcAft>
        <a:defRPr sz="4200">
          <a:solidFill>
            <a:schemeClr val="tx2"/>
          </a:solidFill>
          <a:latin typeface="Arial" charset="0"/>
          <a:ea typeface="Arial" charset="0"/>
          <a:cs typeface="Arial" charset="0"/>
        </a:defRPr>
      </a:lvl8pPr>
      <a:lvl9pPr marL="1828800" algn="l" rtl="0" fontAlgn="base">
        <a:spcBef>
          <a:spcPct val="0"/>
        </a:spcBef>
        <a:spcAft>
          <a:spcPct val="0"/>
        </a:spcAft>
        <a:defRPr sz="4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rgbClr val="E40B2A"/>
        </a:buClr>
        <a:buSzPct val="80000"/>
        <a:buFont typeface="Wingdings" pitchFamily="2" charset="2"/>
        <a:buChar char="l"/>
        <a:defRPr sz="2400">
          <a:solidFill>
            <a:srgbClr val="2A2A40"/>
          </a:solidFill>
          <a:latin typeface="+mn-lt"/>
          <a:ea typeface="+mn-ea"/>
          <a:cs typeface="+mn-cs"/>
        </a:defRPr>
      </a:lvl1pPr>
      <a:lvl2pPr marL="742950" indent="-285750" algn="l" rtl="0" eaLnBrk="0" fontAlgn="base" hangingPunct="0">
        <a:spcBef>
          <a:spcPct val="20000"/>
        </a:spcBef>
        <a:spcAft>
          <a:spcPct val="0"/>
        </a:spcAft>
        <a:buClr>
          <a:srgbClr val="E40B2A"/>
        </a:buClr>
        <a:buSzPct val="70000"/>
        <a:buFont typeface="Wingdings" pitchFamily="2" charset="2"/>
        <a:buChar char="l"/>
        <a:defRPr sz="2000">
          <a:solidFill>
            <a:srgbClr val="2A2A40"/>
          </a:solidFill>
          <a:latin typeface="+mn-lt"/>
          <a:ea typeface="+mn-ea"/>
          <a:cs typeface="+mn-cs"/>
        </a:defRPr>
      </a:lvl2pPr>
      <a:lvl3pPr marL="1143000" indent="-228600" algn="l" rtl="0" eaLnBrk="0" fontAlgn="base" hangingPunct="0">
        <a:spcBef>
          <a:spcPct val="20000"/>
        </a:spcBef>
        <a:spcAft>
          <a:spcPct val="0"/>
        </a:spcAft>
        <a:buClr>
          <a:srgbClr val="E40B2A"/>
        </a:buClr>
        <a:buSzPct val="65000"/>
        <a:buFont typeface="Wingdings" pitchFamily="2" charset="2"/>
        <a:buChar char="l"/>
        <a:defRPr sz="1600">
          <a:solidFill>
            <a:srgbClr val="2A2A40"/>
          </a:solidFill>
          <a:latin typeface="+mn-lt"/>
          <a:ea typeface="+mn-ea"/>
          <a:cs typeface="+mn-cs"/>
        </a:defRPr>
      </a:lvl3pPr>
      <a:lvl4pPr marL="1600200" indent="-228600" algn="l" rtl="0" eaLnBrk="0" fontAlgn="base" hangingPunct="0">
        <a:spcBef>
          <a:spcPct val="20000"/>
        </a:spcBef>
        <a:spcAft>
          <a:spcPct val="0"/>
        </a:spcAft>
        <a:buClr>
          <a:srgbClr val="E40B2A"/>
        </a:buClr>
        <a:buSzPct val="60000"/>
        <a:buFont typeface="Wingdings" pitchFamily="2" charset="2"/>
        <a:buChar char="l"/>
        <a:defRPr sz="1200">
          <a:solidFill>
            <a:srgbClr val="2A2A40"/>
          </a:solidFill>
          <a:latin typeface="+mn-lt"/>
          <a:ea typeface="+mn-ea"/>
          <a:cs typeface="+mn-cs"/>
        </a:defRPr>
      </a:lvl4pPr>
      <a:lvl5pPr marL="2057400" indent="-228600" algn="l" rtl="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mn-lt"/>
          <a:ea typeface="+mn-ea"/>
          <a:cs typeface="+mn-cs"/>
        </a:defRPr>
      </a:lvl5pPr>
      <a:lvl6pPr marL="25146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oreycorp.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nist.gov/mep/reshoring.cf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acetool.commerce.gov/" TargetMode="External"/><Relationship Id="rId4" Type="http://schemas.openxmlformats.org/officeDocument/2006/relationships/hyperlink" Target="http://business.usa.gov/program/reshoring-initiativ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reshorenow.org/august-28-2017/" TargetMode="External"/><Relationship Id="rId2" Type="http://schemas.openxmlformats.org/officeDocument/2006/relationships/hyperlink" Target="http://reshorenow.org/may-25-2017/"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hyperlink" Target="http://reshorenow.org/tco-estimator/" TargetMode="External"/><Relationship Id="rId3" Type="http://schemas.openxmlformats.org/officeDocument/2006/relationships/hyperlink" Target="mailto:harry.moser@reshorenow.org" TargetMode="External"/><Relationship Id="rId7" Type="http://schemas.openxmlformats.org/officeDocument/2006/relationships/hyperlink" Target="http://cdf-oplab.unil.ch/"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acetool.commerce.gov/" TargetMode="External"/><Relationship Id="rId5" Type="http://schemas.openxmlformats.org/officeDocument/2006/relationships/image" Target="../media/image10.jpeg"/><Relationship Id="rId10" Type="http://schemas.openxmlformats.org/officeDocument/2006/relationships/hyperlink" Target="http://www.reshorenow.org/blog/the-reshoring-initiative-s-economic-development-program/" TargetMode="External"/><Relationship Id="rId4" Type="http://schemas.openxmlformats.org/officeDocument/2006/relationships/hyperlink" Target="http://www.reshorenow.org/" TargetMode="External"/><Relationship Id="rId9" Type="http://schemas.openxmlformats.org/officeDocument/2006/relationships/hyperlink" Target="http://reshorenow.org/blog/the-reshoring-initiative-s-recommendations-for-a-skilled-workforc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subTitle" idx="1"/>
          </p:nvPr>
        </p:nvSpPr>
        <p:spPr>
          <a:xfrm>
            <a:off x="4872037" y="5257800"/>
            <a:ext cx="3890963" cy="1371600"/>
          </a:xfrm>
        </p:spPr>
        <p:txBody>
          <a:bodyPr/>
          <a:lstStyle/>
          <a:p>
            <a:pPr marL="0" indent="0" eaLnBrk="1" hangingPunct="1"/>
            <a:r>
              <a:rPr lang="en-US" dirty="0">
                <a:solidFill>
                  <a:srgbClr val="190104"/>
                </a:solidFill>
              </a:rPr>
              <a:t>Harry Moser</a:t>
            </a:r>
          </a:p>
          <a:p>
            <a:pPr marL="0" indent="0" eaLnBrk="1" hangingPunct="1"/>
            <a:r>
              <a:rPr lang="en-US" dirty="0">
                <a:solidFill>
                  <a:srgbClr val="190104"/>
                </a:solidFill>
              </a:rPr>
              <a:t>President</a:t>
            </a:r>
          </a:p>
          <a:p>
            <a:pPr marL="0" indent="0" eaLnBrk="1" hangingPunct="1"/>
            <a:r>
              <a:rPr lang="en-US" dirty="0">
                <a:solidFill>
                  <a:srgbClr val="190104"/>
                </a:solidFill>
              </a:rPr>
              <a:t>Reshoring Initiative</a:t>
            </a:r>
          </a:p>
          <a:p>
            <a:pPr marL="0" indent="0" eaLnBrk="1" hangingPunct="1"/>
            <a:endParaRPr lang="en-US" dirty="0">
              <a:solidFill>
                <a:srgbClr val="190104"/>
              </a:solidFill>
            </a:endParaRPr>
          </a:p>
        </p:txBody>
      </p:sp>
      <p:sp>
        <p:nvSpPr>
          <p:cNvPr id="2" name="TextBox 1"/>
          <p:cNvSpPr txBox="1"/>
          <p:nvPr/>
        </p:nvSpPr>
        <p:spPr>
          <a:xfrm>
            <a:off x="609600" y="5334000"/>
            <a:ext cx="184731" cy="369332"/>
          </a:xfrm>
          <a:prstGeom prst="rect">
            <a:avLst/>
          </a:prstGeom>
          <a:noFill/>
        </p:spPr>
        <p:txBody>
          <a:bodyPr wrap="none" rtlCol="0">
            <a:spAutoFit/>
          </a:bodyPr>
          <a:lstStyle/>
          <a:p>
            <a:endParaRPr lang="en-US" dirty="0"/>
          </a:p>
        </p:txBody>
      </p:sp>
      <p:sp>
        <p:nvSpPr>
          <p:cNvPr id="6" name="TextBox 5"/>
          <p:cNvSpPr txBox="1"/>
          <p:nvPr/>
        </p:nvSpPr>
        <p:spPr>
          <a:xfrm>
            <a:off x="4471558" y="4800600"/>
            <a:ext cx="184730" cy="461665"/>
          </a:xfrm>
          <a:prstGeom prst="rect">
            <a:avLst/>
          </a:prstGeom>
          <a:noFill/>
        </p:spPr>
        <p:txBody>
          <a:bodyPr wrap="none" rtlCol="0">
            <a:spAutoFit/>
          </a:bodyPr>
          <a:lstStyle/>
          <a:p>
            <a:pPr algn="ctr"/>
            <a:endParaRPr lang="en-US" sz="2400" dirty="0">
              <a:solidFill>
                <a:srgbClr val="190104"/>
              </a:solidFill>
            </a:endParaRPr>
          </a:p>
        </p:txBody>
      </p:sp>
      <p:sp>
        <p:nvSpPr>
          <p:cNvPr id="4" name="TextBox 3"/>
          <p:cNvSpPr txBox="1"/>
          <p:nvPr/>
        </p:nvSpPr>
        <p:spPr>
          <a:xfrm>
            <a:off x="1135892" y="5562600"/>
            <a:ext cx="2238754" cy="461665"/>
          </a:xfrm>
          <a:prstGeom prst="rect">
            <a:avLst/>
          </a:prstGeom>
          <a:noFill/>
        </p:spPr>
        <p:txBody>
          <a:bodyPr wrap="none" rtlCol="0">
            <a:spAutoFit/>
          </a:bodyPr>
          <a:lstStyle/>
          <a:p>
            <a:r>
              <a:rPr lang="en-US" sz="2400" dirty="0">
                <a:solidFill>
                  <a:srgbClr val="190104"/>
                </a:solidFill>
              </a:rPr>
              <a:t>NACFAM 2017</a:t>
            </a:r>
          </a:p>
        </p:txBody>
      </p:sp>
      <p:sp>
        <p:nvSpPr>
          <p:cNvPr id="3" name="TextBox 2"/>
          <p:cNvSpPr txBox="1"/>
          <p:nvPr/>
        </p:nvSpPr>
        <p:spPr>
          <a:xfrm>
            <a:off x="75929" y="4048780"/>
            <a:ext cx="9068072" cy="551113"/>
          </a:xfrm>
          <a:prstGeom prst="rect">
            <a:avLst/>
          </a:prstGeom>
          <a:noFill/>
        </p:spPr>
        <p:txBody>
          <a:bodyPr wrap="square" rtlCol="0">
            <a:spAutoFit/>
          </a:bodyPr>
          <a:lstStyle/>
          <a:p>
            <a:pPr indent="822960">
              <a:lnSpc>
                <a:spcPct val="50000"/>
              </a:lnSpc>
              <a:spcBef>
                <a:spcPts val="2100"/>
              </a:spcBef>
              <a:spcAft>
                <a:spcPts val="600"/>
              </a:spcAft>
            </a:pPr>
            <a:br>
              <a:rPr lang="en-US" sz="2800" dirty="0">
                <a:solidFill>
                  <a:srgbClr val="080001"/>
                </a:solidFill>
                <a:latin typeface="+mj-lt"/>
                <a:ea typeface="Calibri" panose="020F0502020204030204" pitchFamily="34" charset="0"/>
              </a:rPr>
            </a:br>
            <a:r>
              <a:rPr lang="en-US" sz="2800" dirty="0">
                <a:solidFill>
                  <a:srgbClr val="080001"/>
                </a:solidFill>
                <a:latin typeface="+mj-lt"/>
                <a:ea typeface="Calibri" panose="020F0502020204030204" pitchFamily="34" charset="0"/>
              </a:rPr>
              <a:t> </a:t>
            </a:r>
            <a:endParaRPr lang="en-US" sz="2800" b="1" cap="all" spc="-75" dirty="0">
              <a:solidFill>
                <a:srgbClr val="080001"/>
              </a:solidFill>
              <a:latin typeface="+mj-l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6C1B687-8024-46E5-B58E-8B2B6AAFDB6A}"/>
              </a:ext>
            </a:extLst>
          </p:cNvPr>
          <p:cNvSpPr txBox="1"/>
          <p:nvPr/>
        </p:nvSpPr>
        <p:spPr>
          <a:xfrm>
            <a:off x="609600" y="4191000"/>
            <a:ext cx="8068234" cy="954107"/>
          </a:xfrm>
          <a:prstGeom prst="rect">
            <a:avLst/>
          </a:prstGeom>
          <a:noFill/>
        </p:spPr>
        <p:txBody>
          <a:bodyPr wrap="none" rtlCol="0">
            <a:spAutoFit/>
          </a:bodyPr>
          <a:lstStyle/>
          <a:p>
            <a:r>
              <a:rPr lang="en-US" sz="2800" b="1" dirty="0">
                <a:solidFill>
                  <a:srgbClr val="190104"/>
                </a:solidFill>
              </a:rPr>
              <a:t>Reshoring and FDI: 300,000+ jobs since 2010. </a:t>
            </a:r>
          </a:p>
          <a:p>
            <a:pPr algn="ctr"/>
            <a:r>
              <a:rPr lang="en-US" sz="2800" b="1" dirty="0">
                <a:solidFill>
                  <a:srgbClr val="190104"/>
                </a:solidFill>
              </a:rPr>
              <a:t>How to get millions more?</a:t>
            </a:r>
            <a:r>
              <a:rPr lang="en-US" sz="2800" dirty="0">
                <a:solidFill>
                  <a:srgbClr val="190104"/>
                </a:solidFill>
              </a:rPr>
              <a:t> </a:t>
            </a:r>
          </a:p>
        </p:txBody>
      </p:sp>
    </p:spTree>
    <p:extLst>
      <p:ext uri="{BB962C8B-B14F-4D97-AF65-F5344CB8AC3E}">
        <p14:creationId xmlns:p14="http://schemas.microsoft.com/office/powerpoint/2010/main" val="32231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128713" y="152400"/>
            <a:ext cx="8015287" cy="762000"/>
          </a:xfrm>
        </p:spPr>
        <p:txBody>
          <a:bodyPr/>
          <a:lstStyle/>
          <a:p>
            <a:r>
              <a:rPr lang="en-US" altLang="en-US" sz="2800" dirty="0">
                <a:solidFill>
                  <a:srgbClr val="190104"/>
                </a:solidFill>
              </a:rPr>
              <a:t>The Industry-Led Reshoring Initiative Provides </a:t>
            </a:r>
            <a:br>
              <a:rPr lang="en-US" altLang="en-US" sz="3200" dirty="0">
                <a:solidFill>
                  <a:srgbClr val="190104"/>
                </a:solidFill>
              </a:rPr>
            </a:br>
            <a:endParaRPr lang="en-US" altLang="en-US" sz="3200" dirty="0">
              <a:solidFill>
                <a:srgbClr val="190104"/>
              </a:solidFill>
            </a:endParaRPr>
          </a:p>
        </p:txBody>
      </p:sp>
      <p:sp>
        <p:nvSpPr>
          <p:cNvPr id="23555" name="Rectangle 3"/>
          <p:cNvSpPr>
            <a:spLocks noGrp="1" noChangeArrowheads="1"/>
          </p:cNvSpPr>
          <p:nvPr>
            <p:ph type="body" idx="4294967295"/>
          </p:nvPr>
        </p:nvSpPr>
        <p:spPr>
          <a:xfrm>
            <a:off x="381000" y="914400"/>
            <a:ext cx="8305800" cy="4495800"/>
          </a:xfrm>
        </p:spPr>
        <p:txBody>
          <a:bodyPr/>
          <a:lstStyle/>
          <a:p>
            <a:pPr>
              <a:lnSpc>
                <a:spcPct val="90000"/>
              </a:lnSpc>
            </a:pPr>
            <a:r>
              <a:rPr lang="en-US" altLang="en-US" sz="3200" dirty="0">
                <a:solidFill>
                  <a:srgbClr val="190104"/>
                </a:solidFill>
              </a:rPr>
              <a:t>Online Library of 4,000+ reshoring articles</a:t>
            </a:r>
          </a:p>
          <a:p>
            <a:pPr>
              <a:lnSpc>
                <a:spcPct val="90000"/>
              </a:lnSpc>
            </a:pPr>
            <a:r>
              <a:rPr lang="en-US" altLang="en-US" sz="3200" dirty="0">
                <a:solidFill>
                  <a:srgbClr val="190104"/>
                </a:solidFill>
              </a:rPr>
              <a:t>Statistics from TCO and Library databases</a:t>
            </a:r>
          </a:p>
          <a:p>
            <a:pPr>
              <a:lnSpc>
                <a:spcPct val="90000"/>
              </a:lnSpc>
            </a:pPr>
            <a:r>
              <a:rPr lang="en-US" altLang="en-US" sz="3200" dirty="0">
                <a:solidFill>
                  <a:srgbClr val="190104"/>
                </a:solidFill>
              </a:rPr>
              <a:t>Case Study template for posting cases. </a:t>
            </a:r>
          </a:p>
          <a:p>
            <a:pPr>
              <a:lnSpc>
                <a:spcPct val="90000"/>
              </a:lnSpc>
            </a:pPr>
            <a:r>
              <a:rPr lang="en-US" altLang="en-US" sz="3200" dirty="0">
                <a:solidFill>
                  <a:srgbClr val="190104"/>
                </a:solidFill>
              </a:rPr>
              <a:t>Motivation for skilled manufacturing careers</a:t>
            </a:r>
          </a:p>
          <a:p>
            <a:pPr>
              <a:lnSpc>
                <a:spcPct val="90000"/>
              </a:lnSpc>
            </a:pPr>
            <a:r>
              <a:rPr lang="en-US" altLang="en-US" sz="3200" dirty="0">
                <a:solidFill>
                  <a:srgbClr val="190104"/>
                </a:solidFill>
              </a:rPr>
              <a:t>Free Total Cost of Ownership (TCO) software for:</a:t>
            </a:r>
          </a:p>
          <a:p>
            <a:pPr lvl="1">
              <a:lnSpc>
                <a:spcPct val="90000"/>
              </a:lnSpc>
            </a:pPr>
            <a:r>
              <a:rPr lang="en-US" altLang="en-US" sz="2800" dirty="0">
                <a:solidFill>
                  <a:srgbClr val="190104"/>
                </a:solidFill>
              </a:rPr>
              <a:t>Companies for sourcing</a:t>
            </a:r>
          </a:p>
          <a:p>
            <a:pPr lvl="1">
              <a:lnSpc>
                <a:spcPct val="90000"/>
              </a:lnSpc>
            </a:pPr>
            <a:r>
              <a:rPr lang="en-US" altLang="en-US" sz="2800" dirty="0">
                <a:solidFill>
                  <a:srgbClr val="190104"/>
                </a:solidFill>
              </a:rPr>
              <a:t>Suppliers of parts and equipment for selling </a:t>
            </a:r>
          </a:p>
          <a:p>
            <a:pPr marL="0" indent="0">
              <a:lnSpc>
                <a:spcPct val="90000"/>
              </a:lnSpc>
              <a:buNone/>
            </a:pPr>
            <a:endParaRPr lang="en-US" altLang="en-US" sz="3200" dirty="0"/>
          </a:p>
        </p:txBody>
      </p:sp>
    </p:spTree>
    <p:extLst>
      <p:ext uri="{BB962C8B-B14F-4D97-AF65-F5344CB8AC3E}">
        <p14:creationId xmlns:p14="http://schemas.microsoft.com/office/powerpoint/2010/main" val="49399346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52600" y="-152400"/>
            <a:ext cx="7239000" cy="914400"/>
          </a:xfrm>
        </p:spPr>
        <p:txBody>
          <a:bodyPr/>
          <a:lstStyle/>
          <a:p>
            <a:pPr algn="ctr"/>
            <a:r>
              <a:rPr lang="en-US" altLang="en-US" sz="3600">
                <a:solidFill>
                  <a:srgbClr val="190104"/>
                </a:solidFill>
              </a:rPr>
              <a:t>TCO Comparison Example </a:t>
            </a:r>
          </a:p>
        </p:txBody>
      </p:sp>
      <p:graphicFrame>
        <p:nvGraphicFramePr>
          <p:cNvPr id="21507" name="Content Placeholder 3"/>
          <p:cNvGraphicFramePr>
            <a:graphicFrameLocks noGrp="1"/>
          </p:cNvGraphicFramePr>
          <p:nvPr>
            <p:ph idx="1"/>
          </p:nvPr>
        </p:nvGraphicFramePr>
        <p:xfrm>
          <a:off x="381000" y="1524000"/>
          <a:ext cx="8255000" cy="4521200"/>
        </p:xfrm>
        <a:graphic>
          <a:graphicData uri="http://schemas.openxmlformats.org/presentationml/2006/ole">
            <mc:AlternateContent xmlns:mc="http://schemas.openxmlformats.org/markup-compatibility/2006">
              <mc:Choice xmlns:v="urn:schemas-microsoft-com:vml" Requires="v">
                <p:oleObj spid="_x0000_s9370" name="Chart" r:id="rId4" imgW="8253302" imgH="4522858" progId="Excel.Chart.8">
                  <p:embed/>
                </p:oleObj>
              </mc:Choice>
              <mc:Fallback>
                <p:oleObj name="Chart" r:id="rId4" imgW="8253302" imgH="4522858"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255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419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0" y="-228600"/>
            <a:ext cx="7543800" cy="914400"/>
          </a:xfrm>
        </p:spPr>
        <p:txBody>
          <a:bodyPr/>
          <a:lstStyle/>
          <a:p>
            <a:pPr algn="ctr"/>
            <a:r>
              <a:rPr lang="en-US" altLang="en-US" sz="2800" dirty="0">
                <a:solidFill>
                  <a:srgbClr val="080001"/>
                </a:solidFill>
              </a:rPr>
              <a:t> TCO cases, China vs. U.S.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2277782"/>
              </p:ext>
            </p:extLst>
          </p:nvPr>
        </p:nvGraphicFramePr>
        <p:xfrm>
          <a:off x="1752600" y="1676400"/>
          <a:ext cx="5562600" cy="3913538"/>
        </p:xfrm>
        <a:graphic>
          <a:graphicData uri="http://schemas.openxmlformats.org/drawingml/2006/table">
            <a:tbl>
              <a:tblPr/>
              <a:tblGrid>
                <a:gridCol w="2514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47218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3200" b="1" i="0" u="none" strike="noStrike" cap="none" normalizeH="0" baseline="0" dirty="0">
                          <a:ln>
                            <a:noFill/>
                          </a:ln>
                          <a:solidFill>
                            <a:schemeClr val="tx2"/>
                          </a:solidFill>
                          <a:effectLst/>
                          <a:latin typeface="Arial" charset="0"/>
                          <a:cs typeface="Calibri" charset="0"/>
                        </a:rPr>
                        <a:t>Comparison Basis</a:t>
                      </a:r>
                      <a:endParaRPr kumimoji="0" lang="en-US" sz="3200" b="0" i="0" u="none" strike="noStrike" cap="none" normalizeH="0" baseline="0" dirty="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3200" b="1" i="0" u="none" strike="noStrike" cap="none" normalizeH="0" baseline="0" dirty="0">
                          <a:ln>
                            <a:noFill/>
                          </a:ln>
                          <a:solidFill>
                            <a:schemeClr val="tx2"/>
                          </a:solidFill>
                          <a:effectLst/>
                          <a:latin typeface="Arial" charset="0"/>
                          <a:cs typeface="Calibri" charset="0"/>
                        </a:rPr>
                        <a:t>% of cases where U.S. has the advantage</a:t>
                      </a:r>
                      <a:endParaRPr kumimoji="0" lang="en-US" sz="3200" b="0" i="0" u="none" strike="noStrike" cap="none" normalizeH="0" baseline="0" dirty="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548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3200" b="0" i="0" u="none" strike="noStrike" cap="none" normalizeH="0" baseline="0">
                          <a:ln>
                            <a:noFill/>
                          </a:ln>
                          <a:solidFill>
                            <a:schemeClr val="tx2"/>
                          </a:solidFill>
                          <a:effectLst/>
                          <a:latin typeface="Arial" charset="0"/>
                          <a:cs typeface="Calibri" charset="0"/>
                        </a:rPr>
                        <a:t>Price</a:t>
                      </a:r>
                      <a:endParaRPr kumimoji="0" lang="en-US" sz="3200" b="0" i="0" u="none" strike="noStrike" cap="none" normalizeH="0" baseline="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3200" b="0" i="0" u="none" strike="noStrike" cap="none" normalizeH="0" baseline="0">
                          <a:ln>
                            <a:noFill/>
                          </a:ln>
                          <a:solidFill>
                            <a:schemeClr val="tx2"/>
                          </a:solidFill>
                          <a:effectLst/>
                          <a:latin typeface="Arial" charset="0"/>
                          <a:cs typeface="Calibri" charset="0"/>
                        </a:rPr>
                        <a:t>5%</a:t>
                      </a:r>
                      <a:endParaRPr kumimoji="0" lang="en-US" sz="3200" b="0" i="0" u="none" strike="noStrike" cap="none" normalizeH="0" baseline="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548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3200" b="0" i="0" u="none" strike="noStrike" cap="none" normalizeH="0" baseline="0">
                          <a:ln>
                            <a:noFill/>
                          </a:ln>
                          <a:solidFill>
                            <a:schemeClr val="tx2"/>
                          </a:solidFill>
                          <a:effectLst/>
                          <a:latin typeface="Arial" charset="0"/>
                          <a:cs typeface="Calibri" charset="0"/>
                        </a:rPr>
                        <a:t>TCO</a:t>
                      </a:r>
                      <a:endParaRPr kumimoji="0" lang="en-US" sz="3200" b="0" i="0" u="none" strike="noStrike" cap="none" normalizeH="0" baseline="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3200" b="0" i="0" u="none" strike="noStrike" cap="none" normalizeH="0" baseline="0" dirty="0">
                          <a:ln>
                            <a:noFill/>
                          </a:ln>
                          <a:solidFill>
                            <a:schemeClr val="tx2"/>
                          </a:solidFill>
                          <a:effectLst/>
                          <a:latin typeface="Arial" charset="0"/>
                          <a:cs typeface="Calibri" charset="0"/>
                        </a:rPr>
                        <a:t>53%</a:t>
                      </a:r>
                      <a:endParaRPr kumimoji="0" lang="en-US" sz="3200" b="0" i="0" u="none" strike="noStrike" cap="none" normalizeH="0" baseline="0" dirty="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937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3200" b="0" i="0" u="none" strike="noStrike" cap="none" normalizeH="0" baseline="0" dirty="0">
                          <a:ln>
                            <a:noFill/>
                          </a:ln>
                          <a:solidFill>
                            <a:schemeClr val="tx2"/>
                          </a:solidFill>
                          <a:effectLst/>
                          <a:latin typeface="Arial" charset="0"/>
                          <a:cs typeface="Calibri" charset="0"/>
                        </a:rPr>
                        <a:t>Difference</a:t>
                      </a:r>
                      <a:endParaRPr kumimoji="0" lang="en-US" sz="3200" b="0" i="0" u="none" strike="noStrike" cap="none" normalizeH="0" baseline="0" dirty="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3200" b="0" i="0" u="none" strike="noStrike" cap="none" normalizeH="0" baseline="0" dirty="0">
                          <a:ln>
                            <a:noFill/>
                          </a:ln>
                          <a:solidFill>
                            <a:schemeClr val="tx2"/>
                          </a:solidFill>
                          <a:effectLst/>
                          <a:latin typeface="Arial" charset="0"/>
                          <a:cs typeface="Calibri" charset="0"/>
                        </a:rPr>
                        <a:t>48%*</a:t>
                      </a:r>
                      <a:endParaRPr kumimoji="0" lang="en-US" sz="3200" b="0" i="0" u="none" strike="noStrike" cap="none" normalizeH="0" baseline="0" dirty="0">
                        <a:ln>
                          <a:noFill/>
                        </a:ln>
                        <a:solidFill>
                          <a:schemeClr val="tx2"/>
                        </a:solidFill>
                        <a:effectLst/>
                        <a:latin typeface="Calibri"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2788" name="TextBox 4"/>
          <p:cNvSpPr txBox="1">
            <a:spLocks noChangeArrowheads="1"/>
          </p:cNvSpPr>
          <p:nvPr/>
        </p:nvSpPr>
        <p:spPr bwMode="auto">
          <a:xfrm>
            <a:off x="381000" y="5562600"/>
            <a:ext cx="8633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E40B2A"/>
              </a:buClr>
              <a:buSzPct val="80000"/>
              <a:buFont typeface="Wingdings" pitchFamily="2" charset="2"/>
              <a:buChar char="l"/>
              <a:defRPr sz="2400">
                <a:solidFill>
                  <a:srgbClr val="2A2A40"/>
                </a:solidFill>
                <a:latin typeface="Arial" pitchFamily="34" charset="0"/>
                <a:cs typeface="Arial" pitchFamily="34" charset="0"/>
              </a:defRPr>
            </a:lvl1pPr>
            <a:lvl2pPr marL="742950" indent="-285750" eaLnBrk="0" hangingPunct="0">
              <a:spcBef>
                <a:spcPct val="20000"/>
              </a:spcBef>
              <a:buClr>
                <a:srgbClr val="E40B2A"/>
              </a:buClr>
              <a:buSzPct val="70000"/>
              <a:buFont typeface="Wingdings" pitchFamily="2" charset="2"/>
              <a:buChar char="l"/>
              <a:defRPr sz="2000">
                <a:solidFill>
                  <a:srgbClr val="2A2A40"/>
                </a:solidFill>
                <a:latin typeface="Arial" pitchFamily="34" charset="0"/>
                <a:cs typeface="Arial" pitchFamily="34" charset="0"/>
              </a:defRPr>
            </a:lvl2pPr>
            <a:lvl3pPr marL="1143000" indent="-228600" eaLnBrk="0" hangingPunct="0">
              <a:spcBef>
                <a:spcPct val="20000"/>
              </a:spcBef>
              <a:buClr>
                <a:srgbClr val="E40B2A"/>
              </a:buClr>
              <a:buSzPct val="65000"/>
              <a:buFont typeface="Wingdings" pitchFamily="2" charset="2"/>
              <a:buChar char="l"/>
              <a:defRPr sz="1600">
                <a:solidFill>
                  <a:srgbClr val="2A2A40"/>
                </a:solidFill>
                <a:latin typeface="Arial" pitchFamily="34" charset="0"/>
                <a:cs typeface="Arial" pitchFamily="34" charset="0"/>
              </a:defRPr>
            </a:lvl3pPr>
            <a:lvl4pPr marL="1600200" indent="-228600" eaLnBrk="0" hangingPunct="0">
              <a:spcBef>
                <a:spcPct val="20000"/>
              </a:spcBef>
              <a:buClr>
                <a:srgbClr val="E40B2A"/>
              </a:buClr>
              <a:buSzPct val="60000"/>
              <a:buFont typeface="Wingdings" pitchFamily="2" charset="2"/>
              <a:buChar char="l"/>
              <a:defRPr sz="1200">
                <a:solidFill>
                  <a:srgbClr val="2A2A40"/>
                </a:solidFill>
                <a:latin typeface="Arial" pitchFamily="34" charset="0"/>
                <a:cs typeface="Arial" pitchFamily="34" charset="0"/>
              </a:defRPr>
            </a:lvl4pPr>
            <a:lvl5pPr marL="2057400" indent="-228600" eaLnBrk="0" hangingPunct="0">
              <a:spcBef>
                <a:spcPct val="20000"/>
              </a:spcBef>
              <a:buClr>
                <a:srgbClr val="E40B2A"/>
              </a:buClr>
              <a:buSzPct val="40000"/>
              <a:buFont typeface="Wingdings" pitchFamily="2" charset="2"/>
              <a:buChar char="l"/>
              <a:defRPr sz="1200">
                <a:solidFill>
                  <a:srgbClr val="2A2A40"/>
                </a:solidFill>
                <a:latin typeface="Arial" pitchFamily="34" charset="0"/>
                <a:cs typeface="Arial" pitchFamily="34" charset="0"/>
              </a:defRPr>
            </a:lvl5pPr>
            <a:lvl6pPr marL="25146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6pPr>
            <a:lvl7pPr marL="29718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7pPr>
            <a:lvl8pPr marL="34290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8pPr>
            <a:lvl9pPr marL="38862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9pPr>
          </a:lstStyle>
          <a:p>
            <a:pPr eaLnBrk="1" hangingPunct="1">
              <a:spcBef>
                <a:spcPct val="0"/>
              </a:spcBef>
              <a:buClrTx/>
              <a:buSzTx/>
              <a:buFontTx/>
              <a:buNone/>
            </a:pPr>
            <a:r>
              <a:rPr lang="en-US" altLang="en-US" dirty="0">
                <a:solidFill>
                  <a:schemeClr val="tx2"/>
                </a:solidFill>
              </a:rPr>
              <a:t>*Conservatively 25% might return if companies shifted to TCO</a:t>
            </a:r>
          </a:p>
        </p:txBody>
      </p:sp>
      <p:sp>
        <p:nvSpPr>
          <p:cNvPr id="33818" name="TextBox 1"/>
          <p:cNvSpPr txBox="1">
            <a:spLocks noChangeArrowheads="1"/>
          </p:cNvSpPr>
          <p:nvPr/>
        </p:nvSpPr>
        <p:spPr bwMode="auto">
          <a:xfrm>
            <a:off x="1143000" y="6192838"/>
            <a:ext cx="4011613" cy="4619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dirty="0">
                <a:solidFill>
                  <a:srgbClr val="190104"/>
                </a:solidFill>
              </a:rPr>
              <a:t>Source: TCO user database</a:t>
            </a:r>
          </a:p>
        </p:txBody>
      </p:sp>
    </p:spTree>
    <p:extLst>
      <p:ext uri="{BB962C8B-B14F-4D97-AF65-F5344CB8AC3E}">
        <p14:creationId xmlns:p14="http://schemas.microsoft.com/office/powerpoint/2010/main" val="364947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52600" y="-228600"/>
            <a:ext cx="5486400" cy="914400"/>
          </a:xfrm>
        </p:spPr>
        <p:txBody>
          <a:bodyPr/>
          <a:lstStyle/>
          <a:p>
            <a:pPr algn="ctr"/>
            <a:r>
              <a:rPr lang="en-US" altLang="en-US" sz="3600">
                <a:solidFill>
                  <a:srgbClr val="190104"/>
                </a:solidFill>
                <a:ea typeface="ＭＳ Ｐゴシック" pitchFamily="34" charset="-128"/>
              </a:rPr>
              <a:t>          Circuit Boards</a:t>
            </a:r>
          </a:p>
        </p:txBody>
      </p:sp>
      <p:sp>
        <p:nvSpPr>
          <p:cNvPr id="39939" name="Rectangle 3"/>
          <p:cNvSpPr>
            <a:spLocks noGrp="1" noChangeArrowheads="1"/>
          </p:cNvSpPr>
          <p:nvPr>
            <p:ph type="body" idx="1"/>
          </p:nvPr>
        </p:nvSpPr>
        <p:spPr/>
        <p:txBody>
          <a:bodyPr/>
          <a:lstStyle/>
          <a:p>
            <a:pPr>
              <a:lnSpc>
                <a:spcPct val="90000"/>
              </a:lnSpc>
            </a:pPr>
            <a:r>
              <a:rPr lang="en-US" altLang="en-US" sz="3600" dirty="0">
                <a:ea typeface="ＭＳ Ｐゴシック" pitchFamily="34" charset="-128"/>
              </a:rPr>
              <a:t>Woodridge, IL</a:t>
            </a:r>
          </a:p>
          <a:p>
            <a:pPr>
              <a:lnSpc>
                <a:spcPct val="90000"/>
              </a:lnSpc>
            </a:pPr>
            <a:r>
              <a:rPr lang="en-US" altLang="en-US" sz="3600" dirty="0">
                <a:ea typeface="ＭＳ Ｐゴシック" pitchFamily="34" charset="-128"/>
              </a:rPr>
              <a:t>Supplies heavy equipment companies</a:t>
            </a:r>
          </a:p>
          <a:p>
            <a:pPr>
              <a:lnSpc>
                <a:spcPct val="90000"/>
              </a:lnSpc>
            </a:pPr>
            <a:r>
              <a:rPr lang="en-US" altLang="en-US" sz="3600" dirty="0">
                <a:ea typeface="ＭＳ Ｐゴシック" pitchFamily="34" charset="-128"/>
              </a:rPr>
              <a:t>Had quality issue with a Chinese component </a:t>
            </a:r>
          </a:p>
          <a:p>
            <a:pPr>
              <a:lnSpc>
                <a:spcPct val="90000"/>
              </a:lnSpc>
            </a:pPr>
            <a:r>
              <a:rPr lang="en-US" altLang="en-US" sz="3600" dirty="0">
                <a:ea typeface="ＭＳ Ｐゴシック" pitchFamily="34" charset="-128"/>
              </a:rPr>
              <a:t>Found local IL source</a:t>
            </a:r>
          </a:p>
          <a:p>
            <a:pPr>
              <a:lnSpc>
                <a:spcPct val="90000"/>
              </a:lnSpc>
            </a:pPr>
            <a:r>
              <a:rPr lang="en-US" altLang="en-US" sz="3600" dirty="0">
                <a:ea typeface="ＭＳ Ｐゴシック" pitchFamily="34" charset="-128"/>
              </a:rPr>
              <a:t>Result:</a:t>
            </a:r>
          </a:p>
          <a:p>
            <a:pPr lvl="1">
              <a:lnSpc>
                <a:spcPct val="90000"/>
              </a:lnSpc>
            </a:pPr>
            <a:r>
              <a:rPr lang="en-US" altLang="en-US" sz="3200" dirty="0">
                <a:solidFill>
                  <a:srgbClr val="190104"/>
                </a:solidFill>
              </a:rPr>
              <a:t>Quality problem fixed</a:t>
            </a:r>
          </a:p>
          <a:p>
            <a:pPr lvl="1">
              <a:lnSpc>
                <a:spcPct val="90000"/>
              </a:lnSpc>
            </a:pPr>
            <a:r>
              <a:rPr lang="en-US" altLang="en-US" sz="3200" dirty="0">
                <a:solidFill>
                  <a:srgbClr val="E40B2A"/>
                </a:solidFill>
              </a:rPr>
              <a:t>Inventory cut by 94%</a:t>
            </a:r>
          </a:p>
          <a:p>
            <a:pPr>
              <a:lnSpc>
                <a:spcPct val="90000"/>
              </a:lnSpc>
            </a:pPr>
            <a:r>
              <a:rPr lang="en-US" altLang="en-US" sz="3600" dirty="0">
                <a:solidFill>
                  <a:srgbClr val="E40B2A"/>
                </a:solidFill>
              </a:rPr>
              <a:t> $60M order</a:t>
            </a:r>
          </a:p>
          <a:p>
            <a:pPr marL="457200" lvl="1" indent="0">
              <a:lnSpc>
                <a:spcPct val="90000"/>
              </a:lnSpc>
              <a:buNone/>
            </a:pPr>
            <a:r>
              <a:rPr lang="en-US" altLang="en-US" sz="3200" dirty="0">
                <a:solidFill>
                  <a:srgbClr val="E40B2A"/>
                </a:solidFill>
              </a:rPr>
              <a:t>		</a:t>
            </a:r>
          </a:p>
        </p:txBody>
      </p:sp>
      <p:pic>
        <p:nvPicPr>
          <p:cNvPr id="39940" name="Picture 4" descr="morey_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763" y="0"/>
            <a:ext cx="16462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40B2A"/>
              </a:buClr>
              <a:buSzPct val="80000"/>
              <a:buFont typeface="Wingdings" pitchFamily="2" charset="2"/>
              <a:buChar char="l"/>
              <a:defRPr sz="2400">
                <a:solidFill>
                  <a:srgbClr val="2A2A40"/>
                </a:solidFill>
                <a:latin typeface="Arial" pitchFamily="34" charset="0"/>
                <a:cs typeface="Arial" pitchFamily="34" charset="0"/>
              </a:defRPr>
            </a:lvl1pPr>
            <a:lvl2pPr marL="742950" indent="-285750" eaLnBrk="0" hangingPunct="0">
              <a:spcBef>
                <a:spcPct val="20000"/>
              </a:spcBef>
              <a:buClr>
                <a:srgbClr val="E40B2A"/>
              </a:buClr>
              <a:buSzPct val="70000"/>
              <a:buFont typeface="Wingdings" pitchFamily="2" charset="2"/>
              <a:buChar char="l"/>
              <a:defRPr sz="2000">
                <a:solidFill>
                  <a:srgbClr val="2A2A40"/>
                </a:solidFill>
                <a:latin typeface="Arial" pitchFamily="34" charset="0"/>
                <a:cs typeface="Arial" pitchFamily="34" charset="0"/>
              </a:defRPr>
            </a:lvl2pPr>
            <a:lvl3pPr marL="1143000" indent="-228600" eaLnBrk="0" hangingPunct="0">
              <a:spcBef>
                <a:spcPct val="20000"/>
              </a:spcBef>
              <a:buClr>
                <a:srgbClr val="E40B2A"/>
              </a:buClr>
              <a:buSzPct val="65000"/>
              <a:buFont typeface="Wingdings" pitchFamily="2" charset="2"/>
              <a:buChar char="l"/>
              <a:defRPr sz="1600">
                <a:solidFill>
                  <a:srgbClr val="2A2A40"/>
                </a:solidFill>
                <a:latin typeface="Arial" pitchFamily="34" charset="0"/>
                <a:cs typeface="Arial" pitchFamily="34" charset="0"/>
              </a:defRPr>
            </a:lvl3pPr>
            <a:lvl4pPr marL="1600200" indent="-228600" eaLnBrk="0" hangingPunct="0">
              <a:spcBef>
                <a:spcPct val="20000"/>
              </a:spcBef>
              <a:buClr>
                <a:srgbClr val="E40B2A"/>
              </a:buClr>
              <a:buSzPct val="60000"/>
              <a:buFont typeface="Wingdings" pitchFamily="2" charset="2"/>
              <a:buChar char="l"/>
              <a:defRPr sz="1200">
                <a:solidFill>
                  <a:srgbClr val="2A2A40"/>
                </a:solidFill>
                <a:latin typeface="Arial" pitchFamily="34" charset="0"/>
                <a:cs typeface="Arial" pitchFamily="34" charset="0"/>
              </a:defRPr>
            </a:lvl4pPr>
            <a:lvl5pPr marL="2057400" indent="-228600" eaLnBrk="0" hangingPunct="0">
              <a:spcBef>
                <a:spcPct val="20000"/>
              </a:spcBef>
              <a:buClr>
                <a:srgbClr val="E40B2A"/>
              </a:buClr>
              <a:buSzPct val="40000"/>
              <a:buFont typeface="Wingdings" pitchFamily="2" charset="2"/>
              <a:buChar char="l"/>
              <a:defRPr sz="1200">
                <a:solidFill>
                  <a:srgbClr val="2A2A40"/>
                </a:solidFill>
                <a:latin typeface="Arial" pitchFamily="34" charset="0"/>
                <a:cs typeface="Arial" pitchFamily="34" charset="0"/>
              </a:defRPr>
            </a:lvl5pPr>
            <a:lvl6pPr marL="25146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6pPr>
            <a:lvl7pPr marL="29718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7pPr>
            <a:lvl8pPr marL="34290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8pPr>
            <a:lvl9pPr marL="38862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9pPr>
          </a:lstStyle>
          <a:p>
            <a:pPr eaLnBrk="1" hangingPunct="1">
              <a:spcBef>
                <a:spcPct val="0"/>
              </a:spcBef>
              <a:buClrTx/>
              <a:buSzTx/>
              <a:buFontTx/>
              <a:buNone/>
            </a:pPr>
            <a:fld id="{CEE876B2-9944-4B42-8EAE-5A2681C97E6C}" type="slidenum">
              <a:rPr lang="en-US" altLang="en-US" sz="1800" smtClean="0">
                <a:solidFill>
                  <a:schemeClr val="tx1"/>
                </a:solidFill>
              </a:rPr>
              <a:pPr eaLnBrk="1" hangingPunct="1">
                <a:spcBef>
                  <a:spcPct val="0"/>
                </a:spcBef>
                <a:buClrTx/>
                <a:buSzTx/>
                <a:buFontTx/>
                <a:buNone/>
              </a:pPr>
              <a:t>13</a:t>
            </a:fld>
            <a:endParaRPr lang="en-US" altLang="en-US" sz="1800">
              <a:solidFill>
                <a:schemeClr val="tx1"/>
              </a:solidFill>
            </a:endParaRPr>
          </a:p>
        </p:txBody>
      </p:sp>
    </p:spTree>
    <p:extLst>
      <p:ext uri="{BB962C8B-B14F-4D97-AF65-F5344CB8AC3E}">
        <p14:creationId xmlns:p14="http://schemas.microsoft.com/office/powerpoint/2010/main" val="396188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7239000" cy="914400"/>
          </a:xfrm>
        </p:spPr>
        <p:txBody>
          <a:bodyPr/>
          <a:lstStyle/>
          <a:p>
            <a:r>
              <a:rPr lang="en-US" dirty="0">
                <a:solidFill>
                  <a:schemeClr val="tx2"/>
                </a:solidFill>
              </a:rPr>
              <a:t>Reshoring More Effective than Exporting: </a:t>
            </a:r>
            <a:br>
              <a:rPr lang="en-US" dirty="0">
                <a:solidFill>
                  <a:schemeClr val="tx2"/>
                </a:solidFill>
              </a:rPr>
            </a:br>
            <a:r>
              <a:rPr lang="en-US" dirty="0">
                <a:solidFill>
                  <a:schemeClr val="tx2"/>
                </a:solidFill>
              </a:rPr>
              <a:t>U.S. is Much More Competitive at Home!</a:t>
            </a:r>
          </a:p>
        </p:txBody>
      </p:sp>
      <p:graphicFrame>
        <p:nvGraphicFramePr>
          <p:cNvPr id="4" name="Content Placeholder 3"/>
          <p:cNvGraphicFramePr>
            <a:graphicFrameLocks noGrp="1"/>
          </p:cNvGraphicFramePr>
          <p:nvPr>
            <p:ph idx="1"/>
            <p:extLst/>
          </p:nvPr>
        </p:nvGraphicFramePr>
        <p:xfrm>
          <a:off x="2209800" y="2057400"/>
          <a:ext cx="5029200" cy="3925824"/>
        </p:xfrm>
        <a:graphic>
          <a:graphicData uri="http://schemas.openxmlformats.org/drawingml/2006/table">
            <a:tbl>
              <a:tblPr firstRow="1" firstCol="1" bandRow="1"/>
              <a:tblGrid>
                <a:gridCol w="1432560">
                  <a:extLst>
                    <a:ext uri="{9D8B030D-6E8A-4147-A177-3AD203B41FA5}">
                      <a16:colId xmlns:a16="http://schemas.microsoft.com/office/drawing/2014/main" val="20000"/>
                    </a:ext>
                  </a:extLst>
                </a:gridCol>
                <a:gridCol w="1074420">
                  <a:extLst>
                    <a:ext uri="{9D8B030D-6E8A-4147-A177-3AD203B41FA5}">
                      <a16:colId xmlns:a16="http://schemas.microsoft.com/office/drawing/2014/main" val="20001"/>
                    </a:ext>
                  </a:extLst>
                </a:gridCol>
                <a:gridCol w="984885">
                  <a:extLst>
                    <a:ext uri="{9D8B030D-6E8A-4147-A177-3AD203B41FA5}">
                      <a16:colId xmlns:a16="http://schemas.microsoft.com/office/drawing/2014/main" val="20002"/>
                    </a:ext>
                  </a:extLst>
                </a:gridCol>
                <a:gridCol w="1537335">
                  <a:extLst>
                    <a:ext uri="{9D8B030D-6E8A-4147-A177-3AD203B41FA5}">
                      <a16:colId xmlns:a16="http://schemas.microsoft.com/office/drawing/2014/main" val="20003"/>
                    </a:ext>
                  </a:extLst>
                </a:gridCol>
              </a:tblGrid>
              <a:tr h="490728">
                <a:tc rowSpan="2" gridSpan="2">
                  <a:txBody>
                    <a:bodyPr/>
                    <a:lstStyle/>
                    <a:p>
                      <a:pPr marL="0" marR="0">
                        <a:lnSpc>
                          <a:spcPct val="115000"/>
                        </a:lnSpc>
                        <a:spcBef>
                          <a:spcPts val="0"/>
                        </a:spcBef>
                        <a:spcAft>
                          <a:spcPts val="0"/>
                        </a:spcAft>
                      </a:pPr>
                      <a:r>
                        <a:rPr lang="en-US" sz="3200" dirty="0">
                          <a:solidFill>
                            <a:sysClr val="windowText" lastClr="000000"/>
                          </a:solidFill>
                          <a:effectLst/>
                          <a:latin typeface="Calibri"/>
                          <a:ea typeface="Calibri"/>
                          <a:cs typeface="Times New Roman"/>
                        </a:rPr>
                        <a:t> </a:t>
                      </a:r>
                    </a:p>
                    <a:p>
                      <a:pPr marL="0" marR="0">
                        <a:lnSpc>
                          <a:spcPct val="115000"/>
                        </a:lnSpc>
                        <a:spcBef>
                          <a:spcPts val="0"/>
                        </a:spcBef>
                        <a:spcAft>
                          <a:spcPts val="0"/>
                        </a:spcAft>
                      </a:pPr>
                      <a:r>
                        <a:rPr lang="en-US" sz="3200" dirty="0">
                          <a:solidFill>
                            <a:sysClr val="windowText" lastClr="000000"/>
                          </a:solidFill>
                          <a:effectLst/>
                          <a:latin typeface="Calibri"/>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3200" b="1" dirty="0">
                        <a:solidFill>
                          <a:sysClr val="windowText" lastClr="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3200" b="1" dirty="0">
                          <a:solidFill>
                            <a:sysClr val="windowText" lastClr="000000"/>
                          </a:solidFill>
                          <a:effectLst/>
                          <a:latin typeface="Calibri"/>
                          <a:ea typeface="Calibri"/>
                          <a:cs typeface="Times New Roman"/>
                        </a:rPr>
                        <a:t>Where Sold</a:t>
                      </a:r>
                    </a:p>
                    <a:p>
                      <a:pPr marL="0" marR="0" algn="ctr">
                        <a:lnSpc>
                          <a:spcPct val="115000"/>
                        </a:lnSpc>
                        <a:spcBef>
                          <a:spcPts val="0"/>
                        </a:spcBef>
                        <a:spcAft>
                          <a:spcPts val="0"/>
                        </a:spcAft>
                      </a:pPr>
                      <a:endParaRPr lang="en-US" sz="32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96240">
                <a:tc gridSpan="2" vMerge="1">
                  <a:txBody>
                    <a:bodyPr/>
                    <a:lstStyle/>
                    <a:p>
                      <a:pPr marL="0" marR="0">
                        <a:lnSpc>
                          <a:spcPct val="115000"/>
                        </a:lnSpc>
                        <a:spcBef>
                          <a:spcPts val="0"/>
                        </a:spcBef>
                        <a:spcAft>
                          <a:spcPts val="0"/>
                        </a:spcAft>
                      </a:pPr>
                      <a:endParaRPr lang="en-US" sz="3200" dirty="0">
                        <a:solidFill>
                          <a:sysClr val="windowText" lastClr="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marL="0" marR="0">
                        <a:lnSpc>
                          <a:spcPct val="115000"/>
                        </a:lnSpc>
                        <a:spcBef>
                          <a:spcPts val="0"/>
                        </a:spcBef>
                        <a:spcAft>
                          <a:spcPts val="0"/>
                        </a:spcAft>
                      </a:pPr>
                      <a:endParaRPr lang="en-US" sz="3200" dirty="0">
                        <a:solidFill>
                          <a:sysClr val="windowText" lastClr="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solidFill>
                            <a:sysClr val="windowText" lastClr="000000"/>
                          </a:solidFill>
                          <a:effectLst/>
                          <a:latin typeface="Calibri"/>
                          <a:ea typeface="Calibri"/>
                          <a:cs typeface="Times New Roman"/>
                        </a:rPr>
                        <a:t>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solidFill>
                            <a:sysClr val="windowText" lastClr="000000"/>
                          </a:solidFill>
                          <a:effectLst/>
                          <a:latin typeface="Calibri"/>
                          <a:ea typeface="Calibri"/>
                          <a:cs typeface="Times New Roman"/>
                        </a:rPr>
                        <a:t>China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240">
                <a:tc row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3200" b="1" dirty="0">
                          <a:solidFill>
                            <a:sysClr val="windowText" lastClr="000000"/>
                          </a:solidFill>
                          <a:effectLst/>
                          <a:latin typeface="Calibri"/>
                          <a:ea typeface="Calibri"/>
                          <a:cs typeface="Times New Roman"/>
                        </a:rPr>
                        <a:t>Where Made</a:t>
                      </a:r>
                    </a:p>
                    <a:p>
                      <a:pPr marL="0" marR="0">
                        <a:lnSpc>
                          <a:spcPct val="115000"/>
                        </a:lnSpc>
                        <a:spcBef>
                          <a:spcPts val="0"/>
                        </a:spcBef>
                        <a:spcAft>
                          <a:spcPts val="0"/>
                        </a:spcAft>
                      </a:pPr>
                      <a:endParaRPr lang="en-US" sz="32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solidFill>
                            <a:sysClr val="windowText" lastClr="000000"/>
                          </a:solidFill>
                          <a:effectLst/>
                          <a:latin typeface="Calibri"/>
                          <a:ea typeface="Calibri"/>
                          <a:cs typeface="Times New Roman"/>
                        </a:rPr>
                        <a:t>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solidFill>
                            <a:sysClr val="windowText" lastClr="000000"/>
                          </a:solidFill>
                          <a:effectLst/>
                          <a:latin typeface="Calibri"/>
                          <a:ea typeface="Calibri"/>
                          <a:cs typeface="Times New Roman"/>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dirty="0">
                          <a:solidFill>
                            <a:sysClr val="windowText" lastClr="000000"/>
                          </a:solidFill>
                          <a:effectLst/>
                          <a:latin typeface="Calibri"/>
                          <a:ea typeface="Calibri"/>
                          <a:cs typeface="Times New Roman"/>
                        </a:rPr>
                        <a:t>$115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2272">
                <a:tc vMerge="1">
                  <a:txBody>
                    <a:bodyPr/>
                    <a:lstStyle/>
                    <a:p>
                      <a:endParaRPr lang="en-US"/>
                    </a:p>
                  </a:txBody>
                  <a:tcPr/>
                </a:tc>
                <a:tc>
                  <a:txBody>
                    <a:bodyPr/>
                    <a:lstStyle/>
                    <a:p>
                      <a:pPr marL="0" marR="0">
                        <a:lnSpc>
                          <a:spcPct val="115000"/>
                        </a:lnSpc>
                        <a:spcBef>
                          <a:spcPts val="0"/>
                        </a:spcBef>
                        <a:spcAft>
                          <a:spcPts val="0"/>
                        </a:spcAft>
                      </a:pPr>
                      <a:r>
                        <a:rPr lang="en-US" sz="3200">
                          <a:solidFill>
                            <a:sysClr val="windowText" lastClr="000000"/>
                          </a:solidFill>
                          <a:effectLst/>
                          <a:latin typeface="Calibri"/>
                          <a:ea typeface="Calibri"/>
                          <a:cs typeface="Times New Roman"/>
                        </a:rPr>
                        <a:t>China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solidFill>
                            <a:sysClr val="windowText" lastClr="000000"/>
                          </a:solidFill>
                          <a:effectLst/>
                          <a:latin typeface="Calibri"/>
                          <a:ea typeface="Calibri"/>
                          <a:cs typeface="Times New Roman"/>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dirty="0">
                          <a:solidFill>
                            <a:sysClr val="windowText" lastClr="000000"/>
                          </a:solidFill>
                          <a:effectLst/>
                          <a:latin typeface="Calibri"/>
                          <a:ea typeface="Calibri"/>
                          <a:cs typeface="Times New Roman"/>
                        </a:rPr>
                        <a:t>   $85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6240">
                <a:tc gridSpan="2">
                  <a:txBody>
                    <a:bodyPr/>
                    <a:lstStyle/>
                    <a:p>
                      <a:pPr marL="0" marR="0" algn="ctr">
                        <a:lnSpc>
                          <a:spcPct val="115000"/>
                        </a:lnSpc>
                        <a:spcBef>
                          <a:spcPts val="0"/>
                        </a:spcBef>
                        <a:spcAft>
                          <a:spcPts val="0"/>
                        </a:spcAft>
                      </a:pPr>
                      <a:r>
                        <a:rPr lang="en-US" sz="3200">
                          <a:solidFill>
                            <a:sysClr val="windowText" lastClr="000000"/>
                          </a:solidFill>
                          <a:effectLst/>
                          <a:latin typeface="Calibri"/>
                          <a:ea typeface="Calibri"/>
                          <a:cs typeface="Times New Roman"/>
                        </a:rPr>
                        <a:t>Difference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3200" dirty="0">
                          <a:solidFill>
                            <a:sysClr val="windowText" lastClr="000000"/>
                          </a:solidFill>
                          <a:effectLst/>
                          <a:latin typeface="Calibri"/>
                          <a:ea typeface="Calibri"/>
                          <a:cs typeface="Times New Roman"/>
                        </a:rPr>
                        <a:t>      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dirty="0">
                          <a:solidFill>
                            <a:sysClr val="windowText" lastClr="000000"/>
                          </a:solidFill>
                          <a:effectLst/>
                          <a:latin typeface="Calibri"/>
                          <a:ea typeface="Calibri"/>
                          <a:cs typeface="Times New Roman"/>
                        </a:rPr>
                        <a:t>     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2442597" y="6324600"/>
            <a:ext cx="4720203" cy="369332"/>
          </a:xfrm>
          <a:prstGeom prst="rect">
            <a:avLst/>
          </a:prstGeom>
          <a:noFill/>
        </p:spPr>
        <p:txBody>
          <a:bodyPr wrap="none" rtlCol="0">
            <a:spAutoFit/>
          </a:bodyPr>
          <a:lstStyle/>
          <a:p>
            <a:r>
              <a:rPr lang="en-US" dirty="0">
                <a:solidFill>
                  <a:srgbClr val="2A2A40"/>
                </a:solidFill>
              </a:rPr>
              <a:t>Based on TCO being 15% higher for exports</a:t>
            </a:r>
          </a:p>
        </p:txBody>
      </p:sp>
    </p:spTree>
    <p:extLst>
      <p:ext uri="{BB962C8B-B14F-4D97-AF65-F5344CB8AC3E}">
        <p14:creationId xmlns:p14="http://schemas.microsoft.com/office/powerpoint/2010/main" val="372053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2600" y="-228600"/>
            <a:ext cx="7239000" cy="914400"/>
          </a:xfrm>
        </p:spPr>
        <p:txBody>
          <a:bodyPr/>
          <a:lstStyle/>
          <a:p>
            <a:pPr algn="ctr"/>
            <a:r>
              <a:rPr lang="en-US" altLang="en-US">
                <a:solidFill>
                  <a:srgbClr val="190104"/>
                </a:solidFill>
              </a:rPr>
              <a:t>Deming on Total Cost </a:t>
            </a:r>
          </a:p>
        </p:txBody>
      </p:sp>
      <p:sp>
        <p:nvSpPr>
          <p:cNvPr id="33795" name="Rectangle 3"/>
          <p:cNvSpPr>
            <a:spLocks noGrp="1" noChangeArrowheads="1"/>
          </p:cNvSpPr>
          <p:nvPr>
            <p:ph type="body" idx="1"/>
          </p:nvPr>
        </p:nvSpPr>
        <p:spPr>
          <a:xfrm>
            <a:off x="609600" y="1600200"/>
            <a:ext cx="8077200" cy="4419600"/>
          </a:xfrm>
        </p:spPr>
        <p:txBody>
          <a:bodyPr/>
          <a:lstStyle/>
          <a:p>
            <a:endParaRPr lang="en-US" altLang="en-US"/>
          </a:p>
          <a:p>
            <a:r>
              <a:rPr lang="en-US" altLang="en-US" sz="3600"/>
              <a:t>“End the practice of awarding business on the basis of price tag. Instead, minimize total cost.” </a:t>
            </a:r>
          </a:p>
          <a:p>
            <a:endParaRPr lang="en-US" altLang="en-US"/>
          </a:p>
          <a:p>
            <a:pPr>
              <a:buFont typeface="Wingdings" pitchFamily="2" charset="2"/>
              <a:buNone/>
            </a:pPr>
            <a:r>
              <a:rPr lang="en-US" altLang="en-US"/>
              <a:t>Source: “4</a:t>
            </a:r>
            <a:r>
              <a:rPr lang="en-US" altLang="en-US" baseline="30000"/>
              <a:t>th</a:t>
            </a:r>
            <a:r>
              <a:rPr lang="en-US" altLang="en-US"/>
              <a:t> Key Principle for Management,” </a:t>
            </a:r>
            <a:r>
              <a:rPr lang="en-US" altLang="en-US" i="1"/>
              <a:t>Out of the Crisis</a:t>
            </a:r>
            <a:r>
              <a:rPr lang="en-US" altLang="en-US"/>
              <a:t>, W. Edwards Deming</a:t>
            </a:r>
          </a:p>
        </p:txBody>
      </p:sp>
    </p:spTree>
    <p:extLst>
      <p:ext uri="{BB962C8B-B14F-4D97-AF65-F5344CB8AC3E}">
        <p14:creationId xmlns:p14="http://schemas.microsoft.com/office/powerpoint/2010/main" val="100800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52400" y="-228600"/>
            <a:ext cx="8015288" cy="914400"/>
          </a:xfrm>
        </p:spPr>
        <p:txBody>
          <a:bodyPr/>
          <a:lstStyle/>
          <a:p>
            <a:r>
              <a:rPr lang="en-US" altLang="en-US" dirty="0">
                <a:solidFill>
                  <a:srgbClr val="190104"/>
                </a:solidFill>
              </a:rPr>
              <a:t>Offshoring Multiplies Waste </a:t>
            </a:r>
          </a:p>
        </p:txBody>
      </p:sp>
      <p:graphicFrame>
        <p:nvGraphicFramePr>
          <p:cNvPr id="161795" name="Group 3"/>
          <p:cNvGraphicFramePr>
            <a:graphicFrameLocks noGrp="1"/>
          </p:cNvGraphicFramePr>
          <p:nvPr>
            <p:ph idx="4294967295"/>
            <p:extLst/>
          </p:nvPr>
        </p:nvGraphicFramePr>
        <p:xfrm>
          <a:off x="609600" y="990600"/>
          <a:ext cx="7924800" cy="5081587"/>
        </p:xfrm>
        <a:graphic>
          <a:graphicData uri="http://schemas.openxmlformats.org/drawingml/2006/table">
            <a:tbl>
              <a:tblPr/>
              <a:tblGrid>
                <a:gridCol w="2133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479260">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1" i="0" u="sng" strike="noStrike" cap="none" normalizeH="0" baseline="0" dirty="0">
                          <a:ln>
                            <a:noFill/>
                          </a:ln>
                          <a:solidFill>
                            <a:srgbClr val="190104"/>
                          </a:solidFill>
                          <a:effectLst/>
                          <a:latin typeface="Arial" charset="0"/>
                          <a:cs typeface="Arial" charset="0"/>
                        </a:rPr>
                        <a:t>Toyota Wastes</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1" i="0" u="sng" strike="noStrike" cap="none" normalizeH="0" baseline="0" dirty="0">
                          <a:ln>
                            <a:noFill/>
                          </a:ln>
                          <a:solidFill>
                            <a:srgbClr val="190104"/>
                          </a:solidFill>
                          <a:effectLst/>
                          <a:latin typeface="Arial" charset="0"/>
                          <a:cs typeface="Arial" charset="0"/>
                        </a:rPr>
                        <a:t>Offshoring Contributes</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07">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Overproduction</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Large batch shipments, filling containers</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33">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Waiting</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90104"/>
                          </a:solidFill>
                          <a:effectLst/>
                          <a:latin typeface="Arial" charset="0"/>
                          <a:cs typeface="Arial" charset="0"/>
                        </a:rPr>
                        <a:t>Uncertain delivery/Inconsistent quality, port, customs, shared “awake time” window for discussions</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07">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Transport</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12,000 mi. inbound, 6,000 return (boat ½ full)</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07">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Overprocessing</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90104"/>
                          </a:solidFill>
                          <a:effectLst/>
                          <a:latin typeface="Arial" charset="0"/>
                          <a:cs typeface="Arial" charset="0"/>
                        </a:rPr>
                        <a:t>More packing and unpacking, customs paperwork </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20">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Inventory</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90104"/>
                          </a:solidFill>
                          <a:effectLst/>
                          <a:latin typeface="Arial" charset="0"/>
                          <a:cs typeface="Arial" charset="0"/>
                        </a:rPr>
                        <a:t>In transit, cycle, safety stock, uncertain delivery and quality, less ability to check and count</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20">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Motion</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Increased cost over time – repetitive motion injuries or additional labor to compensate</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005833">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90104"/>
                          </a:solidFill>
                          <a:effectLst/>
                          <a:latin typeface="Arial" charset="0"/>
                          <a:cs typeface="Arial" charset="0"/>
                        </a:rPr>
                        <a:t>Defects</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90104"/>
                          </a:solidFill>
                          <a:effectLst/>
                          <a:latin typeface="Arial" charset="0"/>
                          <a:cs typeface="Arial" charset="0"/>
                        </a:rPr>
                        <a:t>Much higher than local sources, extra inspection of materials and tolerances, customers unhappy longer</a:t>
                      </a: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991661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239000" cy="914400"/>
          </a:xfrm>
        </p:spPr>
        <p:txBody>
          <a:bodyPr/>
          <a:lstStyle/>
          <a:p>
            <a:pPr algn="ctr"/>
            <a:r>
              <a:rPr lang="en-US" sz="3200" dirty="0">
                <a:solidFill>
                  <a:srgbClr val="080001"/>
                </a:solidFill>
              </a:rPr>
              <a:t>Industry 4.0</a:t>
            </a:r>
          </a:p>
        </p:txBody>
      </p:sp>
      <p:sp>
        <p:nvSpPr>
          <p:cNvPr id="3" name="Content Placeholder 2"/>
          <p:cNvSpPr>
            <a:spLocks noGrp="1"/>
          </p:cNvSpPr>
          <p:nvPr>
            <p:ph idx="1"/>
          </p:nvPr>
        </p:nvSpPr>
        <p:spPr/>
        <p:txBody>
          <a:bodyPr/>
          <a:lstStyle/>
          <a:p>
            <a:r>
              <a:rPr lang="en-US" sz="2800" dirty="0"/>
              <a:t>Advanced mfg. favors developed countries:</a:t>
            </a:r>
          </a:p>
          <a:p>
            <a:pPr lvl="1"/>
            <a:r>
              <a:rPr lang="en-US" sz="2800" dirty="0"/>
              <a:t>Less labor/unit of output</a:t>
            </a:r>
          </a:p>
          <a:p>
            <a:pPr lvl="1"/>
            <a:r>
              <a:rPr lang="en-US" sz="2800" dirty="0"/>
              <a:t>Required labor is higher skilled with smaller % wage difference vs. developing countries</a:t>
            </a:r>
          </a:p>
          <a:p>
            <a:pPr lvl="1"/>
            <a:r>
              <a:rPr lang="en-US" sz="2800" dirty="0"/>
              <a:t>More capital intense. Equipment is as or more expensive in other countries due to VATs.</a:t>
            </a:r>
          </a:p>
          <a:p>
            <a:pPr lvl="1"/>
            <a:r>
              <a:rPr lang="en-US" sz="2800" dirty="0"/>
              <a:t>Enables fast, customized customer response, impossible from Asia.</a:t>
            </a:r>
          </a:p>
          <a:p>
            <a:pPr lvl="1"/>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7F278D81-218B-432A-9653-07F5B72B250E}" type="slidenum">
              <a:rPr lang="en-US" smtClean="0">
                <a:solidFill>
                  <a:srgbClr val="666699"/>
                </a:solidFill>
              </a:rPr>
              <a:pPr fontAlgn="base">
                <a:spcBef>
                  <a:spcPct val="0"/>
                </a:spcBef>
                <a:spcAft>
                  <a:spcPct val="0"/>
                </a:spcAft>
                <a:defRPr/>
              </a:pPr>
              <a:t>17</a:t>
            </a:fld>
            <a:endParaRPr lang="en-US" dirty="0">
              <a:solidFill>
                <a:srgbClr val="666699"/>
              </a:solidFill>
            </a:endParaRPr>
          </a:p>
        </p:txBody>
      </p:sp>
    </p:spTree>
    <p:extLst>
      <p:ext uri="{BB962C8B-B14F-4D97-AF65-F5344CB8AC3E}">
        <p14:creationId xmlns:p14="http://schemas.microsoft.com/office/powerpoint/2010/main" val="81350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21331">
            <a:off x="2208621" y="1327192"/>
            <a:ext cx="5643220" cy="577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4"/>
          <p:cNvSpPr txBox="1">
            <a:spLocks noChangeArrowheads="1"/>
          </p:cNvSpPr>
          <p:nvPr/>
        </p:nvSpPr>
        <p:spPr bwMode="auto">
          <a:xfrm>
            <a:off x="3433764" y="1475317"/>
            <a:ext cx="2185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rgbClr val="2A2A40"/>
                </a:solidFill>
              </a:rPr>
              <a:t>Reshoring</a:t>
            </a:r>
          </a:p>
        </p:txBody>
      </p:sp>
      <p:sp>
        <p:nvSpPr>
          <p:cNvPr id="16387" name="TextBox 5"/>
          <p:cNvSpPr txBox="1">
            <a:spLocks noChangeArrowheads="1"/>
          </p:cNvSpPr>
          <p:nvPr/>
        </p:nvSpPr>
        <p:spPr bwMode="auto">
          <a:xfrm>
            <a:off x="4979988" y="1807634"/>
            <a:ext cx="2640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rgbClr val="2A2A40"/>
                </a:solidFill>
              </a:rPr>
              <a:t>Capacity</a:t>
            </a:r>
          </a:p>
          <a:p>
            <a:pPr algn="ctr" eaLnBrk="1" hangingPunct="1"/>
            <a:r>
              <a:rPr lang="en-US" altLang="en-US" sz="2000" b="1">
                <a:solidFill>
                  <a:srgbClr val="2A2A40"/>
                </a:solidFill>
              </a:rPr>
              <a:t>Utilization</a:t>
            </a:r>
          </a:p>
        </p:txBody>
      </p:sp>
      <p:sp>
        <p:nvSpPr>
          <p:cNvPr id="16388" name="TextBox 6"/>
          <p:cNvSpPr txBox="1">
            <a:spLocks noChangeArrowheads="1"/>
          </p:cNvSpPr>
          <p:nvPr/>
        </p:nvSpPr>
        <p:spPr bwMode="auto">
          <a:xfrm>
            <a:off x="4786314" y="4597400"/>
            <a:ext cx="3248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rgbClr val="2A2A40"/>
                </a:solidFill>
              </a:rPr>
              <a:t>Investment</a:t>
            </a:r>
          </a:p>
        </p:txBody>
      </p:sp>
      <p:sp>
        <p:nvSpPr>
          <p:cNvPr id="16389" name="TextBox 7"/>
          <p:cNvSpPr txBox="1">
            <a:spLocks noChangeArrowheads="1"/>
          </p:cNvSpPr>
          <p:nvPr/>
        </p:nvSpPr>
        <p:spPr bwMode="auto">
          <a:xfrm>
            <a:off x="3094039" y="5422900"/>
            <a:ext cx="2185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rgbClr val="2A2A40"/>
                </a:solidFill>
              </a:rPr>
              <a:t>Productivity</a:t>
            </a:r>
          </a:p>
        </p:txBody>
      </p:sp>
      <p:sp>
        <p:nvSpPr>
          <p:cNvPr id="16390" name="TextBox 8"/>
          <p:cNvSpPr txBox="1">
            <a:spLocks noChangeArrowheads="1"/>
          </p:cNvSpPr>
          <p:nvPr/>
        </p:nvSpPr>
        <p:spPr bwMode="auto">
          <a:xfrm>
            <a:off x="1273175" y="3706284"/>
            <a:ext cx="2686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rgbClr val="2A2A40"/>
                </a:solidFill>
              </a:rPr>
              <a:t>Competitiveness</a:t>
            </a:r>
          </a:p>
        </p:txBody>
      </p:sp>
      <p:sp>
        <p:nvSpPr>
          <p:cNvPr id="9" name="TextBox 8"/>
          <p:cNvSpPr txBox="1"/>
          <p:nvPr/>
        </p:nvSpPr>
        <p:spPr>
          <a:xfrm>
            <a:off x="1973264" y="-55033"/>
            <a:ext cx="7170737" cy="369332"/>
          </a:xfrm>
          <a:prstGeom prst="rect">
            <a:avLst/>
          </a:prstGeom>
          <a:solidFill>
            <a:schemeClr val="bg1">
              <a:lumMod val="75000"/>
            </a:schemeClr>
          </a:solidFill>
        </p:spPr>
        <p:txBody>
          <a:bodyPr>
            <a:spAutoFit/>
          </a:bodyPr>
          <a:lstStyle/>
          <a:p>
            <a:pPr>
              <a:defRPr/>
            </a:pPr>
            <a:endParaRPr lang="en-US" dirty="0">
              <a:solidFill>
                <a:srgbClr val="666699"/>
              </a:solidFill>
              <a:ea typeface="ＭＳ Ｐゴシック" charset="0"/>
              <a:cs typeface="ＭＳ Ｐゴシック" charset="0"/>
            </a:endParaRPr>
          </a:p>
        </p:txBody>
      </p:sp>
      <p:sp>
        <p:nvSpPr>
          <p:cNvPr id="16392" name="Title 1"/>
          <p:cNvSpPr txBox="1">
            <a:spLocks/>
          </p:cNvSpPr>
          <p:nvPr/>
        </p:nvSpPr>
        <p:spPr bwMode="auto">
          <a:xfrm>
            <a:off x="2362200" y="-76201"/>
            <a:ext cx="6096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dirty="0">
                <a:solidFill>
                  <a:srgbClr val="080001"/>
                </a:solidFill>
              </a:rPr>
              <a:t>Virtuous Cycle: Reshoring/Productivity</a:t>
            </a:r>
          </a:p>
        </p:txBody>
      </p:sp>
    </p:spTree>
    <p:extLst>
      <p:ext uri="{BB962C8B-B14F-4D97-AF65-F5344CB8AC3E}">
        <p14:creationId xmlns:p14="http://schemas.microsoft.com/office/powerpoint/2010/main" val="183431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Shape 1"/>
          <p:cNvSpPr txBox="1">
            <a:spLocks noChangeArrowheads="1"/>
          </p:cNvSpPr>
          <p:nvPr/>
        </p:nvSpPr>
        <p:spPr bwMode="auto">
          <a:xfrm>
            <a:off x="1385888" y="685800"/>
            <a:ext cx="632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800" dirty="0">
                <a:solidFill>
                  <a:srgbClr val="190104"/>
                </a:solidFill>
                <a:latin typeface="Arial" pitchFamily="34" charset="0"/>
                <a:cs typeface="Arial" pitchFamily="34" charset="0"/>
              </a:rPr>
              <a:t>Reshored &amp; FDI’d Industries: Top 10</a:t>
            </a:r>
            <a:endParaRPr lang="en-US" altLang="en-US" sz="2800" dirty="0"/>
          </a:p>
        </p:txBody>
      </p:sp>
      <p:sp>
        <p:nvSpPr>
          <p:cNvPr id="41987" name="CustomShape 2"/>
          <p:cNvSpPr>
            <a:spLocks noChangeArrowheads="1"/>
          </p:cNvSpPr>
          <p:nvPr/>
        </p:nvSpPr>
        <p:spPr bwMode="auto">
          <a:xfrm>
            <a:off x="30166" y="5105402"/>
            <a:ext cx="1379537" cy="13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r>
              <a:rPr lang="en-US" altLang="en-US" sz="1200" dirty="0">
                <a:solidFill>
                  <a:srgbClr val="190104"/>
                </a:solidFill>
                <a:latin typeface="Arial" pitchFamily="34" charset="0"/>
                <a:cs typeface="Arial" pitchFamily="34" charset="0"/>
              </a:rPr>
              <a:t>Sources: Reshoring Initiative Library.</a:t>
            </a:r>
            <a:endParaRPr lang="en-US" altLang="en-US" dirty="0">
              <a:solidFill>
                <a:srgbClr val="190104"/>
              </a:solidFill>
            </a:endParaRPr>
          </a:p>
          <a:p>
            <a:endParaRPr lang="en-US" altLang="en-US" dirty="0">
              <a:solidFill>
                <a:srgbClr val="190104"/>
              </a:solidFill>
            </a:endParaRPr>
          </a:p>
          <a:p>
            <a:r>
              <a:rPr lang="en-US" altLang="en-US" sz="1200" dirty="0">
                <a:solidFill>
                  <a:srgbClr val="190104"/>
                </a:solidFill>
                <a:latin typeface="Arial" pitchFamily="34" charset="0"/>
                <a:cs typeface="Arial" pitchFamily="34" charset="0"/>
              </a:rPr>
              <a:t>Cases 2007 through 12/31/15.</a:t>
            </a:r>
            <a:endParaRPr lang="en-US" altLang="en-US" dirty="0">
              <a:solidFill>
                <a:srgbClr val="190104"/>
              </a:solidFill>
            </a:endParaRPr>
          </a:p>
        </p:txBody>
      </p:sp>
      <p:graphicFrame>
        <p:nvGraphicFramePr>
          <p:cNvPr id="47" name="Table 3"/>
          <p:cNvGraphicFramePr/>
          <p:nvPr>
            <p:extLst/>
          </p:nvPr>
        </p:nvGraphicFramePr>
        <p:xfrm>
          <a:off x="1385888" y="1295400"/>
          <a:ext cx="6310850" cy="5394729"/>
        </p:xfrm>
        <a:graphic>
          <a:graphicData uri="http://schemas.openxmlformats.org/drawingml/2006/table">
            <a:tbl>
              <a:tblPr/>
              <a:tblGrid>
                <a:gridCol w="4710112">
                  <a:extLst>
                    <a:ext uri="{9D8B030D-6E8A-4147-A177-3AD203B41FA5}">
                      <a16:colId xmlns:a16="http://schemas.microsoft.com/office/drawing/2014/main" val="20000"/>
                    </a:ext>
                  </a:extLst>
                </a:gridCol>
                <a:gridCol w="1600738">
                  <a:extLst>
                    <a:ext uri="{9D8B030D-6E8A-4147-A177-3AD203B41FA5}">
                      <a16:colId xmlns:a16="http://schemas.microsoft.com/office/drawing/2014/main" val="20001"/>
                    </a:ext>
                  </a:extLst>
                </a:gridCol>
              </a:tblGrid>
              <a:tr h="457179">
                <a:tc>
                  <a:txBody>
                    <a:bodyPr/>
                    <a:lstStyle/>
                    <a:p>
                      <a:r>
                        <a:rPr lang="en-US" sz="2400" b="1" dirty="0">
                          <a:solidFill>
                            <a:srgbClr val="190104"/>
                          </a:solidFill>
                          <a:latin typeface="Arial"/>
                        </a:rPr>
                        <a:t>Industry</a:t>
                      </a:r>
                      <a:endParaRPr sz="2400" b="1" dirty="0">
                        <a:solidFill>
                          <a:srgbClr val="190104"/>
                        </a:solidFill>
                      </a:endParaRPr>
                    </a:p>
                  </a:txBody>
                  <a:tcPr marL="91439" marR="91439" marT="45709" marB="45709"/>
                </a:tc>
                <a:tc>
                  <a:txBody>
                    <a:bodyPr/>
                    <a:lstStyle/>
                    <a:p>
                      <a:r>
                        <a:rPr lang="en-US" sz="2400" b="1">
                          <a:solidFill>
                            <a:srgbClr val="190104"/>
                          </a:solidFill>
                          <a:latin typeface="Arial"/>
                        </a:rPr>
                        <a:t>Jobs</a:t>
                      </a:r>
                      <a:endParaRPr sz="2400" b="1">
                        <a:solidFill>
                          <a:srgbClr val="190104"/>
                        </a:solidFill>
                      </a:endParaRPr>
                    </a:p>
                  </a:txBody>
                  <a:tcPr marL="91439" marR="91439" marT="45709" marB="45709"/>
                </a:tc>
                <a:extLst>
                  <a:ext uri="{0D108BD9-81ED-4DB2-BD59-A6C34878D82A}">
                    <a16:rowId xmlns:a16="http://schemas.microsoft.com/office/drawing/2014/main" val="10000"/>
                  </a:ext>
                </a:extLst>
              </a:tr>
              <a:tr h="457179">
                <a:tc>
                  <a:txBody>
                    <a:bodyPr/>
                    <a:lstStyle/>
                    <a:p>
                      <a:r>
                        <a:rPr lang="en-US" sz="2400" dirty="0">
                          <a:solidFill>
                            <a:srgbClr val="190104"/>
                          </a:solidFill>
                          <a:latin typeface="Arial"/>
                        </a:rPr>
                        <a:t>Transportation Equipment</a:t>
                      </a:r>
                      <a:endParaRPr sz="2400" dirty="0">
                        <a:solidFill>
                          <a:srgbClr val="190104"/>
                        </a:solidFill>
                      </a:endParaRPr>
                    </a:p>
                  </a:txBody>
                  <a:tcPr marL="91439" marR="91439" marT="45709" marB="45709"/>
                </a:tc>
                <a:tc>
                  <a:txBody>
                    <a:bodyPr/>
                    <a:lstStyle/>
                    <a:p>
                      <a:r>
                        <a:rPr lang="en-US" sz="2400" dirty="0">
                          <a:solidFill>
                            <a:srgbClr val="190104"/>
                          </a:solidFill>
                          <a:latin typeface="Arial"/>
                        </a:rPr>
                        <a:t>98,232</a:t>
                      </a:r>
                      <a:endParaRPr sz="2400" dirty="0">
                        <a:solidFill>
                          <a:srgbClr val="190104"/>
                        </a:solidFill>
                      </a:endParaRPr>
                    </a:p>
                  </a:txBody>
                  <a:tcPr marL="91439" marR="91439" marT="45709" marB="45709"/>
                </a:tc>
                <a:extLst>
                  <a:ext uri="{0D108BD9-81ED-4DB2-BD59-A6C34878D82A}">
                    <a16:rowId xmlns:a16="http://schemas.microsoft.com/office/drawing/2014/main" val="10001"/>
                  </a:ext>
                </a:extLst>
              </a:tr>
              <a:tr h="822939">
                <a:tc>
                  <a:txBody>
                    <a:bodyPr/>
                    <a:lstStyle/>
                    <a:p>
                      <a:r>
                        <a:rPr lang="en-US" sz="2400" dirty="0">
                          <a:solidFill>
                            <a:srgbClr val="190104"/>
                          </a:solidFill>
                          <a:latin typeface="Arial"/>
                        </a:rPr>
                        <a:t>Electrical Equipment, Appliances, Components</a:t>
                      </a:r>
                      <a:endParaRPr sz="2400" dirty="0">
                        <a:solidFill>
                          <a:srgbClr val="190104"/>
                        </a:solidFill>
                      </a:endParaRPr>
                    </a:p>
                  </a:txBody>
                  <a:tcPr marL="91439" marR="91439" marT="45709" marB="45709"/>
                </a:tc>
                <a:tc>
                  <a:txBody>
                    <a:bodyPr/>
                    <a:lstStyle/>
                    <a:p>
                      <a:r>
                        <a:rPr lang="en-US" sz="2400" dirty="0">
                          <a:solidFill>
                            <a:srgbClr val="190104"/>
                          </a:solidFill>
                        </a:rPr>
                        <a:t>35,388</a:t>
                      </a:r>
                      <a:endParaRPr sz="2400" dirty="0">
                        <a:solidFill>
                          <a:srgbClr val="190104"/>
                        </a:solidFill>
                      </a:endParaRPr>
                    </a:p>
                  </a:txBody>
                  <a:tcPr marL="91439" marR="91439" marT="45709" marB="45709"/>
                </a:tc>
                <a:extLst>
                  <a:ext uri="{0D108BD9-81ED-4DB2-BD59-A6C34878D82A}">
                    <a16:rowId xmlns:a16="http://schemas.microsoft.com/office/drawing/2014/main" val="10002"/>
                  </a:ext>
                </a:extLst>
              </a:tr>
              <a:tr h="457179">
                <a:tc>
                  <a:txBody>
                    <a:bodyPr/>
                    <a:lstStyle/>
                    <a:p>
                      <a:r>
                        <a:rPr lang="en-US" sz="2400" dirty="0">
                          <a:solidFill>
                            <a:srgbClr val="190104"/>
                          </a:solidFill>
                          <a:latin typeface="Arial"/>
                        </a:rPr>
                        <a:t>Fabricated Metal Products</a:t>
                      </a:r>
                      <a:endParaRPr sz="2400" dirty="0">
                        <a:solidFill>
                          <a:srgbClr val="190104"/>
                        </a:solidFill>
                      </a:endParaRPr>
                    </a:p>
                  </a:txBody>
                  <a:tcPr marL="91439" marR="91439" marT="45709" marB="45709"/>
                </a:tc>
                <a:tc>
                  <a:txBody>
                    <a:bodyPr/>
                    <a:lstStyle/>
                    <a:p>
                      <a:r>
                        <a:rPr lang="en-US" sz="2400" dirty="0">
                          <a:solidFill>
                            <a:srgbClr val="190104"/>
                          </a:solidFill>
                          <a:latin typeface="Arial"/>
                        </a:rPr>
                        <a:t>20,413</a:t>
                      </a:r>
                      <a:endParaRPr sz="2400" dirty="0">
                        <a:solidFill>
                          <a:srgbClr val="190104"/>
                        </a:solidFill>
                      </a:endParaRPr>
                    </a:p>
                  </a:txBody>
                  <a:tcPr marL="91439" marR="91439" marT="45709" marB="45709"/>
                </a:tc>
                <a:extLst>
                  <a:ext uri="{0D108BD9-81ED-4DB2-BD59-A6C34878D82A}">
                    <a16:rowId xmlns:a16="http://schemas.microsoft.com/office/drawing/2014/main" val="10003"/>
                  </a:ext>
                </a:extLst>
              </a:tr>
              <a:tr h="457179">
                <a:tc>
                  <a:txBody>
                    <a:bodyPr/>
                    <a:lstStyle/>
                    <a:p>
                      <a:r>
                        <a:rPr lang="en-US" sz="2400" dirty="0">
                          <a:solidFill>
                            <a:srgbClr val="190104"/>
                          </a:solidFill>
                        </a:rPr>
                        <a:t>Plastic/Rubber Products</a:t>
                      </a:r>
                      <a:endParaRPr sz="2400" dirty="0">
                        <a:solidFill>
                          <a:srgbClr val="190104"/>
                        </a:solidFill>
                      </a:endParaRPr>
                    </a:p>
                  </a:txBody>
                  <a:tcPr marL="91439" marR="91439" marT="45709" marB="45709"/>
                </a:tc>
                <a:tc>
                  <a:txBody>
                    <a:bodyPr/>
                    <a:lstStyle/>
                    <a:p>
                      <a:r>
                        <a:rPr lang="en-US" sz="2400" dirty="0">
                          <a:solidFill>
                            <a:srgbClr val="190104"/>
                          </a:solidFill>
                        </a:rPr>
                        <a:t>19,507</a:t>
                      </a:r>
                      <a:endParaRPr sz="2400" dirty="0">
                        <a:solidFill>
                          <a:srgbClr val="190104"/>
                        </a:solidFill>
                      </a:endParaRPr>
                    </a:p>
                  </a:txBody>
                  <a:tcPr marL="91439" marR="91439" marT="45709" marB="45709"/>
                </a:tc>
                <a:extLst>
                  <a:ext uri="{0D108BD9-81ED-4DB2-BD59-A6C34878D82A}">
                    <a16:rowId xmlns:a16="http://schemas.microsoft.com/office/drawing/2014/main" val="10004"/>
                  </a:ext>
                </a:extLst>
              </a:tr>
              <a:tr h="457179">
                <a:tc>
                  <a:txBody>
                    <a:bodyPr/>
                    <a:lstStyle/>
                    <a:p>
                      <a:r>
                        <a:rPr lang="en-US" sz="2400" dirty="0">
                          <a:solidFill>
                            <a:srgbClr val="190104"/>
                          </a:solidFill>
                          <a:latin typeface="Arial"/>
                        </a:rPr>
                        <a:t>Computer/Electronic Products</a:t>
                      </a:r>
                      <a:endParaRPr sz="2400" dirty="0">
                        <a:solidFill>
                          <a:srgbClr val="190104"/>
                        </a:solidFill>
                      </a:endParaRPr>
                    </a:p>
                  </a:txBody>
                  <a:tcPr marL="91439" marR="91439" marT="45709" marB="45709"/>
                </a:tc>
                <a:tc>
                  <a:txBody>
                    <a:bodyPr/>
                    <a:lstStyle/>
                    <a:p>
                      <a:r>
                        <a:rPr lang="en-US" sz="2400" dirty="0">
                          <a:solidFill>
                            <a:srgbClr val="190104"/>
                          </a:solidFill>
                        </a:rPr>
                        <a:t>15,635</a:t>
                      </a:r>
                      <a:endParaRPr sz="2400" dirty="0">
                        <a:solidFill>
                          <a:srgbClr val="190104"/>
                        </a:solidFill>
                      </a:endParaRPr>
                    </a:p>
                  </a:txBody>
                  <a:tcPr marL="91439" marR="91439" marT="45709" marB="45709"/>
                </a:tc>
                <a:extLst>
                  <a:ext uri="{0D108BD9-81ED-4DB2-BD59-A6C34878D82A}">
                    <a16:rowId xmlns:a16="http://schemas.microsoft.com/office/drawing/2014/main" val="10005"/>
                  </a:ext>
                </a:extLst>
              </a:tr>
              <a:tr h="457179">
                <a:tc>
                  <a:txBody>
                    <a:bodyPr/>
                    <a:lstStyle/>
                    <a:p>
                      <a:r>
                        <a:rPr lang="en-US" sz="2400" dirty="0">
                          <a:solidFill>
                            <a:srgbClr val="190104"/>
                          </a:solidFill>
                          <a:latin typeface="Arial"/>
                        </a:rPr>
                        <a:t>Apparel/Textiles</a:t>
                      </a:r>
                      <a:endParaRPr sz="2400" dirty="0">
                        <a:solidFill>
                          <a:srgbClr val="190104"/>
                        </a:solidFill>
                      </a:endParaRPr>
                    </a:p>
                  </a:txBody>
                  <a:tcPr marL="91439" marR="91439" marT="45709" marB="45709"/>
                </a:tc>
                <a:tc>
                  <a:txBody>
                    <a:bodyPr/>
                    <a:lstStyle/>
                    <a:p>
                      <a:r>
                        <a:rPr lang="en-US" sz="2400" dirty="0">
                          <a:solidFill>
                            <a:srgbClr val="190104"/>
                          </a:solidFill>
                          <a:latin typeface="Arial"/>
                        </a:rPr>
                        <a:t>13,903</a:t>
                      </a:r>
                      <a:endParaRPr sz="2400" dirty="0">
                        <a:solidFill>
                          <a:srgbClr val="190104"/>
                        </a:solidFill>
                      </a:endParaRPr>
                    </a:p>
                  </a:txBody>
                  <a:tcPr marL="91439" marR="91439" marT="45709" marB="45709"/>
                </a:tc>
                <a:extLst>
                  <a:ext uri="{0D108BD9-81ED-4DB2-BD59-A6C34878D82A}">
                    <a16:rowId xmlns:a16="http://schemas.microsoft.com/office/drawing/2014/main" val="10006"/>
                  </a:ext>
                </a:extLst>
              </a:tr>
              <a:tr h="457179">
                <a:tc>
                  <a:txBody>
                    <a:bodyPr/>
                    <a:lstStyle/>
                    <a:p>
                      <a:r>
                        <a:rPr lang="en-US" sz="2400" dirty="0">
                          <a:solidFill>
                            <a:srgbClr val="190104"/>
                          </a:solidFill>
                          <a:latin typeface="Arial"/>
                        </a:rPr>
                        <a:t>Machinery</a:t>
                      </a:r>
                      <a:endParaRPr sz="2400" dirty="0">
                        <a:solidFill>
                          <a:srgbClr val="190104"/>
                        </a:solidFill>
                      </a:endParaRPr>
                    </a:p>
                  </a:txBody>
                  <a:tcPr marL="91439" marR="91439" marT="45709" marB="45709"/>
                </a:tc>
                <a:tc>
                  <a:txBody>
                    <a:bodyPr/>
                    <a:lstStyle/>
                    <a:p>
                      <a:r>
                        <a:rPr lang="en-US" sz="2400" dirty="0">
                          <a:solidFill>
                            <a:srgbClr val="190104"/>
                          </a:solidFill>
                          <a:latin typeface="Arial"/>
                        </a:rPr>
                        <a:t>13,561</a:t>
                      </a:r>
                      <a:endParaRPr sz="2400" dirty="0">
                        <a:solidFill>
                          <a:srgbClr val="190104"/>
                        </a:solidFill>
                      </a:endParaRPr>
                    </a:p>
                  </a:txBody>
                  <a:tcPr marL="91439" marR="91439" marT="45709" marB="45709"/>
                </a:tc>
                <a:extLst>
                  <a:ext uri="{0D108BD9-81ED-4DB2-BD59-A6C34878D82A}">
                    <a16:rowId xmlns:a16="http://schemas.microsoft.com/office/drawing/2014/main" val="10007"/>
                  </a:ext>
                </a:extLst>
              </a:tr>
              <a:tr h="457179">
                <a:tc>
                  <a:txBody>
                    <a:bodyPr/>
                    <a:lstStyle/>
                    <a:p>
                      <a:r>
                        <a:rPr lang="en-US" sz="2400" dirty="0">
                          <a:solidFill>
                            <a:srgbClr val="080001"/>
                          </a:solidFill>
                        </a:rPr>
                        <a:t>Chemicals</a:t>
                      </a:r>
                      <a:endParaRPr sz="2400" dirty="0">
                        <a:solidFill>
                          <a:srgbClr val="080001"/>
                        </a:solidFill>
                      </a:endParaRPr>
                    </a:p>
                  </a:txBody>
                  <a:tcPr marL="91439" marR="91439" marT="45709" marB="45709"/>
                </a:tc>
                <a:tc>
                  <a:txBody>
                    <a:bodyPr/>
                    <a:lstStyle/>
                    <a:p>
                      <a:r>
                        <a:rPr lang="en-US" sz="2400" dirty="0">
                          <a:solidFill>
                            <a:srgbClr val="080001"/>
                          </a:solidFill>
                        </a:rPr>
                        <a:t>10,652</a:t>
                      </a:r>
                      <a:endParaRPr sz="2400" dirty="0">
                        <a:solidFill>
                          <a:srgbClr val="080001"/>
                        </a:solidFill>
                      </a:endParaRPr>
                    </a:p>
                  </a:txBody>
                  <a:tcPr marL="91439" marR="91439" marT="45709" marB="45709"/>
                </a:tc>
                <a:extLst>
                  <a:ext uri="{0D108BD9-81ED-4DB2-BD59-A6C34878D82A}">
                    <a16:rowId xmlns:a16="http://schemas.microsoft.com/office/drawing/2014/main" val="10008"/>
                  </a:ext>
                </a:extLst>
              </a:tr>
              <a:tr h="457179">
                <a:tc>
                  <a:txBody>
                    <a:bodyPr/>
                    <a:lstStyle/>
                    <a:p>
                      <a:r>
                        <a:rPr lang="en-US" sz="2400" dirty="0">
                          <a:solidFill>
                            <a:srgbClr val="190104"/>
                          </a:solidFill>
                          <a:latin typeface="Arial"/>
                        </a:rPr>
                        <a:t>Wood Products</a:t>
                      </a:r>
                      <a:endParaRPr sz="2400" dirty="0">
                        <a:solidFill>
                          <a:srgbClr val="190104"/>
                        </a:solidFill>
                      </a:endParaRPr>
                    </a:p>
                  </a:txBody>
                  <a:tcPr marL="91439" marR="91439" marT="45709" marB="45709"/>
                </a:tc>
                <a:tc>
                  <a:txBody>
                    <a:bodyPr/>
                    <a:lstStyle/>
                    <a:p>
                      <a:r>
                        <a:rPr lang="en-US" sz="2400" dirty="0">
                          <a:solidFill>
                            <a:srgbClr val="190104"/>
                          </a:solidFill>
                          <a:latin typeface="Arial"/>
                        </a:rPr>
                        <a:t>9,853</a:t>
                      </a:r>
                      <a:endParaRPr sz="2400" dirty="0">
                        <a:solidFill>
                          <a:srgbClr val="190104"/>
                        </a:solidFill>
                      </a:endParaRPr>
                    </a:p>
                  </a:txBody>
                  <a:tcPr marL="91439" marR="91439" marT="45709" marB="45709"/>
                </a:tc>
                <a:extLst>
                  <a:ext uri="{0D108BD9-81ED-4DB2-BD59-A6C34878D82A}">
                    <a16:rowId xmlns:a16="http://schemas.microsoft.com/office/drawing/2014/main" val="10009"/>
                  </a:ext>
                </a:extLst>
              </a:tr>
              <a:tr h="457179">
                <a:tc>
                  <a:txBody>
                    <a:bodyPr/>
                    <a:lstStyle/>
                    <a:p>
                      <a:r>
                        <a:rPr lang="en-US" sz="2400" dirty="0">
                          <a:solidFill>
                            <a:srgbClr val="190104"/>
                          </a:solidFill>
                          <a:latin typeface="Arial"/>
                        </a:rPr>
                        <a:t>Food &amp; Beverage</a:t>
                      </a:r>
                      <a:endParaRPr sz="2400" dirty="0">
                        <a:solidFill>
                          <a:srgbClr val="190104"/>
                        </a:solidFill>
                      </a:endParaRPr>
                    </a:p>
                  </a:txBody>
                  <a:tcPr marL="91439" marR="91439" marT="45709" marB="45709"/>
                </a:tc>
                <a:tc>
                  <a:txBody>
                    <a:bodyPr/>
                    <a:lstStyle/>
                    <a:p>
                      <a:r>
                        <a:rPr lang="en-US" sz="2400" dirty="0">
                          <a:solidFill>
                            <a:srgbClr val="190104"/>
                          </a:solidFill>
                          <a:latin typeface="Arial"/>
                        </a:rPr>
                        <a:t>7,417</a:t>
                      </a:r>
                      <a:endParaRPr sz="2400" dirty="0">
                        <a:solidFill>
                          <a:srgbClr val="190104"/>
                        </a:solidFill>
                      </a:endParaRPr>
                    </a:p>
                  </a:txBody>
                  <a:tcPr marL="91439" marR="91439" marT="45709" marB="45709"/>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fontAlgn="base">
              <a:spcBef>
                <a:spcPct val="0"/>
              </a:spcBef>
              <a:spcAft>
                <a:spcPct val="0"/>
              </a:spcAft>
              <a:defRPr/>
            </a:pPr>
            <a:fld id="{F0C5E7E8-EFE7-4256-8F8F-7712821F0AE3}" type="slidenum">
              <a:rPr lang="en-US" smtClean="0">
                <a:solidFill>
                  <a:srgbClr val="666699"/>
                </a:solidFill>
              </a:rPr>
              <a:pPr fontAlgn="base">
                <a:spcBef>
                  <a:spcPct val="0"/>
                </a:spcBef>
                <a:spcAft>
                  <a:spcPct val="0"/>
                </a:spcAft>
                <a:defRPr/>
              </a:pPr>
              <a:t>19</a:t>
            </a:fld>
            <a:endParaRPr lang="en-US" dirty="0">
              <a:solidFill>
                <a:srgbClr val="666699"/>
              </a:solidFill>
            </a:endParaRPr>
          </a:p>
        </p:txBody>
      </p:sp>
    </p:spTree>
    <p:extLst>
      <p:ext uri="{BB962C8B-B14F-4D97-AF65-F5344CB8AC3E}">
        <p14:creationId xmlns:p14="http://schemas.microsoft.com/office/powerpoint/2010/main" val="1295685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0C54-B3A3-4BF1-B851-3D9E0E44E1FE}"/>
              </a:ext>
            </a:extLst>
          </p:cNvPr>
          <p:cNvSpPr>
            <a:spLocks noGrp="1"/>
          </p:cNvSpPr>
          <p:nvPr>
            <p:ph type="title"/>
          </p:nvPr>
        </p:nvSpPr>
        <p:spPr>
          <a:xfrm>
            <a:off x="1752600" y="76200"/>
            <a:ext cx="7239000" cy="914400"/>
          </a:xfrm>
        </p:spPr>
        <p:txBody>
          <a:bodyPr/>
          <a:lstStyle/>
          <a:p>
            <a:pPr algn="ctr"/>
            <a:r>
              <a:rPr lang="en-US" dirty="0">
                <a:solidFill>
                  <a:srgbClr val="190104"/>
                </a:solidFill>
              </a:rPr>
              <a:t>360,000 Mfg. Jobs Since 2007: Reshoring +FDI </a:t>
            </a:r>
            <a:endParaRPr lang="en-US" dirty="0"/>
          </a:p>
        </p:txBody>
      </p:sp>
      <p:graphicFrame>
        <p:nvGraphicFramePr>
          <p:cNvPr id="4" name="Content Placeholder 3">
            <a:extLst>
              <a:ext uri="{FF2B5EF4-FFF2-40B4-BE49-F238E27FC236}">
                <a16:creationId xmlns:a16="http://schemas.microsoft.com/office/drawing/2014/main" id="{00000000-0008-0000-0300-000005000000}"/>
              </a:ext>
            </a:extLst>
          </p:cNvPr>
          <p:cNvGraphicFramePr>
            <a:graphicFrameLocks noGrp="1"/>
          </p:cNvGraphicFramePr>
          <p:nvPr>
            <p:ph idx="1"/>
            <p:extLst>
              <p:ext uri="{D42A27DB-BD31-4B8C-83A1-F6EECF244321}">
                <p14:modId xmlns:p14="http://schemas.microsoft.com/office/powerpoint/2010/main" val="829400632"/>
              </p:ext>
            </p:extLst>
          </p:nvPr>
        </p:nvGraphicFramePr>
        <p:xfrm>
          <a:off x="152400" y="1371600"/>
          <a:ext cx="88392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266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p:cNvSpPr txBox="1">
            <a:spLocks noChangeArrowheads="1"/>
          </p:cNvSpPr>
          <p:nvPr/>
        </p:nvSpPr>
        <p:spPr bwMode="auto">
          <a:xfrm>
            <a:off x="1712912" y="527049"/>
            <a:ext cx="7431088" cy="61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3600" dirty="0">
                <a:solidFill>
                  <a:srgbClr val="2A2A40"/>
                </a:solidFill>
                <a:latin typeface="Arial" pitchFamily="34" charset="0"/>
                <a:cs typeface="Arial" pitchFamily="34" charset="0"/>
              </a:rPr>
              <a:t>Negative Issues Offshore: Top 10</a:t>
            </a:r>
            <a:endParaRPr lang="en-US" altLang="en-US" dirty="0"/>
          </a:p>
        </p:txBody>
      </p:sp>
      <p:sp>
        <p:nvSpPr>
          <p:cNvPr id="43011" name="CustomShape 2"/>
          <p:cNvSpPr>
            <a:spLocks noChangeArrowheads="1"/>
          </p:cNvSpPr>
          <p:nvPr/>
        </p:nvSpPr>
        <p:spPr bwMode="auto">
          <a:xfrm>
            <a:off x="176213" y="6599767"/>
            <a:ext cx="8763000" cy="22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r>
              <a:rPr lang="en-US" altLang="en-US" sz="1200" dirty="0">
                <a:solidFill>
                  <a:srgbClr val="190104"/>
                </a:solidFill>
                <a:latin typeface="Arial" pitchFamily="34" charset="0"/>
                <a:ea typeface="MS PGothic" pitchFamily="34" charset="-128"/>
              </a:rPr>
              <a:t>Source: </a:t>
            </a:r>
            <a:r>
              <a:rPr lang="en-US" altLang="en-US" sz="1200" i="1" dirty="0">
                <a:solidFill>
                  <a:srgbClr val="190104"/>
                </a:solidFill>
                <a:latin typeface="Arial" pitchFamily="34" charset="0"/>
                <a:ea typeface="MS PGothic" pitchFamily="34" charset="-128"/>
              </a:rPr>
              <a:t>Reshoring Initiative Library, December 2015.</a:t>
            </a:r>
            <a:endParaRPr lang="en-US" altLang="en-US" dirty="0"/>
          </a:p>
        </p:txBody>
      </p:sp>
      <p:sp>
        <p:nvSpPr>
          <p:cNvPr id="43012" name="CustomShape 3"/>
          <p:cNvSpPr>
            <a:spLocks noChangeArrowheads="1"/>
          </p:cNvSpPr>
          <p:nvPr/>
        </p:nvSpPr>
        <p:spPr bwMode="auto">
          <a:xfrm>
            <a:off x="176213" y="-1693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3" name="CustomShape 4"/>
          <p:cNvSpPr>
            <a:spLocks noChangeArrowheads="1"/>
          </p:cNvSpPr>
          <p:nvPr/>
        </p:nvSpPr>
        <p:spPr bwMode="auto">
          <a:xfrm>
            <a:off x="73025" y="2277534"/>
            <a:ext cx="12438063" cy="63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graphicFrame>
        <p:nvGraphicFramePr>
          <p:cNvPr id="52" name="Table 5"/>
          <p:cNvGraphicFramePr/>
          <p:nvPr>
            <p:extLst/>
          </p:nvPr>
        </p:nvGraphicFramePr>
        <p:xfrm>
          <a:off x="381000" y="1447800"/>
          <a:ext cx="8399462" cy="4555067"/>
        </p:xfrm>
        <a:graphic>
          <a:graphicData uri="http://schemas.openxmlformats.org/drawingml/2006/table">
            <a:tbl>
              <a:tblPr/>
              <a:tblGrid>
                <a:gridCol w="6169431">
                  <a:extLst>
                    <a:ext uri="{9D8B030D-6E8A-4147-A177-3AD203B41FA5}">
                      <a16:colId xmlns:a16="http://schemas.microsoft.com/office/drawing/2014/main" val="20000"/>
                    </a:ext>
                  </a:extLst>
                </a:gridCol>
                <a:gridCol w="2230031">
                  <a:extLst>
                    <a:ext uri="{9D8B030D-6E8A-4147-A177-3AD203B41FA5}">
                      <a16:colId xmlns:a16="http://schemas.microsoft.com/office/drawing/2014/main" val="20001"/>
                    </a:ext>
                  </a:extLst>
                </a:gridCol>
              </a:tblGrid>
              <a:tr h="644728">
                <a:tc>
                  <a:txBody>
                    <a:bodyPr/>
                    <a:lstStyle/>
                    <a:p>
                      <a:pPr algn="ctr"/>
                      <a:r>
                        <a:rPr lang="en-US" sz="2400" b="1" dirty="0">
                          <a:solidFill>
                            <a:srgbClr val="080001"/>
                          </a:solidFill>
                          <a:latin typeface="Arial"/>
                        </a:rPr>
                        <a:t>Negative Reasons not to Offshore</a:t>
                      </a:r>
                      <a:endParaRPr sz="2400" dirty="0">
                        <a:solidFill>
                          <a:srgbClr val="080001"/>
                        </a:solidFill>
                      </a:endParaRPr>
                    </a:p>
                  </a:txBody>
                  <a:tcPr marL="91457" marR="91457" marT="45735" marB="45735"/>
                </a:tc>
                <a:tc>
                  <a:txBody>
                    <a:bodyPr/>
                    <a:lstStyle/>
                    <a:p>
                      <a:pPr algn="ctr"/>
                      <a:r>
                        <a:rPr lang="en-US" sz="2400" b="1">
                          <a:solidFill>
                            <a:srgbClr val="080001"/>
                          </a:solidFill>
                          <a:latin typeface="Arial"/>
                        </a:rPr>
                        <a:t>Companies</a:t>
                      </a:r>
                      <a:endParaRPr sz="2400">
                        <a:solidFill>
                          <a:srgbClr val="080001"/>
                        </a:solidFill>
                      </a:endParaRPr>
                    </a:p>
                  </a:txBody>
                  <a:tcPr marL="91457" marR="91457" marT="45735" marB="45735"/>
                </a:tc>
                <a:extLst>
                  <a:ext uri="{0D108BD9-81ED-4DB2-BD59-A6C34878D82A}">
                    <a16:rowId xmlns:a16="http://schemas.microsoft.com/office/drawing/2014/main" val="10000"/>
                  </a:ext>
                </a:extLst>
              </a:tr>
              <a:tr h="644728">
                <a:tc>
                  <a:txBody>
                    <a:bodyPr/>
                    <a:lstStyle/>
                    <a:p>
                      <a:pPr marL="0" marR="0">
                        <a:spcBef>
                          <a:spcPts val="0"/>
                        </a:spcBef>
                        <a:spcAft>
                          <a:spcPts val="0"/>
                        </a:spcAft>
                      </a:pPr>
                      <a:r>
                        <a:rPr lang="en-US" sz="2400" dirty="0">
                          <a:solidFill>
                            <a:srgbClr val="00000A"/>
                          </a:solidFill>
                          <a:effectLst/>
                          <a:latin typeface="Arial"/>
                          <a:ea typeface="Times New Roman"/>
                        </a:rPr>
                        <a:t>Quality/rework/ warranty</a:t>
                      </a:r>
                      <a:endParaRPr lang="en-US" sz="2400" dirty="0">
                        <a:solidFill>
                          <a:srgbClr val="00000A"/>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a:solidFill>
                            <a:srgbClr val="00000A"/>
                          </a:solidFill>
                          <a:effectLst/>
                          <a:latin typeface="Arial"/>
                          <a:ea typeface="Times New Roman"/>
                        </a:rPr>
                        <a:t>127</a:t>
                      </a:r>
                      <a:endParaRPr lang="en-US" sz="2400">
                        <a:solidFill>
                          <a:srgbClr val="00000A"/>
                        </a:solidFill>
                        <a:effectLst/>
                        <a:latin typeface="Times New Roman"/>
                        <a:ea typeface="Droid Sans Fallback"/>
                      </a:endParaRPr>
                    </a:p>
                  </a:txBody>
                  <a:tcPr marL="68580" marR="68580" marT="0" marB="0" anchor="b"/>
                </a:tc>
                <a:extLst>
                  <a:ext uri="{0D108BD9-81ED-4DB2-BD59-A6C34878D82A}">
                    <a16:rowId xmlns:a16="http://schemas.microsoft.com/office/drawing/2014/main" val="10001"/>
                  </a:ext>
                </a:extLst>
              </a:tr>
              <a:tr h="407069">
                <a:tc>
                  <a:txBody>
                    <a:bodyPr/>
                    <a:lstStyle/>
                    <a:p>
                      <a:pPr marL="0" marR="0">
                        <a:spcBef>
                          <a:spcPts val="0"/>
                        </a:spcBef>
                        <a:spcAft>
                          <a:spcPts val="0"/>
                        </a:spcAft>
                      </a:pPr>
                      <a:r>
                        <a:rPr lang="en-US" sz="2400">
                          <a:solidFill>
                            <a:srgbClr val="00000A"/>
                          </a:solidFill>
                          <a:effectLst/>
                          <a:latin typeface="Arial"/>
                          <a:ea typeface="Times New Roman"/>
                        </a:rPr>
                        <a:t>Freight cost</a:t>
                      </a:r>
                      <a:endParaRPr lang="en-US" sz="2400">
                        <a:solidFill>
                          <a:srgbClr val="00000A"/>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a:solidFill>
                            <a:srgbClr val="00000A"/>
                          </a:solidFill>
                          <a:effectLst/>
                          <a:latin typeface="Arial"/>
                          <a:ea typeface="Times New Roman"/>
                        </a:rPr>
                        <a:t>100</a:t>
                      </a:r>
                      <a:endParaRPr lang="en-US" sz="2400">
                        <a:solidFill>
                          <a:srgbClr val="00000A"/>
                        </a:solidFill>
                        <a:effectLst/>
                        <a:latin typeface="Times New Roman"/>
                        <a:ea typeface="Droid Sans Fallback"/>
                      </a:endParaRPr>
                    </a:p>
                  </a:txBody>
                  <a:tcPr marL="68580" marR="68580" marT="0" marB="0" anchor="b"/>
                </a:tc>
                <a:extLst>
                  <a:ext uri="{0D108BD9-81ED-4DB2-BD59-A6C34878D82A}">
                    <a16:rowId xmlns:a16="http://schemas.microsoft.com/office/drawing/2014/main" val="10002"/>
                  </a:ext>
                </a:extLst>
              </a:tr>
              <a:tr h="407069">
                <a:tc>
                  <a:txBody>
                    <a:bodyPr/>
                    <a:lstStyle/>
                    <a:p>
                      <a:pPr marL="0" marR="0">
                        <a:spcBef>
                          <a:spcPts val="0"/>
                        </a:spcBef>
                        <a:spcAft>
                          <a:spcPts val="0"/>
                        </a:spcAft>
                      </a:pPr>
                      <a:r>
                        <a:rPr lang="en-US" sz="2400">
                          <a:solidFill>
                            <a:srgbClr val="00000A"/>
                          </a:solidFill>
                          <a:effectLst/>
                          <a:latin typeface="Arial"/>
                          <a:ea typeface="Times New Roman"/>
                        </a:rPr>
                        <a:t>Rising wages</a:t>
                      </a:r>
                      <a:endParaRPr lang="en-US" sz="2400">
                        <a:solidFill>
                          <a:srgbClr val="00000A"/>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a:solidFill>
                            <a:srgbClr val="00000A"/>
                          </a:solidFill>
                          <a:effectLst/>
                          <a:latin typeface="Arial"/>
                          <a:ea typeface="Times New Roman"/>
                        </a:rPr>
                        <a:t>66</a:t>
                      </a:r>
                      <a:endParaRPr lang="en-US" sz="2400">
                        <a:solidFill>
                          <a:srgbClr val="00000A"/>
                        </a:solidFill>
                        <a:effectLst/>
                        <a:latin typeface="Times New Roman"/>
                        <a:ea typeface="Droid Sans Fallback"/>
                      </a:endParaRPr>
                    </a:p>
                  </a:txBody>
                  <a:tcPr marL="68580" marR="68580" marT="0" marB="0" anchor="b"/>
                </a:tc>
                <a:extLst>
                  <a:ext uri="{0D108BD9-81ED-4DB2-BD59-A6C34878D82A}">
                    <a16:rowId xmlns:a16="http://schemas.microsoft.com/office/drawing/2014/main" val="10003"/>
                  </a:ext>
                </a:extLst>
              </a:tr>
              <a:tr h="407069">
                <a:tc>
                  <a:txBody>
                    <a:bodyPr/>
                    <a:lstStyle/>
                    <a:p>
                      <a:pPr marL="0" marR="0">
                        <a:spcBef>
                          <a:spcPts val="0"/>
                        </a:spcBef>
                        <a:spcAft>
                          <a:spcPts val="0"/>
                        </a:spcAft>
                      </a:pPr>
                      <a:r>
                        <a:rPr lang="en-US" sz="2400">
                          <a:solidFill>
                            <a:srgbClr val="00000A"/>
                          </a:solidFill>
                          <a:effectLst/>
                          <a:latin typeface="Arial"/>
                          <a:ea typeface="Times New Roman"/>
                        </a:rPr>
                        <a:t>Total cost, TCO</a:t>
                      </a:r>
                      <a:endParaRPr lang="en-US" sz="2400">
                        <a:solidFill>
                          <a:srgbClr val="00000A"/>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a:solidFill>
                            <a:srgbClr val="00000A"/>
                          </a:solidFill>
                          <a:effectLst/>
                          <a:latin typeface="Arial"/>
                          <a:ea typeface="Times New Roman"/>
                        </a:rPr>
                        <a:t>62</a:t>
                      </a:r>
                      <a:endParaRPr lang="en-US" sz="2400">
                        <a:solidFill>
                          <a:srgbClr val="00000A"/>
                        </a:solidFill>
                        <a:effectLst/>
                        <a:latin typeface="Times New Roman"/>
                        <a:ea typeface="Droid Sans Fallback"/>
                      </a:endParaRPr>
                    </a:p>
                  </a:txBody>
                  <a:tcPr marL="68580" marR="68580" marT="0" marB="0" anchor="b"/>
                </a:tc>
                <a:extLst>
                  <a:ext uri="{0D108BD9-81ED-4DB2-BD59-A6C34878D82A}">
                    <a16:rowId xmlns:a16="http://schemas.microsoft.com/office/drawing/2014/main" val="10004"/>
                  </a:ext>
                </a:extLst>
              </a:tr>
              <a:tr h="407069">
                <a:tc>
                  <a:txBody>
                    <a:bodyPr/>
                    <a:lstStyle/>
                    <a:p>
                      <a:pPr marL="0" marR="0">
                        <a:spcBef>
                          <a:spcPts val="0"/>
                        </a:spcBef>
                        <a:spcAft>
                          <a:spcPts val="0"/>
                        </a:spcAft>
                      </a:pPr>
                      <a:r>
                        <a:rPr lang="en-US" sz="2400">
                          <a:solidFill>
                            <a:srgbClr val="190104"/>
                          </a:solidFill>
                          <a:effectLst/>
                          <a:latin typeface="Arial"/>
                          <a:ea typeface="Times New Roman"/>
                        </a:rPr>
                        <a:t>Delivery</a:t>
                      </a:r>
                      <a:endParaRPr lang="en-US" sz="2400">
                        <a:solidFill>
                          <a:srgbClr val="190104"/>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a:solidFill>
                            <a:srgbClr val="190104"/>
                          </a:solidFill>
                          <a:effectLst/>
                          <a:latin typeface="Arial"/>
                          <a:ea typeface="Times New Roman"/>
                        </a:rPr>
                        <a:t>51</a:t>
                      </a:r>
                      <a:endParaRPr lang="en-US" sz="2400">
                        <a:solidFill>
                          <a:srgbClr val="190104"/>
                        </a:solidFill>
                        <a:effectLst/>
                        <a:latin typeface="Times New Roman"/>
                        <a:ea typeface="Droid Sans Fallback"/>
                      </a:endParaRPr>
                    </a:p>
                  </a:txBody>
                  <a:tcPr marL="68580" marR="68580" marT="0" marB="0" anchor="b"/>
                </a:tc>
                <a:extLst>
                  <a:ext uri="{0D108BD9-81ED-4DB2-BD59-A6C34878D82A}">
                    <a16:rowId xmlns:a16="http://schemas.microsoft.com/office/drawing/2014/main" val="10005"/>
                  </a:ext>
                </a:extLst>
              </a:tr>
              <a:tr h="407069">
                <a:tc>
                  <a:txBody>
                    <a:bodyPr/>
                    <a:lstStyle/>
                    <a:p>
                      <a:pPr marL="0" marR="0">
                        <a:spcBef>
                          <a:spcPts val="0"/>
                        </a:spcBef>
                        <a:spcAft>
                          <a:spcPts val="0"/>
                        </a:spcAft>
                      </a:pPr>
                      <a:r>
                        <a:rPr lang="en-US" sz="2400" dirty="0">
                          <a:solidFill>
                            <a:srgbClr val="190104"/>
                          </a:solidFill>
                          <a:effectLst/>
                          <a:latin typeface="Arial"/>
                          <a:ea typeface="Times New Roman"/>
                        </a:rPr>
                        <a:t>Inventory</a:t>
                      </a:r>
                      <a:endParaRPr lang="en-US" sz="2400" dirty="0">
                        <a:solidFill>
                          <a:srgbClr val="190104"/>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dirty="0">
                          <a:solidFill>
                            <a:srgbClr val="190104"/>
                          </a:solidFill>
                          <a:effectLst/>
                          <a:latin typeface="Arial"/>
                          <a:ea typeface="Times New Roman"/>
                        </a:rPr>
                        <a:t>46</a:t>
                      </a:r>
                      <a:endParaRPr lang="en-US" sz="2400" dirty="0">
                        <a:solidFill>
                          <a:srgbClr val="190104"/>
                        </a:solidFill>
                        <a:effectLst/>
                        <a:latin typeface="Times New Roman"/>
                        <a:ea typeface="Droid Sans Fallback"/>
                      </a:endParaRPr>
                    </a:p>
                  </a:txBody>
                  <a:tcPr marL="68580" marR="68580" marT="0" marB="0" anchor="b"/>
                </a:tc>
                <a:extLst>
                  <a:ext uri="{0D108BD9-81ED-4DB2-BD59-A6C34878D82A}">
                    <a16:rowId xmlns:a16="http://schemas.microsoft.com/office/drawing/2014/main" val="10006"/>
                  </a:ext>
                </a:extLst>
              </a:tr>
              <a:tr h="407069">
                <a:tc>
                  <a:txBody>
                    <a:bodyPr/>
                    <a:lstStyle/>
                    <a:p>
                      <a:pPr marL="0" marR="0">
                        <a:spcBef>
                          <a:spcPts val="0"/>
                        </a:spcBef>
                        <a:spcAft>
                          <a:spcPts val="0"/>
                        </a:spcAft>
                      </a:pPr>
                      <a:r>
                        <a:rPr lang="en-US" sz="2400">
                          <a:solidFill>
                            <a:srgbClr val="190104"/>
                          </a:solidFill>
                          <a:effectLst/>
                          <a:latin typeface="Arial"/>
                          <a:ea typeface="Times New Roman"/>
                        </a:rPr>
                        <a:t>Supply chain interruption risk</a:t>
                      </a:r>
                      <a:endParaRPr lang="en-US" sz="2400">
                        <a:solidFill>
                          <a:srgbClr val="190104"/>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dirty="0">
                          <a:solidFill>
                            <a:srgbClr val="190104"/>
                          </a:solidFill>
                          <a:effectLst/>
                          <a:latin typeface="Arial"/>
                          <a:ea typeface="Times New Roman"/>
                        </a:rPr>
                        <a:t>34</a:t>
                      </a:r>
                      <a:endParaRPr lang="en-US" sz="2400" dirty="0">
                        <a:solidFill>
                          <a:srgbClr val="190104"/>
                        </a:solidFill>
                        <a:effectLst/>
                        <a:latin typeface="Times New Roman"/>
                        <a:ea typeface="Droid Sans Fallback"/>
                      </a:endParaRPr>
                    </a:p>
                  </a:txBody>
                  <a:tcPr marL="68580" marR="68580" marT="0" marB="0" anchor="b"/>
                </a:tc>
                <a:extLst>
                  <a:ext uri="{0D108BD9-81ED-4DB2-BD59-A6C34878D82A}">
                    <a16:rowId xmlns:a16="http://schemas.microsoft.com/office/drawing/2014/main" val="10007"/>
                  </a:ext>
                </a:extLst>
              </a:tr>
              <a:tr h="407069">
                <a:tc>
                  <a:txBody>
                    <a:bodyPr/>
                    <a:lstStyle/>
                    <a:p>
                      <a:pPr marL="0" marR="0">
                        <a:spcBef>
                          <a:spcPts val="0"/>
                        </a:spcBef>
                        <a:spcAft>
                          <a:spcPts val="0"/>
                        </a:spcAft>
                      </a:pPr>
                      <a:r>
                        <a:rPr lang="en-US" sz="2400" dirty="0">
                          <a:solidFill>
                            <a:srgbClr val="00000A"/>
                          </a:solidFill>
                          <a:effectLst/>
                          <a:latin typeface="Arial"/>
                          <a:ea typeface="Times New Roman"/>
                        </a:rPr>
                        <a:t>Communications, Intellectual property risk</a:t>
                      </a:r>
                      <a:endParaRPr lang="en-US" sz="2400" dirty="0">
                        <a:solidFill>
                          <a:srgbClr val="00000A"/>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a:solidFill>
                            <a:srgbClr val="00000A"/>
                          </a:solidFill>
                          <a:effectLst/>
                          <a:latin typeface="Arial"/>
                          <a:ea typeface="Times New Roman"/>
                        </a:rPr>
                        <a:t>30 each</a:t>
                      </a:r>
                      <a:endParaRPr lang="en-US" sz="2400">
                        <a:solidFill>
                          <a:srgbClr val="00000A"/>
                        </a:solidFill>
                        <a:effectLst/>
                        <a:latin typeface="Times New Roman"/>
                        <a:ea typeface="Droid Sans Fallback"/>
                      </a:endParaRPr>
                    </a:p>
                  </a:txBody>
                  <a:tcPr marL="68580" marR="68580" marT="0" marB="0" anchor="b"/>
                </a:tc>
                <a:extLst>
                  <a:ext uri="{0D108BD9-81ED-4DB2-BD59-A6C34878D82A}">
                    <a16:rowId xmlns:a16="http://schemas.microsoft.com/office/drawing/2014/main" val="10008"/>
                  </a:ext>
                </a:extLst>
              </a:tr>
              <a:tr h="416128">
                <a:tc>
                  <a:txBody>
                    <a:bodyPr/>
                    <a:lstStyle/>
                    <a:p>
                      <a:pPr marL="0" marR="0">
                        <a:spcBef>
                          <a:spcPts val="0"/>
                        </a:spcBef>
                        <a:spcAft>
                          <a:spcPts val="0"/>
                        </a:spcAft>
                      </a:pPr>
                      <a:r>
                        <a:rPr lang="en-US" sz="2400">
                          <a:solidFill>
                            <a:srgbClr val="00000A"/>
                          </a:solidFill>
                          <a:effectLst/>
                          <a:latin typeface="Arial"/>
                          <a:ea typeface="Times New Roman"/>
                        </a:rPr>
                        <a:t>Loss of control</a:t>
                      </a:r>
                      <a:endParaRPr lang="en-US" sz="2400">
                        <a:solidFill>
                          <a:srgbClr val="00000A"/>
                        </a:solidFill>
                        <a:effectLst/>
                        <a:latin typeface="Times New Roman"/>
                        <a:ea typeface="Droid Sans Fallback"/>
                      </a:endParaRPr>
                    </a:p>
                  </a:txBody>
                  <a:tcPr marL="68580" marR="68580" marT="0" marB="0" anchor="b"/>
                </a:tc>
                <a:tc>
                  <a:txBody>
                    <a:bodyPr/>
                    <a:lstStyle/>
                    <a:p>
                      <a:pPr marL="0" marR="0">
                        <a:spcBef>
                          <a:spcPts val="0"/>
                        </a:spcBef>
                        <a:spcAft>
                          <a:spcPts val="0"/>
                        </a:spcAft>
                      </a:pPr>
                      <a:r>
                        <a:rPr lang="en-US" sz="2400" dirty="0">
                          <a:solidFill>
                            <a:srgbClr val="00000A"/>
                          </a:solidFill>
                          <a:effectLst/>
                          <a:latin typeface="Arial"/>
                          <a:ea typeface="Times New Roman"/>
                        </a:rPr>
                        <a:t>25</a:t>
                      </a:r>
                      <a:endParaRPr lang="en-US" sz="2400" dirty="0">
                        <a:solidFill>
                          <a:srgbClr val="00000A"/>
                        </a:solidFill>
                        <a:effectLst/>
                        <a:latin typeface="Times New Roman"/>
                        <a:ea typeface="Droid Sans Fallback"/>
                      </a:endParaRPr>
                    </a:p>
                  </a:txBody>
                  <a:tcPr marL="68580" marR="68580" marT="0" marB="0" anchor="b"/>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pPr fontAlgn="base">
              <a:spcBef>
                <a:spcPct val="0"/>
              </a:spcBef>
              <a:spcAft>
                <a:spcPct val="0"/>
              </a:spcAft>
              <a:defRPr/>
            </a:pPr>
            <a:fld id="{F0C5E7E8-EFE7-4256-8F8F-7712821F0AE3}" type="slidenum">
              <a:rPr lang="en-US" smtClean="0">
                <a:solidFill>
                  <a:srgbClr val="666699"/>
                </a:solidFill>
              </a:rPr>
              <a:pPr fontAlgn="base">
                <a:spcBef>
                  <a:spcPct val="0"/>
                </a:spcBef>
                <a:spcAft>
                  <a:spcPct val="0"/>
                </a:spcAft>
                <a:defRPr/>
              </a:pPr>
              <a:t>20</a:t>
            </a:fld>
            <a:endParaRPr lang="en-US" dirty="0">
              <a:solidFill>
                <a:srgbClr val="666699"/>
              </a:solidFill>
            </a:endParaRPr>
          </a:p>
        </p:txBody>
      </p:sp>
    </p:spTree>
    <p:extLst>
      <p:ext uri="{BB962C8B-B14F-4D97-AF65-F5344CB8AC3E}">
        <p14:creationId xmlns:p14="http://schemas.microsoft.com/office/powerpoint/2010/main" val="10527932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1"/>
          <p:cNvGraphicFramePr/>
          <p:nvPr>
            <p:extLst/>
          </p:nvPr>
        </p:nvGraphicFramePr>
        <p:xfrm>
          <a:off x="238125" y="1868135"/>
          <a:ext cx="8677275" cy="4456465"/>
        </p:xfrm>
        <a:graphic>
          <a:graphicData uri="http://schemas.openxmlformats.org/drawingml/2006/table">
            <a:tbl>
              <a:tblPr/>
              <a:tblGrid>
                <a:gridCol w="6772275">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35307">
                <a:tc>
                  <a:txBody>
                    <a:bodyPr/>
                    <a:lstStyle/>
                    <a:p>
                      <a:pPr marL="0" marR="0">
                        <a:spcBef>
                          <a:spcPts val="0"/>
                        </a:spcBef>
                        <a:spcAft>
                          <a:spcPts val="0"/>
                        </a:spcAft>
                      </a:pPr>
                      <a:r>
                        <a:rPr lang="en-US" sz="2400" b="1" kern="1200" dirty="0">
                          <a:solidFill>
                            <a:srgbClr val="080001"/>
                          </a:solidFill>
                          <a:effectLst/>
                          <a:latin typeface="Arial"/>
                          <a:ea typeface="Arial"/>
                          <a:cs typeface="Times New Roman"/>
                        </a:rPr>
                        <a:t>Positive Reasons to Reshore</a:t>
                      </a:r>
                      <a:endParaRPr lang="en-US" sz="2400" dirty="0">
                        <a:effectLst/>
                        <a:latin typeface="Cambria"/>
                        <a:ea typeface="ＭＳ 明朝"/>
                        <a:cs typeface="Times New Roman"/>
                      </a:endParaRPr>
                    </a:p>
                  </a:txBody>
                  <a:tcPr/>
                </a:tc>
                <a:tc>
                  <a:txBody>
                    <a:bodyPr/>
                    <a:lstStyle/>
                    <a:p>
                      <a:pPr marL="0" marR="0">
                        <a:spcBef>
                          <a:spcPts val="0"/>
                        </a:spcBef>
                        <a:spcAft>
                          <a:spcPts val="0"/>
                        </a:spcAft>
                      </a:pPr>
                      <a:r>
                        <a:rPr lang="en-US" sz="2400" b="1" kern="1200" dirty="0">
                          <a:solidFill>
                            <a:srgbClr val="080001"/>
                          </a:solidFill>
                          <a:effectLst/>
                          <a:latin typeface="Arial"/>
                          <a:ea typeface="Arial"/>
                          <a:cs typeface="Times New Roman"/>
                        </a:rPr>
                        <a:t>Companies</a:t>
                      </a:r>
                      <a:endParaRPr lang="en-US" sz="2400" dirty="0">
                        <a:effectLst/>
                        <a:latin typeface="Cambria"/>
                        <a:ea typeface="ＭＳ 明朝"/>
                        <a:cs typeface="Times New Roman"/>
                      </a:endParaRPr>
                    </a:p>
                  </a:txBody>
                  <a:tcPr/>
                </a:tc>
                <a:extLst>
                  <a:ext uri="{0D108BD9-81ED-4DB2-BD59-A6C34878D82A}">
                    <a16:rowId xmlns:a16="http://schemas.microsoft.com/office/drawing/2014/main" val="10000"/>
                  </a:ext>
                </a:extLst>
              </a:tr>
              <a:tr h="335307">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Lead time/time to market</a:t>
                      </a:r>
                      <a:endParaRPr lang="en-US" sz="2400" dirty="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ＭＳ 明朝"/>
                          <a:cs typeface="Times New Roman"/>
                        </a:rPr>
                        <a:t>113</a:t>
                      </a:r>
                    </a:p>
                  </a:txBody>
                  <a:tcPr anchor="b"/>
                </a:tc>
                <a:extLst>
                  <a:ext uri="{0D108BD9-81ED-4DB2-BD59-A6C34878D82A}">
                    <a16:rowId xmlns:a16="http://schemas.microsoft.com/office/drawing/2014/main" val="10001"/>
                  </a:ext>
                </a:extLst>
              </a:tr>
              <a:tr h="335307">
                <a:tc>
                  <a:txBody>
                    <a:bodyPr/>
                    <a:lstStyle/>
                    <a:p>
                      <a:pPr marL="0" marR="0">
                        <a:spcBef>
                          <a:spcPts val="0"/>
                        </a:spcBef>
                        <a:spcAft>
                          <a:spcPts val="0"/>
                        </a:spcAft>
                      </a:pPr>
                      <a:r>
                        <a:rPr lang="en-US" sz="2400">
                          <a:solidFill>
                            <a:srgbClr val="080001"/>
                          </a:solidFill>
                          <a:effectLst/>
                          <a:latin typeface="+mj-lt"/>
                          <a:ea typeface="Times New Roman"/>
                          <a:cs typeface="Times New Roman"/>
                        </a:rPr>
                        <a:t>Image/brand</a:t>
                      </a:r>
                      <a:endParaRPr lang="en-US" sz="240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ＭＳ 明朝"/>
                          <a:cs typeface="Times New Roman"/>
                        </a:rPr>
                        <a:t>87</a:t>
                      </a:r>
                    </a:p>
                  </a:txBody>
                  <a:tcPr anchor="b"/>
                </a:tc>
                <a:extLst>
                  <a:ext uri="{0D108BD9-81ED-4DB2-BD59-A6C34878D82A}">
                    <a16:rowId xmlns:a16="http://schemas.microsoft.com/office/drawing/2014/main" val="10002"/>
                  </a:ext>
                </a:extLst>
              </a:tr>
              <a:tr h="335307">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Automation/technology (incl. 3D)</a:t>
                      </a:r>
                      <a:endParaRPr lang="en-US" sz="2400" dirty="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ＭＳ 明朝"/>
                          <a:cs typeface="Times New Roman"/>
                        </a:rPr>
                        <a:t>70</a:t>
                      </a:r>
                    </a:p>
                  </a:txBody>
                  <a:tcPr anchor="b"/>
                </a:tc>
                <a:extLst>
                  <a:ext uri="{0D108BD9-81ED-4DB2-BD59-A6C34878D82A}">
                    <a16:rowId xmlns:a16="http://schemas.microsoft.com/office/drawing/2014/main" val="10003"/>
                  </a:ext>
                </a:extLst>
              </a:tr>
              <a:tr h="335307">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Government Incentives</a:t>
                      </a:r>
                      <a:endParaRPr lang="en-US" sz="2400" dirty="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48</a:t>
                      </a:r>
                      <a:endParaRPr lang="en-US" sz="2400" dirty="0">
                        <a:solidFill>
                          <a:srgbClr val="080001"/>
                        </a:solidFill>
                        <a:effectLst/>
                        <a:latin typeface="+mj-lt"/>
                        <a:ea typeface="ＭＳ 明朝"/>
                        <a:cs typeface="Times New Roman"/>
                      </a:endParaRPr>
                    </a:p>
                  </a:txBody>
                  <a:tcPr anchor="b"/>
                </a:tc>
                <a:extLst>
                  <a:ext uri="{0D108BD9-81ED-4DB2-BD59-A6C34878D82A}">
                    <a16:rowId xmlns:a16="http://schemas.microsoft.com/office/drawing/2014/main" val="10004"/>
                  </a:ext>
                </a:extLst>
              </a:tr>
              <a:tr h="335307">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Walmart</a:t>
                      </a:r>
                      <a:endParaRPr lang="en-US" sz="2400" dirty="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42</a:t>
                      </a:r>
                      <a:endParaRPr lang="en-US" sz="2400" dirty="0">
                        <a:solidFill>
                          <a:srgbClr val="080001"/>
                        </a:solidFill>
                        <a:effectLst/>
                        <a:latin typeface="+mj-lt"/>
                        <a:ea typeface="ＭＳ 明朝"/>
                        <a:cs typeface="Times New Roman"/>
                      </a:endParaRPr>
                    </a:p>
                  </a:txBody>
                  <a:tcPr anchor="b"/>
                </a:tc>
                <a:extLst>
                  <a:ext uri="{0D108BD9-81ED-4DB2-BD59-A6C34878D82A}">
                    <a16:rowId xmlns:a16="http://schemas.microsoft.com/office/drawing/2014/main" val="10005"/>
                  </a:ext>
                </a:extLst>
              </a:tr>
              <a:tr h="676898">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Re-design of the part, Skilled workforce</a:t>
                      </a:r>
                      <a:endParaRPr lang="en-US" sz="2400" dirty="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ＭＳ 明朝"/>
                          <a:cs typeface="Times New Roman"/>
                        </a:rPr>
                        <a:t>41 each</a:t>
                      </a:r>
                    </a:p>
                  </a:txBody>
                  <a:tcPr anchor="b"/>
                </a:tc>
                <a:extLst>
                  <a:ext uri="{0D108BD9-81ED-4DB2-BD59-A6C34878D82A}">
                    <a16:rowId xmlns:a16="http://schemas.microsoft.com/office/drawing/2014/main" val="10006"/>
                  </a:ext>
                </a:extLst>
              </a:tr>
              <a:tr h="579167">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Manufacturing/Engineering joint innovation, R&amp;D</a:t>
                      </a:r>
                      <a:endParaRPr lang="en-US" sz="2400" dirty="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ＭＳ 明朝"/>
                          <a:cs typeface="Times New Roman"/>
                        </a:rPr>
                        <a:t>36</a:t>
                      </a:r>
                    </a:p>
                  </a:txBody>
                  <a:tcPr anchor="b"/>
                </a:tc>
                <a:extLst>
                  <a:ext uri="{0D108BD9-81ED-4DB2-BD59-A6C34878D82A}">
                    <a16:rowId xmlns:a16="http://schemas.microsoft.com/office/drawing/2014/main" val="10007"/>
                  </a:ext>
                </a:extLst>
              </a:tr>
              <a:tr h="335307">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Higher productivity, Lean</a:t>
                      </a:r>
                      <a:endParaRPr lang="en-US" sz="2400" dirty="0">
                        <a:solidFill>
                          <a:srgbClr val="080001"/>
                        </a:solidFill>
                        <a:effectLst/>
                        <a:latin typeface="+mj-lt"/>
                        <a:ea typeface="ＭＳ 明朝"/>
                        <a:cs typeface="Times New Roman"/>
                      </a:endParaRPr>
                    </a:p>
                  </a:txBody>
                  <a:tcPr anchor="b"/>
                </a:tc>
                <a:tc>
                  <a:txBody>
                    <a:bodyPr/>
                    <a:lstStyle/>
                    <a:p>
                      <a:pPr marL="0" marR="0">
                        <a:spcBef>
                          <a:spcPts val="0"/>
                        </a:spcBef>
                        <a:spcAft>
                          <a:spcPts val="0"/>
                        </a:spcAft>
                      </a:pPr>
                      <a:r>
                        <a:rPr lang="en-US" sz="2400" dirty="0">
                          <a:solidFill>
                            <a:srgbClr val="080001"/>
                          </a:solidFill>
                          <a:effectLst/>
                          <a:latin typeface="+mj-lt"/>
                          <a:ea typeface="Times New Roman"/>
                          <a:cs typeface="Times New Roman"/>
                        </a:rPr>
                        <a:t>33 each</a:t>
                      </a:r>
                      <a:endParaRPr lang="en-US" sz="2400" dirty="0">
                        <a:solidFill>
                          <a:srgbClr val="080001"/>
                        </a:solidFill>
                        <a:effectLst/>
                        <a:latin typeface="+mj-lt"/>
                        <a:ea typeface="ＭＳ 明朝"/>
                        <a:cs typeface="Times New Roman"/>
                      </a:endParaRPr>
                    </a:p>
                  </a:txBody>
                  <a:tcPr anchor="b"/>
                </a:tc>
                <a:extLst>
                  <a:ext uri="{0D108BD9-81ED-4DB2-BD59-A6C34878D82A}">
                    <a16:rowId xmlns:a16="http://schemas.microsoft.com/office/drawing/2014/main" val="10008"/>
                  </a:ext>
                </a:extLst>
              </a:tr>
            </a:tbl>
          </a:graphicData>
        </a:graphic>
      </p:graphicFrame>
      <p:sp>
        <p:nvSpPr>
          <p:cNvPr id="44075" name="TextShape 2"/>
          <p:cNvSpPr txBox="1">
            <a:spLocks noChangeArrowheads="1"/>
          </p:cNvSpPr>
          <p:nvPr/>
        </p:nvSpPr>
        <p:spPr bwMode="auto">
          <a:xfrm>
            <a:off x="609600" y="908049"/>
            <a:ext cx="7848599" cy="61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3600" dirty="0">
                <a:solidFill>
                  <a:srgbClr val="080001"/>
                </a:solidFill>
                <a:latin typeface="Arial" pitchFamily="34" charset="0"/>
                <a:cs typeface="Arial" pitchFamily="34" charset="0"/>
              </a:rPr>
              <a:t>Positive Reasons to Reshore: Top 10</a:t>
            </a:r>
            <a:endParaRPr lang="en-US" altLang="en-US" dirty="0">
              <a:solidFill>
                <a:srgbClr val="080001"/>
              </a:solidFill>
            </a:endParaRPr>
          </a:p>
        </p:txBody>
      </p:sp>
      <p:sp>
        <p:nvSpPr>
          <p:cNvPr id="44076" name="CustomShape 3"/>
          <p:cNvSpPr>
            <a:spLocks noChangeArrowheads="1"/>
          </p:cNvSpPr>
          <p:nvPr/>
        </p:nvSpPr>
        <p:spPr bwMode="auto">
          <a:xfrm>
            <a:off x="100870" y="6648886"/>
            <a:ext cx="876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r>
              <a:rPr lang="en-US" altLang="en-US" sz="1200" dirty="0">
                <a:solidFill>
                  <a:srgbClr val="080001"/>
                </a:solidFill>
                <a:latin typeface="Arial" pitchFamily="34" charset="0"/>
                <a:ea typeface="MS PGothic" pitchFamily="34" charset="-128"/>
              </a:rPr>
              <a:t>Source: </a:t>
            </a:r>
            <a:r>
              <a:rPr lang="en-US" altLang="en-US" sz="1200" i="1" dirty="0">
                <a:solidFill>
                  <a:srgbClr val="080001"/>
                </a:solidFill>
                <a:latin typeface="Arial" pitchFamily="34" charset="0"/>
                <a:ea typeface="MS PGothic" pitchFamily="34" charset="-128"/>
              </a:rPr>
              <a:t>Reshoring Initiative Library, December 2015</a:t>
            </a:r>
            <a:endParaRPr lang="en-US" altLang="en-US" dirty="0">
              <a:solidFill>
                <a:srgbClr val="080001"/>
              </a:solidFill>
            </a:endParaRPr>
          </a:p>
        </p:txBody>
      </p:sp>
      <p:sp>
        <p:nvSpPr>
          <p:cNvPr id="44077" name="CustomShape 4"/>
          <p:cNvSpPr>
            <a:spLocks noChangeArrowheads="1"/>
          </p:cNvSpPr>
          <p:nvPr/>
        </p:nvSpPr>
        <p:spPr bwMode="auto">
          <a:xfrm>
            <a:off x="170720" y="-84231"/>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80001"/>
              </a:solidFill>
            </a:endParaRPr>
          </a:p>
        </p:txBody>
      </p:sp>
      <p:sp>
        <p:nvSpPr>
          <p:cNvPr id="44078" name="CustomShape 5"/>
          <p:cNvSpPr>
            <a:spLocks noChangeArrowheads="1"/>
          </p:cNvSpPr>
          <p:nvPr/>
        </p:nvSpPr>
        <p:spPr bwMode="auto">
          <a:xfrm>
            <a:off x="67532" y="2362636"/>
            <a:ext cx="12438063" cy="63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80001"/>
              </a:solidFill>
            </a:endParaRPr>
          </a:p>
        </p:txBody>
      </p:sp>
      <p:sp>
        <p:nvSpPr>
          <p:cNvPr id="2" name="Slide Number Placeholder 1"/>
          <p:cNvSpPr>
            <a:spLocks noGrp="1"/>
          </p:cNvSpPr>
          <p:nvPr>
            <p:ph type="sldNum" sz="quarter" idx="12"/>
          </p:nvPr>
        </p:nvSpPr>
        <p:spPr>
          <a:xfrm>
            <a:off x="6547707" y="6333502"/>
            <a:ext cx="2133600" cy="457200"/>
          </a:xfrm>
        </p:spPr>
        <p:txBody>
          <a:bodyPr/>
          <a:lstStyle/>
          <a:p>
            <a:pPr fontAlgn="base">
              <a:spcBef>
                <a:spcPct val="0"/>
              </a:spcBef>
              <a:spcAft>
                <a:spcPct val="0"/>
              </a:spcAft>
              <a:defRPr/>
            </a:pPr>
            <a:fld id="{F0C5E7E8-EFE7-4256-8F8F-7712821F0AE3}" type="slidenum">
              <a:rPr lang="en-US" smtClean="0">
                <a:solidFill>
                  <a:srgbClr val="080001"/>
                </a:solidFill>
              </a:rPr>
              <a:pPr fontAlgn="base">
                <a:spcBef>
                  <a:spcPct val="0"/>
                </a:spcBef>
                <a:spcAft>
                  <a:spcPct val="0"/>
                </a:spcAft>
                <a:defRPr/>
              </a:pPr>
              <a:t>21</a:t>
            </a:fld>
            <a:endParaRPr lang="en-US" dirty="0">
              <a:solidFill>
                <a:srgbClr val="080001"/>
              </a:solidFill>
            </a:endParaRPr>
          </a:p>
        </p:txBody>
      </p:sp>
    </p:spTree>
    <p:extLst>
      <p:ext uri="{BB962C8B-B14F-4D97-AF65-F5344CB8AC3E}">
        <p14:creationId xmlns:p14="http://schemas.microsoft.com/office/powerpoint/2010/main" val="26871027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1295400" y="907680"/>
            <a:ext cx="7924800" cy="616320"/>
          </a:xfrm>
          <a:prstGeom prst="rect">
            <a:avLst/>
          </a:prstGeom>
        </p:spPr>
        <p:txBody>
          <a:bodyPr anchor="ctr"/>
          <a:lstStyle/>
          <a:p>
            <a:pPr algn="ctr"/>
            <a:r>
              <a:rPr lang="en-US" sz="3600" dirty="0">
                <a:solidFill>
                  <a:srgbClr val="2A2A40"/>
                </a:solidFill>
                <a:ea typeface="Arial"/>
              </a:rPr>
              <a:t>Top Countries From Which Reshored</a:t>
            </a:r>
            <a:endParaRPr dirty="0">
              <a:solidFill>
                <a:prstClr val="black"/>
              </a:solidFill>
            </a:endParaRPr>
          </a:p>
        </p:txBody>
      </p:sp>
      <p:sp>
        <p:nvSpPr>
          <p:cNvPr id="61" name="CustomShape 2"/>
          <p:cNvSpPr/>
          <p:nvPr/>
        </p:nvSpPr>
        <p:spPr>
          <a:xfrm>
            <a:off x="192600" y="6477120"/>
            <a:ext cx="8762760" cy="228240"/>
          </a:xfrm>
          <a:prstGeom prst="rect">
            <a:avLst/>
          </a:prstGeom>
          <a:noFill/>
          <a:ln>
            <a:noFill/>
          </a:ln>
        </p:spPr>
        <p:txBody>
          <a:bodyPr lIns="90000" tIns="45000" rIns="90000" bIns="45000"/>
          <a:lstStyle/>
          <a:p>
            <a:r>
              <a:rPr lang="en-US" sz="1200" dirty="0">
                <a:solidFill>
                  <a:srgbClr val="190104"/>
                </a:solidFill>
                <a:ea typeface="MS PGothic"/>
              </a:rPr>
              <a:t>Source: </a:t>
            </a:r>
            <a:r>
              <a:rPr lang="en-US" sz="1200" i="1" dirty="0">
                <a:solidFill>
                  <a:srgbClr val="190104"/>
                </a:solidFill>
                <a:ea typeface="MS PGothic"/>
              </a:rPr>
              <a:t>Reshoring Initiative Library,2010 through 2015.</a:t>
            </a:r>
            <a:endParaRPr dirty="0">
              <a:solidFill>
                <a:prstClr val="black"/>
              </a:solidFill>
            </a:endParaRPr>
          </a:p>
        </p:txBody>
      </p:sp>
      <p:sp>
        <p:nvSpPr>
          <p:cNvPr id="62" name="CustomShape 3"/>
          <p:cNvSpPr/>
          <p:nvPr/>
        </p:nvSpPr>
        <p:spPr>
          <a:xfrm>
            <a:off x="192600" y="308160"/>
            <a:ext cx="304560" cy="304560"/>
          </a:xfrm>
          <a:prstGeom prst="rect">
            <a:avLst/>
          </a:prstGeom>
          <a:noFill/>
          <a:ln>
            <a:noFill/>
          </a:ln>
        </p:spPr>
      </p:sp>
      <p:sp>
        <p:nvSpPr>
          <p:cNvPr id="63" name="CustomShape 4"/>
          <p:cNvSpPr/>
          <p:nvPr/>
        </p:nvSpPr>
        <p:spPr>
          <a:xfrm>
            <a:off x="72360" y="2276640"/>
            <a:ext cx="12439440" cy="632880"/>
          </a:xfrm>
          <a:prstGeom prst="rect">
            <a:avLst/>
          </a:prstGeom>
          <a:noFill/>
          <a:ln>
            <a:noFill/>
          </a:ln>
        </p:spPr>
      </p:sp>
      <p:sp>
        <p:nvSpPr>
          <p:cNvPr id="64" name="CustomShape 5"/>
          <p:cNvSpPr/>
          <p:nvPr/>
        </p:nvSpPr>
        <p:spPr>
          <a:xfrm>
            <a:off x="609120" y="1219320"/>
            <a:ext cx="13384440" cy="505440"/>
          </a:xfrm>
          <a:prstGeom prst="rect">
            <a:avLst/>
          </a:prstGeom>
          <a:noFill/>
          <a:ln>
            <a:noFill/>
          </a:ln>
        </p:spPr>
      </p:sp>
      <p:graphicFrame>
        <p:nvGraphicFramePr>
          <p:cNvPr id="65" name="Table 6"/>
          <p:cNvGraphicFramePr/>
          <p:nvPr>
            <p:extLst/>
          </p:nvPr>
        </p:nvGraphicFramePr>
        <p:xfrm>
          <a:off x="4623840" y="1981200"/>
          <a:ext cx="4217400" cy="4480560"/>
        </p:xfrm>
        <a:graphic>
          <a:graphicData uri="http://schemas.openxmlformats.org/drawingml/2006/table">
            <a:tbl>
              <a:tblPr/>
              <a:tblGrid>
                <a:gridCol w="2877480">
                  <a:extLst>
                    <a:ext uri="{9D8B030D-6E8A-4147-A177-3AD203B41FA5}">
                      <a16:colId xmlns:a16="http://schemas.microsoft.com/office/drawing/2014/main" val="20000"/>
                    </a:ext>
                  </a:extLst>
                </a:gridCol>
                <a:gridCol w="1339920">
                  <a:extLst>
                    <a:ext uri="{9D8B030D-6E8A-4147-A177-3AD203B41FA5}">
                      <a16:colId xmlns:a16="http://schemas.microsoft.com/office/drawing/2014/main" val="20001"/>
                    </a:ext>
                  </a:extLst>
                </a:gridCol>
              </a:tblGrid>
              <a:tr h="343440">
                <a:tc>
                  <a:txBody>
                    <a:bodyPr/>
                    <a:lstStyle/>
                    <a:p>
                      <a:pPr algn="ctr"/>
                      <a:r>
                        <a:rPr lang="en-US" sz="2400" b="1" dirty="0">
                          <a:solidFill>
                            <a:srgbClr val="080001"/>
                          </a:solidFill>
                          <a:latin typeface="Arial"/>
                        </a:rPr>
                        <a:t>Country</a:t>
                      </a:r>
                      <a:endParaRPr sz="2400" dirty="0">
                        <a:solidFill>
                          <a:srgbClr val="080001"/>
                        </a:solidFill>
                      </a:endParaRPr>
                    </a:p>
                  </a:txBody>
                  <a:tcPr/>
                </a:tc>
                <a:tc>
                  <a:txBody>
                    <a:bodyPr/>
                    <a:lstStyle/>
                    <a:p>
                      <a:pPr algn="ctr"/>
                      <a:r>
                        <a:rPr lang="en-US" sz="2400" b="1">
                          <a:solidFill>
                            <a:srgbClr val="080001"/>
                          </a:solidFill>
                          <a:latin typeface="Arial"/>
                        </a:rPr>
                        <a:t>Cases</a:t>
                      </a:r>
                      <a:endParaRPr sz="2400">
                        <a:solidFill>
                          <a:srgbClr val="080001"/>
                        </a:solidFill>
                      </a:endParaRPr>
                    </a:p>
                  </a:txBody>
                  <a:tcPr/>
                </a:tc>
                <a:extLst>
                  <a:ext uri="{0D108BD9-81ED-4DB2-BD59-A6C34878D82A}">
                    <a16:rowId xmlns:a16="http://schemas.microsoft.com/office/drawing/2014/main" val="10000"/>
                  </a:ext>
                </a:extLst>
              </a:tr>
              <a:tr h="265680">
                <a:tc>
                  <a:txBody>
                    <a:bodyPr/>
                    <a:lstStyle/>
                    <a:p>
                      <a:pPr algn="ctr"/>
                      <a:r>
                        <a:rPr lang="en-US" sz="2400">
                          <a:solidFill>
                            <a:srgbClr val="FF0000"/>
                          </a:solidFill>
                          <a:latin typeface="Arial"/>
                        </a:rPr>
                        <a:t>China</a:t>
                      </a:r>
                      <a:endParaRPr sz="2400">
                        <a:solidFill>
                          <a:srgbClr val="FF0000"/>
                        </a:solidFill>
                      </a:endParaRPr>
                    </a:p>
                  </a:txBody>
                  <a:tcPr/>
                </a:tc>
                <a:tc>
                  <a:txBody>
                    <a:bodyPr/>
                    <a:lstStyle/>
                    <a:p>
                      <a:pPr algn="ctr"/>
                      <a:r>
                        <a:rPr lang="en-US" sz="2400" dirty="0">
                          <a:solidFill>
                            <a:srgbClr val="FF0000"/>
                          </a:solidFill>
                          <a:latin typeface="Arial"/>
                        </a:rPr>
                        <a:t>210</a:t>
                      </a:r>
                      <a:endParaRPr sz="2400" dirty="0">
                        <a:solidFill>
                          <a:srgbClr val="FF0000"/>
                        </a:solidFill>
                      </a:endParaRPr>
                    </a:p>
                  </a:txBody>
                  <a:tcPr/>
                </a:tc>
                <a:extLst>
                  <a:ext uri="{0D108BD9-81ED-4DB2-BD59-A6C34878D82A}">
                    <a16:rowId xmlns:a16="http://schemas.microsoft.com/office/drawing/2014/main" val="10001"/>
                  </a:ext>
                </a:extLst>
              </a:tr>
              <a:tr h="219240">
                <a:tc>
                  <a:txBody>
                    <a:bodyPr/>
                    <a:lstStyle/>
                    <a:p>
                      <a:pPr algn="ctr"/>
                      <a:r>
                        <a:rPr lang="en-US" sz="2400">
                          <a:solidFill>
                            <a:srgbClr val="080001"/>
                          </a:solidFill>
                          <a:latin typeface="Arial"/>
                        </a:rPr>
                        <a:t>Mexico</a:t>
                      </a:r>
                      <a:endParaRPr sz="2400">
                        <a:solidFill>
                          <a:srgbClr val="080001"/>
                        </a:solidFill>
                      </a:endParaRPr>
                    </a:p>
                  </a:txBody>
                  <a:tcPr/>
                </a:tc>
                <a:tc>
                  <a:txBody>
                    <a:bodyPr/>
                    <a:lstStyle/>
                    <a:p>
                      <a:pPr algn="ctr"/>
                      <a:r>
                        <a:rPr lang="en-US" sz="2400" dirty="0">
                          <a:solidFill>
                            <a:srgbClr val="080001"/>
                          </a:solidFill>
                          <a:latin typeface="Arial"/>
                        </a:rPr>
                        <a:t>33</a:t>
                      </a:r>
                      <a:endParaRPr sz="2400" dirty="0">
                        <a:solidFill>
                          <a:srgbClr val="080001"/>
                        </a:solidFill>
                      </a:endParaRPr>
                    </a:p>
                  </a:txBody>
                  <a:tcPr/>
                </a:tc>
                <a:extLst>
                  <a:ext uri="{0D108BD9-81ED-4DB2-BD59-A6C34878D82A}">
                    <a16:rowId xmlns:a16="http://schemas.microsoft.com/office/drawing/2014/main" val="10002"/>
                  </a:ext>
                </a:extLst>
              </a:tr>
              <a:tr h="216000">
                <a:tc>
                  <a:txBody>
                    <a:bodyPr/>
                    <a:lstStyle/>
                    <a:p>
                      <a:pPr algn="ctr"/>
                      <a:r>
                        <a:rPr lang="en-US" sz="2400" dirty="0">
                          <a:solidFill>
                            <a:srgbClr val="080001"/>
                          </a:solidFill>
                          <a:latin typeface="Arial"/>
                        </a:rPr>
                        <a:t>Canada</a:t>
                      </a:r>
                      <a:endParaRPr sz="2400" dirty="0">
                        <a:solidFill>
                          <a:srgbClr val="080001"/>
                        </a:solidFill>
                      </a:endParaRPr>
                    </a:p>
                  </a:txBody>
                  <a:tcPr/>
                </a:tc>
                <a:tc>
                  <a:txBody>
                    <a:bodyPr/>
                    <a:lstStyle/>
                    <a:p>
                      <a:pPr algn="ctr"/>
                      <a:r>
                        <a:rPr lang="en-US" sz="2400" dirty="0">
                          <a:solidFill>
                            <a:srgbClr val="080001"/>
                          </a:solidFill>
                          <a:latin typeface="Arial"/>
                        </a:rPr>
                        <a:t>13</a:t>
                      </a:r>
                      <a:endParaRPr sz="2400" dirty="0">
                        <a:solidFill>
                          <a:srgbClr val="080001"/>
                        </a:solidFill>
                      </a:endParaRPr>
                    </a:p>
                  </a:txBody>
                  <a:tcPr/>
                </a:tc>
                <a:extLst>
                  <a:ext uri="{0D108BD9-81ED-4DB2-BD59-A6C34878D82A}">
                    <a16:rowId xmlns:a16="http://schemas.microsoft.com/office/drawing/2014/main" val="10003"/>
                  </a:ext>
                </a:extLst>
              </a:tr>
              <a:tr h="216000">
                <a:tc>
                  <a:txBody>
                    <a:bodyPr/>
                    <a:lstStyle/>
                    <a:p>
                      <a:pPr algn="ctr"/>
                      <a:r>
                        <a:rPr lang="en-US" sz="2400" dirty="0">
                          <a:solidFill>
                            <a:srgbClr val="080001"/>
                          </a:solidFill>
                          <a:latin typeface="Arial"/>
                        </a:rPr>
                        <a:t>Japan</a:t>
                      </a:r>
                      <a:endParaRPr sz="2400" dirty="0">
                        <a:solidFill>
                          <a:srgbClr val="080001"/>
                        </a:solidFill>
                      </a:endParaRPr>
                    </a:p>
                  </a:txBody>
                  <a:tcPr/>
                </a:tc>
                <a:tc>
                  <a:txBody>
                    <a:bodyPr/>
                    <a:lstStyle/>
                    <a:p>
                      <a:pPr algn="ctr"/>
                      <a:r>
                        <a:rPr lang="en-US" sz="2400" dirty="0">
                          <a:solidFill>
                            <a:srgbClr val="080001"/>
                          </a:solidFill>
                          <a:latin typeface="Arial"/>
                        </a:rPr>
                        <a:t>9</a:t>
                      </a:r>
                      <a:endParaRPr sz="2400" dirty="0">
                        <a:solidFill>
                          <a:srgbClr val="080001"/>
                        </a:solidFill>
                      </a:endParaRPr>
                    </a:p>
                  </a:txBody>
                  <a:tcPr/>
                </a:tc>
                <a:extLst>
                  <a:ext uri="{0D108BD9-81ED-4DB2-BD59-A6C34878D82A}">
                    <a16:rowId xmlns:a16="http://schemas.microsoft.com/office/drawing/2014/main" val="10004"/>
                  </a:ext>
                </a:extLst>
              </a:tr>
              <a:tr h="216000">
                <a:tc>
                  <a:txBody>
                    <a:bodyPr/>
                    <a:lstStyle/>
                    <a:p>
                      <a:pPr algn="ctr"/>
                      <a:r>
                        <a:rPr lang="en-US" sz="2400" dirty="0">
                          <a:solidFill>
                            <a:srgbClr val="080001"/>
                          </a:solidFill>
                          <a:latin typeface="Arial"/>
                        </a:rPr>
                        <a:t>Taiwan</a:t>
                      </a:r>
                      <a:endParaRPr sz="2400" dirty="0">
                        <a:solidFill>
                          <a:srgbClr val="080001"/>
                        </a:solidFill>
                      </a:endParaRPr>
                    </a:p>
                  </a:txBody>
                  <a:tcPr/>
                </a:tc>
                <a:tc>
                  <a:txBody>
                    <a:bodyPr/>
                    <a:lstStyle/>
                    <a:p>
                      <a:pPr algn="ctr"/>
                      <a:r>
                        <a:rPr lang="en-US" sz="2400" dirty="0">
                          <a:solidFill>
                            <a:srgbClr val="080001"/>
                          </a:solidFill>
                          <a:latin typeface="Arial"/>
                        </a:rPr>
                        <a:t>7</a:t>
                      </a:r>
                      <a:endParaRPr sz="2400" dirty="0">
                        <a:solidFill>
                          <a:srgbClr val="080001"/>
                        </a:solidFill>
                      </a:endParaRPr>
                    </a:p>
                  </a:txBody>
                  <a:tcPr/>
                </a:tc>
                <a:extLst>
                  <a:ext uri="{0D108BD9-81ED-4DB2-BD59-A6C34878D82A}">
                    <a16:rowId xmlns:a16="http://schemas.microsoft.com/office/drawing/2014/main" val="10005"/>
                  </a:ext>
                </a:extLst>
              </a:tr>
              <a:tr h="216000">
                <a:tc>
                  <a:txBody>
                    <a:bodyPr/>
                    <a:lstStyle/>
                    <a:p>
                      <a:pPr algn="ctr"/>
                      <a:r>
                        <a:rPr lang="en-US" sz="2400" dirty="0">
                          <a:solidFill>
                            <a:srgbClr val="080001"/>
                          </a:solidFill>
                          <a:latin typeface="Arial"/>
                        </a:rPr>
                        <a:t>Italy</a:t>
                      </a:r>
                      <a:endParaRPr sz="2400" dirty="0">
                        <a:solidFill>
                          <a:srgbClr val="080001"/>
                        </a:solidFill>
                      </a:endParaRPr>
                    </a:p>
                  </a:txBody>
                  <a:tcPr/>
                </a:tc>
                <a:tc>
                  <a:txBody>
                    <a:bodyPr/>
                    <a:lstStyle/>
                    <a:p>
                      <a:pPr algn="ctr"/>
                      <a:r>
                        <a:rPr lang="en-US" sz="2400" dirty="0">
                          <a:solidFill>
                            <a:srgbClr val="080001"/>
                          </a:solidFill>
                          <a:latin typeface="Arial"/>
                        </a:rPr>
                        <a:t>6</a:t>
                      </a:r>
                      <a:endParaRPr sz="2400" dirty="0">
                        <a:solidFill>
                          <a:srgbClr val="080001"/>
                        </a:solidFill>
                      </a:endParaRPr>
                    </a:p>
                  </a:txBody>
                  <a:tcPr/>
                </a:tc>
                <a:extLst>
                  <a:ext uri="{0D108BD9-81ED-4DB2-BD59-A6C34878D82A}">
                    <a16:rowId xmlns:a16="http://schemas.microsoft.com/office/drawing/2014/main" val="10006"/>
                  </a:ext>
                </a:extLst>
              </a:tr>
              <a:tr h="216000">
                <a:tc>
                  <a:txBody>
                    <a:bodyPr/>
                    <a:lstStyle/>
                    <a:p>
                      <a:pPr algn="ctr"/>
                      <a:r>
                        <a:rPr lang="en-US" sz="2400" dirty="0">
                          <a:solidFill>
                            <a:srgbClr val="080001"/>
                          </a:solidFill>
                          <a:latin typeface="Arial"/>
                        </a:rPr>
                        <a:t>India</a:t>
                      </a:r>
                      <a:endParaRPr sz="2400" dirty="0">
                        <a:solidFill>
                          <a:srgbClr val="080001"/>
                        </a:solidFill>
                      </a:endParaRPr>
                    </a:p>
                  </a:txBody>
                  <a:tcPr/>
                </a:tc>
                <a:tc>
                  <a:txBody>
                    <a:bodyPr/>
                    <a:lstStyle/>
                    <a:p>
                      <a:pPr algn="ctr"/>
                      <a:r>
                        <a:rPr lang="en-US" sz="2400" dirty="0">
                          <a:solidFill>
                            <a:srgbClr val="080001"/>
                          </a:solidFill>
                          <a:latin typeface="Arial"/>
                        </a:rPr>
                        <a:t>5</a:t>
                      </a:r>
                    </a:p>
                  </a:txBody>
                  <a:tcPr/>
                </a:tc>
                <a:extLst>
                  <a:ext uri="{0D108BD9-81ED-4DB2-BD59-A6C34878D82A}">
                    <a16:rowId xmlns:a16="http://schemas.microsoft.com/office/drawing/2014/main" val="10007"/>
                  </a:ext>
                </a:extLst>
              </a:tr>
              <a:tr h="216000">
                <a:tc>
                  <a:txBody>
                    <a:bodyPr/>
                    <a:lstStyle/>
                    <a:p>
                      <a:pPr algn="ctr"/>
                      <a:r>
                        <a:rPr lang="en-US" sz="2400" dirty="0">
                          <a:solidFill>
                            <a:srgbClr val="080001"/>
                          </a:solidFill>
                          <a:latin typeface="Arial"/>
                        </a:rPr>
                        <a:t>Korea,</a:t>
                      </a:r>
                      <a:r>
                        <a:rPr lang="en-US" sz="2400" baseline="0" dirty="0">
                          <a:solidFill>
                            <a:srgbClr val="080001"/>
                          </a:solidFill>
                          <a:latin typeface="Arial"/>
                        </a:rPr>
                        <a:t> Malaysia, Hungary</a:t>
                      </a:r>
                      <a:endParaRPr sz="2400" dirty="0">
                        <a:solidFill>
                          <a:srgbClr val="080001"/>
                        </a:solidFill>
                      </a:endParaRPr>
                    </a:p>
                  </a:txBody>
                  <a:tcPr/>
                </a:tc>
                <a:tc>
                  <a:txBody>
                    <a:bodyPr/>
                    <a:lstStyle/>
                    <a:p>
                      <a:pPr algn="ctr"/>
                      <a:r>
                        <a:rPr lang="en-US" sz="2400" dirty="0">
                          <a:solidFill>
                            <a:srgbClr val="080001"/>
                          </a:solidFill>
                          <a:latin typeface="Arial"/>
                        </a:rPr>
                        <a:t>2</a:t>
                      </a:r>
                      <a:r>
                        <a:rPr lang="en-US" sz="2400" baseline="0" dirty="0">
                          <a:solidFill>
                            <a:srgbClr val="080001"/>
                          </a:solidFill>
                          <a:latin typeface="Arial"/>
                        </a:rPr>
                        <a:t> each</a:t>
                      </a:r>
                      <a:endParaRPr sz="2400" dirty="0">
                        <a:solidFill>
                          <a:srgbClr val="080001"/>
                        </a:solidFill>
                      </a:endParaRPr>
                    </a:p>
                  </a:txBody>
                  <a:tcPr/>
                </a:tc>
                <a:extLst>
                  <a:ext uri="{0D108BD9-81ED-4DB2-BD59-A6C34878D82A}">
                    <a16:rowId xmlns:a16="http://schemas.microsoft.com/office/drawing/2014/main" val="10008"/>
                  </a:ext>
                </a:extLst>
              </a:tr>
            </a:tbl>
          </a:graphicData>
        </a:graphic>
      </p:graphicFrame>
      <p:graphicFrame>
        <p:nvGraphicFramePr>
          <p:cNvPr id="66" name="Table 7"/>
          <p:cNvGraphicFramePr/>
          <p:nvPr>
            <p:extLst/>
          </p:nvPr>
        </p:nvGraphicFramePr>
        <p:xfrm>
          <a:off x="608040" y="1965960"/>
          <a:ext cx="3393360" cy="3749040"/>
        </p:xfrm>
        <a:graphic>
          <a:graphicData uri="http://schemas.openxmlformats.org/drawingml/2006/table">
            <a:tbl>
              <a:tblPr/>
              <a:tblGrid>
                <a:gridCol w="1998720">
                  <a:extLst>
                    <a:ext uri="{9D8B030D-6E8A-4147-A177-3AD203B41FA5}">
                      <a16:colId xmlns:a16="http://schemas.microsoft.com/office/drawing/2014/main" val="20000"/>
                    </a:ext>
                  </a:extLst>
                </a:gridCol>
                <a:gridCol w="1394640">
                  <a:extLst>
                    <a:ext uri="{9D8B030D-6E8A-4147-A177-3AD203B41FA5}">
                      <a16:colId xmlns:a16="http://schemas.microsoft.com/office/drawing/2014/main" val="20001"/>
                    </a:ext>
                  </a:extLst>
                </a:gridCol>
              </a:tblGrid>
              <a:tr h="0">
                <a:tc>
                  <a:txBody>
                    <a:bodyPr/>
                    <a:lstStyle/>
                    <a:p>
                      <a:pPr algn="ctr"/>
                      <a:r>
                        <a:rPr lang="en-US" sz="2400" b="1" dirty="0">
                          <a:solidFill>
                            <a:srgbClr val="080001"/>
                          </a:solidFill>
                          <a:latin typeface="Arial"/>
                        </a:rPr>
                        <a:t>Global Region</a:t>
                      </a:r>
                      <a:endParaRPr sz="2400" dirty="0">
                        <a:solidFill>
                          <a:srgbClr val="080001"/>
                        </a:solidFill>
                      </a:endParaRPr>
                    </a:p>
                  </a:txBody>
                  <a:tcPr/>
                </a:tc>
                <a:tc>
                  <a:txBody>
                    <a:bodyPr/>
                    <a:lstStyle/>
                    <a:p>
                      <a:pPr algn="ctr"/>
                      <a:r>
                        <a:rPr lang="en-US" sz="2400" b="1">
                          <a:solidFill>
                            <a:srgbClr val="080001"/>
                          </a:solidFill>
                          <a:latin typeface="Arial"/>
                        </a:rPr>
                        <a:t>Cases</a:t>
                      </a:r>
                      <a:endParaRPr sz="2400">
                        <a:solidFill>
                          <a:srgbClr val="080001"/>
                        </a:solidFill>
                      </a:endParaRPr>
                    </a:p>
                  </a:txBody>
                  <a:tcPr/>
                </a:tc>
                <a:extLst>
                  <a:ext uri="{0D108BD9-81ED-4DB2-BD59-A6C34878D82A}">
                    <a16:rowId xmlns:a16="http://schemas.microsoft.com/office/drawing/2014/main" val="10000"/>
                  </a:ext>
                </a:extLst>
              </a:tr>
              <a:tr h="216000">
                <a:tc>
                  <a:txBody>
                    <a:bodyPr/>
                    <a:lstStyle/>
                    <a:p>
                      <a:pPr algn="ctr"/>
                      <a:r>
                        <a:rPr lang="en-US" sz="2400">
                          <a:solidFill>
                            <a:srgbClr val="080001"/>
                          </a:solidFill>
                          <a:latin typeface="Arial"/>
                        </a:rPr>
                        <a:t>Asia</a:t>
                      </a:r>
                      <a:endParaRPr sz="2400">
                        <a:solidFill>
                          <a:srgbClr val="080001"/>
                        </a:solidFill>
                      </a:endParaRPr>
                    </a:p>
                  </a:txBody>
                  <a:tcPr/>
                </a:tc>
                <a:tc>
                  <a:txBody>
                    <a:bodyPr/>
                    <a:lstStyle/>
                    <a:p>
                      <a:pPr algn="ctr"/>
                      <a:r>
                        <a:rPr lang="en-US" sz="2400" dirty="0">
                          <a:solidFill>
                            <a:srgbClr val="080001"/>
                          </a:solidFill>
                          <a:latin typeface="Arial"/>
                        </a:rPr>
                        <a:t>257</a:t>
                      </a:r>
                      <a:endParaRPr sz="2400" dirty="0">
                        <a:solidFill>
                          <a:srgbClr val="080001"/>
                        </a:solidFill>
                      </a:endParaRPr>
                    </a:p>
                  </a:txBody>
                  <a:tcPr/>
                </a:tc>
                <a:extLst>
                  <a:ext uri="{0D108BD9-81ED-4DB2-BD59-A6C34878D82A}">
                    <a16:rowId xmlns:a16="http://schemas.microsoft.com/office/drawing/2014/main" val="10001"/>
                  </a:ext>
                </a:extLst>
              </a:tr>
              <a:tr h="216000">
                <a:tc>
                  <a:txBody>
                    <a:bodyPr/>
                    <a:lstStyle/>
                    <a:p>
                      <a:pPr algn="ctr"/>
                      <a:r>
                        <a:rPr lang="en-US" sz="2400">
                          <a:solidFill>
                            <a:srgbClr val="080001"/>
                          </a:solidFill>
                          <a:latin typeface="Arial"/>
                        </a:rPr>
                        <a:t>North America</a:t>
                      </a:r>
                      <a:endParaRPr sz="2400">
                        <a:solidFill>
                          <a:srgbClr val="080001"/>
                        </a:solidFill>
                      </a:endParaRPr>
                    </a:p>
                  </a:txBody>
                  <a:tcPr/>
                </a:tc>
                <a:tc>
                  <a:txBody>
                    <a:bodyPr/>
                    <a:lstStyle/>
                    <a:p>
                      <a:pPr algn="ctr"/>
                      <a:r>
                        <a:rPr lang="en-US" sz="2400" dirty="0">
                          <a:solidFill>
                            <a:srgbClr val="080001"/>
                          </a:solidFill>
                          <a:latin typeface="Arial"/>
                        </a:rPr>
                        <a:t>46</a:t>
                      </a:r>
                      <a:endParaRPr sz="2400" dirty="0">
                        <a:solidFill>
                          <a:srgbClr val="080001"/>
                        </a:solidFill>
                      </a:endParaRPr>
                    </a:p>
                  </a:txBody>
                  <a:tcPr/>
                </a:tc>
                <a:extLst>
                  <a:ext uri="{0D108BD9-81ED-4DB2-BD59-A6C34878D82A}">
                    <a16:rowId xmlns:a16="http://schemas.microsoft.com/office/drawing/2014/main" val="10002"/>
                  </a:ext>
                </a:extLst>
              </a:tr>
              <a:tr h="243360">
                <a:tc>
                  <a:txBody>
                    <a:bodyPr/>
                    <a:lstStyle/>
                    <a:p>
                      <a:pPr algn="ctr"/>
                      <a:r>
                        <a:rPr lang="en-US" sz="2400">
                          <a:solidFill>
                            <a:srgbClr val="080001"/>
                          </a:solidFill>
                          <a:latin typeface="Arial"/>
                        </a:rPr>
                        <a:t>Western Europe</a:t>
                      </a:r>
                      <a:endParaRPr sz="2400">
                        <a:solidFill>
                          <a:srgbClr val="080001"/>
                        </a:solidFill>
                      </a:endParaRPr>
                    </a:p>
                  </a:txBody>
                  <a:tcPr/>
                </a:tc>
                <a:tc>
                  <a:txBody>
                    <a:bodyPr/>
                    <a:lstStyle/>
                    <a:p>
                      <a:pPr algn="ctr"/>
                      <a:r>
                        <a:rPr lang="en-US" sz="2400" dirty="0">
                          <a:solidFill>
                            <a:srgbClr val="080001"/>
                          </a:solidFill>
                          <a:latin typeface="Arial"/>
                        </a:rPr>
                        <a:t>13</a:t>
                      </a:r>
                      <a:endParaRPr sz="2400" dirty="0">
                        <a:solidFill>
                          <a:srgbClr val="080001"/>
                        </a:solidFill>
                      </a:endParaRPr>
                    </a:p>
                  </a:txBody>
                  <a:tcPr/>
                </a:tc>
                <a:extLst>
                  <a:ext uri="{0D108BD9-81ED-4DB2-BD59-A6C34878D82A}">
                    <a16:rowId xmlns:a16="http://schemas.microsoft.com/office/drawing/2014/main" val="10003"/>
                  </a:ext>
                </a:extLst>
              </a:tr>
              <a:tr h="233640">
                <a:tc>
                  <a:txBody>
                    <a:bodyPr/>
                    <a:lstStyle/>
                    <a:p>
                      <a:pPr algn="ctr"/>
                      <a:r>
                        <a:rPr lang="en-US" sz="2400">
                          <a:solidFill>
                            <a:srgbClr val="080001"/>
                          </a:solidFill>
                          <a:latin typeface="Arial"/>
                        </a:rPr>
                        <a:t>Eastern Europe</a:t>
                      </a:r>
                      <a:endParaRPr sz="2400">
                        <a:solidFill>
                          <a:srgbClr val="080001"/>
                        </a:solidFill>
                      </a:endParaRPr>
                    </a:p>
                  </a:txBody>
                  <a:tcPr/>
                </a:tc>
                <a:tc>
                  <a:txBody>
                    <a:bodyPr/>
                    <a:lstStyle/>
                    <a:p>
                      <a:pPr algn="ctr"/>
                      <a:r>
                        <a:rPr lang="en-US" sz="2400" dirty="0">
                          <a:solidFill>
                            <a:srgbClr val="080001"/>
                          </a:solidFill>
                          <a:latin typeface="Arial"/>
                        </a:rPr>
                        <a:t>5</a:t>
                      </a:r>
                      <a:endParaRPr sz="2400" dirty="0">
                        <a:solidFill>
                          <a:srgbClr val="080001"/>
                        </a:solidFill>
                      </a:endParaRP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fontAlgn="base">
              <a:spcBef>
                <a:spcPct val="0"/>
              </a:spcBef>
              <a:spcAft>
                <a:spcPct val="0"/>
              </a:spcAft>
              <a:defRPr/>
            </a:pPr>
            <a:fld id="{F0C5E7E8-EFE7-4256-8F8F-7712821F0AE3}" type="slidenum">
              <a:rPr lang="en-US" smtClean="0">
                <a:solidFill>
                  <a:srgbClr val="666699"/>
                </a:solidFill>
              </a:rPr>
              <a:pPr fontAlgn="base">
                <a:spcBef>
                  <a:spcPct val="0"/>
                </a:spcBef>
                <a:spcAft>
                  <a:spcPct val="0"/>
                </a:spcAft>
                <a:defRPr/>
              </a:pPr>
              <a:t>22</a:t>
            </a:fld>
            <a:endParaRPr lang="en-US" dirty="0">
              <a:solidFill>
                <a:srgbClr val="666699"/>
              </a:solidFill>
            </a:endParaRPr>
          </a:p>
        </p:txBody>
      </p:sp>
    </p:spTree>
    <p:extLst>
      <p:ext uri="{BB962C8B-B14F-4D97-AF65-F5344CB8AC3E}">
        <p14:creationId xmlns:p14="http://schemas.microsoft.com/office/powerpoint/2010/main" val="33751739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228600"/>
            <a:ext cx="7620000" cy="914400"/>
          </a:xfrm>
        </p:spPr>
        <p:txBody>
          <a:bodyPr/>
          <a:lstStyle/>
          <a:p>
            <a:r>
              <a:rPr lang="en-US" altLang="en-US" sz="3200" dirty="0">
                <a:solidFill>
                  <a:srgbClr val="190104"/>
                </a:solidFill>
              </a:rPr>
              <a:t>Gaining support in Washington, DC  </a:t>
            </a:r>
          </a:p>
        </p:txBody>
      </p:sp>
      <p:sp>
        <p:nvSpPr>
          <p:cNvPr id="50179" name="Rectangle 3"/>
          <p:cNvSpPr>
            <a:spLocks noGrp="1" noChangeArrowheads="1"/>
          </p:cNvSpPr>
          <p:nvPr>
            <p:ph type="body" idx="1"/>
          </p:nvPr>
        </p:nvSpPr>
        <p:spPr>
          <a:xfrm>
            <a:off x="76200" y="990600"/>
            <a:ext cx="8610600" cy="4572000"/>
          </a:xfrm>
        </p:spPr>
        <p:txBody>
          <a:bodyPr/>
          <a:lstStyle/>
          <a:p>
            <a:pPr>
              <a:lnSpc>
                <a:spcPct val="80000"/>
              </a:lnSpc>
            </a:pPr>
            <a:r>
              <a:rPr lang="en-US" altLang="en-US" sz="2800" dirty="0"/>
              <a:t>Commerce Dept:</a:t>
            </a:r>
          </a:p>
          <a:p>
            <a:pPr lvl="1">
              <a:lnSpc>
                <a:spcPct val="80000"/>
              </a:lnSpc>
            </a:pPr>
            <a:r>
              <a:rPr lang="en-US" altLang="en-US" sz="2800" dirty="0"/>
              <a:t>2012 budget specifies TCO</a:t>
            </a:r>
          </a:p>
          <a:p>
            <a:pPr lvl="1">
              <a:lnSpc>
                <a:spcPct val="80000"/>
              </a:lnSpc>
            </a:pPr>
            <a:r>
              <a:rPr lang="en-US" altLang="en-US" sz="2800" dirty="0"/>
              <a:t>Links:</a:t>
            </a:r>
          </a:p>
          <a:p>
            <a:pPr lvl="2">
              <a:lnSpc>
                <a:spcPct val="80000"/>
              </a:lnSpc>
            </a:pPr>
            <a:r>
              <a:rPr lang="en-US" altLang="en-US" sz="2800" dirty="0">
                <a:hlinkClick r:id="rId3"/>
              </a:rPr>
              <a:t>http://nist.gov/mep/reshoring.cfm</a:t>
            </a:r>
            <a:r>
              <a:rPr lang="en-US" altLang="en-US" sz="2800" dirty="0"/>
              <a:t> </a:t>
            </a:r>
          </a:p>
          <a:p>
            <a:pPr lvl="2">
              <a:lnSpc>
                <a:spcPct val="80000"/>
              </a:lnSpc>
            </a:pPr>
            <a:r>
              <a:rPr lang="en-US" altLang="en-US" sz="2800" dirty="0">
                <a:hlinkClick r:id="rId4"/>
              </a:rPr>
              <a:t>http://business.usa.gov/program/reshoring-initiative</a:t>
            </a:r>
            <a:r>
              <a:rPr lang="en-US" altLang="en-US" sz="2800" dirty="0"/>
              <a:t>  </a:t>
            </a:r>
          </a:p>
          <a:p>
            <a:pPr lvl="2">
              <a:lnSpc>
                <a:spcPct val="80000"/>
              </a:lnSpc>
            </a:pPr>
            <a:r>
              <a:rPr lang="en-US" altLang="en-US" sz="2800" dirty="0">
                <a:solidFill>
                  <a:srgbClr val="E40B2A"/>
                </a:solidFill>
                <a:hlinkClick r:id="rId5"/>
              </a:rPr>
              <a:t>Major new site: http://acetool.commerce.gov/</a:t>
            </a:r>
            <a:endParaRPr lang="en-US" altLang="en-US" sz="2800" dirty="0">
              <a:solidFill>
                <a:srgbClr val="E40B2A"/>
              </a:solidFill>
            </a:endParaRPr>
          </a:p>
          <a:p>
            <a:pPr lvl="1">
              <a:lnSpc>
                <a:spcPct val="80000"/>
              </a:lnSpc>
            </a:pPr>
            <a:r>
              <a:rPr lang="en-US" altLang="en-US" sz="2800" dirty="0"/>
              <a:t>Testified at Congressional hearing on 3/28/12</a:t>
            </a:r>
          </a:p>
          <a:p>
            <a:pPr lvl="1">
              <a:lnSpc>
                <a:spcPct val="80000"/>
              </a:lnSpc>
            </a:pPr>
            <a:r>
              <a:rPr lang="en-US" altLang="en-US" sz="2800" dirty="0"/>
              <a:t>Working actively with SelectUSA</a:t>
            </a:r>
          </a:p>
          <a:p>
            <a:pPr>
              <a:lnSpc>
                <a:spcPct val="80000"/>
              </a:lnSpc>
            </a:pPr>
            <a:r>
              <a:rPr lang="en-US" altLang="en-US" sz="2800" dirty="0"/>
              <a:t>Calls from:</a:t>
            </a:r>
          </a:p>
          <a:p>
            <a:pPr lvl="1">
              <a:lnSpc>
                <a:spcPct val="80000"/>
              </a:lnSpc>
            </a:pPr>
            <a:r>
              <a:rPr lang="en-US" altLang="en-US" sz="2800" dirty="0"/>
              <a:t>US-China Economic and Security Review Commission</a:t>
            </a:r>
          </a:p>
          <a:p>
            <a:pPr lvl="1">
              <a:lnSpc>
                <a:spcPct val="80000"/>
              </a:lnSpc>
            </a:pPr>
            <a:r>
              <a:rPr lang="en-US" altLang="en-US" sz="2800" dirty="0"/>
              <a:t>White House National Economic Council</a:t>
            </a:r>
          </a:p>
          <a:p>
            <a:pPr lvl="1">
              <a:lnSpc>
                <a:spcPct val="80000"/>
              </a:lnSpc>
            </a:pPr>
            <a:endParaRPr lang="en-US" altLang="en-US" sz="2400" dirty="0"/>
          </a:p>
          <a:p>
            <a:pPr>
              <a:lnSpc>
                <a:spcPct val="80000"/>
              </a:lnSpc>
            </a:pPr>
            <a:endParaRPr lang="en-US" altLang="en-US" dirty="0"/>
          </a:p>
          <a:p>
            <a:pPr>
              <a:lnSpc>
                <a:spcPct val="80000"/>
              </a:lnSpc>
            </a:pPr>
            <a:endParaRPr lang="en-US" altLang="en-US" sz="2800" dirty="0"/>
          </a:p>
          <a:p>
            <a:pPr>
              <a:lnSpc>
                <a:spcPct val="80000"/>
              </a:lnSpc>
              <a:buFont typeface="Wingdings" pitchFamily="2" charset="2"/>
              <a:buNone/>
            </a:pPr>
            <a:endParaRPr lang="en-US" altLang="en-US" sz="2800" dirty="0"/>
          </a:p>
          <a:p>
            <a:pPr>
              <a:lnSpc>
                <a:spcPct val="80000"/>
              </a:lnSpc>
            </a:pPr>
            <a:endParaRPr lang="en-US" altLang="en-US" sz="2800" dirty="0"/>
          </a:p>
          <a:p>
            <a:pPr lvl="1">
              <a:lnSpc>
                <a:spcPct val="80000"/>
              </a:lnSpc>
            </a:pPr>
            <a:endParaRPr lang="en-US" altLang="en-US" sz="2400" dirty="0"/>
          </a:p>
          <a:p>
            <a:pPr lvl="1">
              <a:lnSpc>
                <a:spcPct val="80000"/>
              </a:lnSpc>
              <a:buFont typeface="Wingdings" pitchFamily="2" charset="2"/>
              <a:buNone/>
            </a:pPr>
            <a:endParaRPr lang="en-US" altLang="en-US" sz="2400" dirty="0"/>
          </a:p>
        </p:txBody>
      </p:sp>
    </p:spTree>
    <p:extLst>
      <p:ext uri="{BB962C8B-B14F-4D97-AF65-F5344CB8AC3E}">
        <p14:creationId xmlns:p14="http://schemas.microsoft.com/office/powerpoint/2010/main" val="281612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228600"/>
            <a:ext cx="8015288" cy="914400"/>
          </a:xfrm>
        </p:spPr>
        <p:txBody>
          <a:bodyPr/>
          <a:lstStyle/>
          <a:p>
            <a:r>
              <a:rPr lang="en-US" altLang="en-US">
                <a:solidFill>
                  <a:srgbClr val="190104"/>
                </a:solidFill>
              </a:rPr>
              <a:t>1/11/12 Insourcing Forum</a:t>
            </a:r>
          </a:p>
        </p:txBody>
      </p:sp>
      <p:pic>
        <p:nvPicPr>
          <p:cNvPr id="51203" name="Picture 2" descr="C:\Users\Harry\Documents\1 Reshoring PR pieces final 2011\INSOURCING FORUM\moserob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33220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752600" y="-228600"/>
            <a:ext cx="7239000" cy="838200"/>
          </a:xfrm>
        </p:spPr>
        <p:txBody>
          <a:bodyPr/>
          <a:lstStyle/>
          <a:p>
            <a:r>
              <a:rPr lang="en-US" altLang="en-US" sz="2400">
                <a:solidFill>
                  <a:srgbClr val="190104"/>
                </a:solidFill>
              </a:rPr>
              <a:t>But how do apprenticeships and credentials pay? </a:t>
            </a:r>
          </a:p>
        </p:txBody>
      </p:sp>
      <p:pic>
        <p:nvPicPr>
          <p:cNvPr id="57347" name="Content Placeholder 3"/>
          <p:cNvPicPr>
            <a:picLocks noGrp="1"/>
          </p:cNvPicPr>
          <p:nvPr>
            <p:ph idx="1"/>
          </p:nvPr>
        </p:nvPicPr>
        <p:blipFill>
          <a:blip r:embed="rId2">
            <a:extLst>
              <a:ext uri="{28A0092B-C50C-407E-A947-70E740481C1C}">
                <a14:useLocalDpi xmlns:a14="http://schemas.microsoft.com/office/drawing/2010/main" val="0"/>
              </a:ext>
            </a:extLst>
          </a:blip>
          <a:srcRect l="16411" t="6769" r="16283" b="4616"/>
          <a:stretch>
            <a:fillRect/>
          </a:stretch>
        </p:blipFill>
        <p:spPr>
          <a:xfrm>
            <a:off x="1295400" y="1066800"/>
            <a:ext cx="6705600" cy="5638800"/>
          </a:xfrm>
        </p:spPr>
      </p:pic>
    </p:spTree>
    <p:extLst>
      <p:ext uri="{BB962C8B-B14F-4D97-AF65-F5344CB8AC3E}">
        <p14:creationId xmlns:p14="http://schemas.microsoft.com/office/powerpoint/2010/main" val="243297464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78669">
            <a:off x="2298470" y="1442007"/>
            <a:ext cx="5824605" cy="566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4"/>
          <p:cNvSpPr txBox="1">
            <a:spLocks noChangeArrowheads="1"/>
          </p:cNvSpPr>
          <p:nvPr/>
        </p:nvSpPr>
        <p:spPr bwMode="auto">
          <a:xfrm>
            <a:off x="3511550" y="1610784"/>
            <a:ext cx="218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chemeClr val="tx2"/>
                </a:solidFill>
              </a:rPr>
              <a:t>Reshoring</a:t>
            </a:r>
          </a:p>
        </p:txBody>
      </p:sp>
      <p:sp>
        <p:nvSpPr>
          <p:cNvPr id="17411" name="TextBox 5"/>
          <p:cNvSpPr txBox="1">
            <a:spLocks noChangeArrowheads="1"/>
          </p:cNvSpPr>
          <p:nvPr/>
        </p:nvSpPr>
        <p:spPr bwMode="auto">
          <a:xfrm>
            <a:off x="5226050" y="2459567"/>
            <a:ext cx="218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a:solidFill>
                  <a:schemeClr val="tx2"/>
                </a:solidFill>
              </a:rPr>
              <a:t>Recruitment</a:t>
            </a:r>
          </a:p>
        </p:txBody>
      </p:sp>
      <p:sp>
        <p:nvSpPr>
          <p:cNvPr id="17412" name="TextBox 6"/>
          <p:cNvSpPr txBox="1">
            <a:spLocks noChangeArrowheads="1"/>
          </p:cNvSpPr>
          <p:nvPr/>
        </p:nvSpPr>
        <p:spPr bwMode="auto">
          <a:xfrm>
            <a:off x="4578351" y="4559301"/>
            <a:ext cx="3248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a:solidFill>
                  <a:schemeClr val="tx2"/>
                </a:solidFill>
              </a:rPr>
              <a:t>Skilled</a:t>
            </a:r>
          </a:p>
          <a:p>
            <a:pPr algn="ctr" eaLnBrk="1" hangingPunct="1"/>
            <a:r>
              <a:rPr lang="en-US" altLang="en-US" sz="2000" b="1" dirty="0">
                <a:solidFill>
                  <a:schemeClr val="tx2"/>
                </a:solidFill>
              </a:rPr>
              <a:t>Workforce</a:t>
            </a:r>
          </a:p>
        </p:txBody>
      </p:sp>
      <p:sp>
        <p:nvSpPr>
          <p:cNvPr id="17413" name="TextBox 7"/>
          <p:cNvSpPr txBox="1">
            <a:spLocks noChangeArrowheads="1"/>
          </p:cNvSpPr>
          <p:nvPr/>
        </p:nvSpPr>
        <p:spPr bwMode="auto">
          <a:xfrm>
            <a:off x="2825750" y="5554133"/>
            <a:ext cx="218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chemeClr val="tx2"/>
                </a:solidFill>
              </a:rPr>
              <a:t>Productivity</a:t>
            </a:r>
          </a:p>
        </p:txBody>
      </p:sp>
      <p:sp>
        <p:nvSpPr>
          <p:cNvPr id="17414" name="TextBox 8"/>
          <p:cNvSpPr txBox="1">
            <a:spLocks noChangeArrowheads="1"/>
          </p:cNvSpPr>
          <p:nvPr/>
        </p:nvSpPr>
        <p:spPr bwMode="auto">
          <a:xfrm>
            <a:off x="1854200" y="3797300"/>
            <a:ext cx="2686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chemeClr val="tx2"/>
                </a:solidFill>
              </a:rPr>
              <a:t>Competitiveness</a:t>
            </a:r>
          </a:p>
        </p:txBody>
      </p:sp>
      <p:sp>
        <p:nvSpPr>
          <p:cNvPr id="2" name="TextBox 1"/>
          <p:cNvSpPr txBox="1"/>
          <p:nvPr/>
        </p:nvSpPr>
        <p:spPr>
          <a:xfrm>
            <a:off x="1973264" y="-91017"/>
            <a:ext cx="7170737" cy="369332"/>
          </a:xfrm>
          <a:prstGeom prst="rect">
            <a:avLst/>
          </a:prstGeom>
          <a:solidFill>
            <a:schemeClr val="bg1">
              <a:lumMod val="75000"/>
            </a:schemeClr>
          </a:solidFill>
        </p:spPr>
        <p:txBody>
          <a:bodyPr>
            <a:spAutoFit/>
          </a:bodyPr>
          <a:lstStyle/>
          <a:p>
            <a:pPr>
              <a:defRPr/>
            </a:pPr>
            <a:endParaRPr lang="en-US" dirty="0">
              <a:latin typeface="Arial" charset="0"/>
              <a:ea typeface="ＭＳ Ｐゴシック" charset="0"/>
              <a:cs typeface="ＭＳ Ｐゴシック" charset="0"/>
            </a:endParaRPr>
          </a:p>
        </p:txBody>
      </p:sp>
      <p:sp>
        <p:nvSpPr>
          <p:cNvPr id="17416" name="Title 1"/>
          <p:cNvSpPr txBox="1">
            <a:spLocks/>
          </p:cNvSpPr>
          <p:nvPr/>
        </p:nvSpPr>
        <p:spPr bwMode="auto">
          <a:xfrm>
            <a:off x="2971800" y="76199"/>
            <a:ext cx="548639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dirty="0">
                <a:solidFill>
                  <a:srgbClr val="080001"/>
                </a:solidFill>
              </a:rPr>
              <a:t>Virtuous Cycle: Reshoring/Skilled Workforce</a:t>
            </a:r>
          </a:p>
        </p:txBody>
      </p:sp>
    </p:spTree>
    <p:extLst>
      <p:ext uri="{BB962C8B-B14F-4D97-AF65-F5344CB8AC3E}">
        <p14:creationId xmlns:p14="http://schemas.microsoft.com/office/powerpoint/2010/main" val="2739853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752600" y="-228600"/>
            <a:ext cx="7239000" cy="914400"/>
          </a:xfrm>
        </p:spPr>
        <p:txBody>
          <a:bodyPr/>
          <a:lstStyle/>
          <a:p>
            <a:pPr algn="ctr"/>
            <a:r>
              <a:rPr lang="en-US" altLang="en-US">
                <a:solidFill>
                  <a:srgbClr val="190104"/>
                </a:solidFill>
              </a:rPr>
              <a:t>Local Skilled Workforce Recruitment </a:t>
            </a:r>
          </a:p>
        </p:txBody>
      </p:sp>
      <p:graphicFrame>
        <p:nvGraphicFramePr>
          <p:cNvPr id="6" name="Content Placeholder 5"/>
          <p:cNvGraphicFramePr>
            <a:graphicFrameLocks noGrp="1"/>
          </p:cNvGraphicFramePr>
          <p:nvPr>
            <p:ph idx="1"/>
            <p:extLst/>
          </p:nvPr>
        </p:nvGraphicFramePr>
        <p:xfrm>
          <a:off x="533400" y="1262063"/>
          <a:ext cx="8305800" cy="3925887"/>
        </p:xfrm>
        <a:graphic>
          <a:graphicData uri="http://schemas.openxmlformats.org/drawingml/2006/table">
            <a:tbl>
              <a:tblPr firstRow="1" firstCol="1" bandRow="1"/>
              <a:tblGrid>
                <a:gridCol w="3657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560841">
                <a:tc>
                  <a:txBody>
                    <a:bodyPr/>
                    <a:lstStyle/>
                    <a:p>
                      <a:pPr marL="0" marR="0">
                        <a:lnSpc>
                          <a:spcPct val="115000"/>
                        </a:lnSpc>
                        <a:spcBef>
                          <a:spcPts val="0"/>
                        </a:spcBef>
                        <a:spcAft>
                          <a:spcPts val="0"/>
                        </a:spcAft>
                      </a:pPr>
                      <a:r>
                        <a:rPr lang="en-US" sz="3200" b="1" dirty="0">
                          <a:solidFill>
                            <a:srgbClr val="190104"/>
                          </a:solidFill>
                          <a:effectLst/>
                          <a:latin typeface="Calibri"/>
                          <a:ea typeface="Calibri"/>
                          <a:cs typeface="Times New Roman"/>
                        </a:rPr>
                        <a:t>Issue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rgbClr val="190104"/>
                          </a:solidFill>
                          <a:effectLst/>
                          <a:latin typeface="Calibri"/>
                          <a:ea typeface="Calibri"/>
                          <a:cs typeface="Times New Roman"/>
                        </a:rPr>
                        <a:t>Solution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1682">
                <a:tc>
                  <a:txBody>
                    <a:bodyPr/>
                    <a:lstStyle/>
                    <a:p>
                      <a:pPr marL="0" marR="0">
                        <a:lnSpc>
                          <a:spcPct val="115000"/>
                        </a:lnSpc>
                        <a:spcBef>
                          <a:spcPts val="0"/>
                        </a:spcBef>
                        <a:spcAft>
                          <a:spcPts val="0"/>
                        </a:spcAft>
                      </a:pPr>
                      <a:r>
                        <a:rPr lang="en-US" sz="3200" dirty="0">
                          <a:solidFill>
                            <a:srgbClr val="190104"/>
                          </a:solidFill>
                          <a:effectLst/>
                          <a:latin typeface="Calibri"/>
                          <a:ea typeface="Calibri"/>
                          <a:cs typeface="Times New Roman"/>
                        </a:rPr>
                        <a:t>“Trades” and “vocations” image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solidFill>
                            <a:srgbClr val="190104"/>
                          </a:solidFill>
                          <a:effectLst/>
                          <a:latin typeface="Calibri"/>
                          <a:ea typeface="Calibri"/>
                          <a:cs typeface="Times New Roman"/>
                        </a:rPr>
                        <a:t>Call them “Professions”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3364">
                <a:tc>
                  <a:txBody>
                    <a:bodyPr/>
                    <a:lstStyle/>
                    <a:p>
                      <a:pPr marL="0" marR="0">
                        <a:lnSpc>
                          <a:spcPct val="115000"/>
                        </a:lnSpc>
                        <a:spcBef>
                          <a:spcPts val="0"/>
                        </a:spcBef>
                        <a:spcAft>
                          <a:spcPts val="0"/>
                        </a:spcAft>
                      </a:pPr>
                      <a:r>
                        <a:rPr lang="en-US" sz="3200" dirty="0">
                          <a:solidFill>
                            <a:srgbClr val="190104"/>
                          </a:solidFill>
                          <a:effectLst/>
                          <a:latin typeface="Calibri"/>
                          <a:ea typeface="Calibri"/>
                          <a:cs typeface="Times New Roman"/>
                        </a:rPr>
                        <a:t>Manufacturing career image</a:t>
                      </a:r>
                      <a:r>
                        <a:rPr lang="en-US" sz="3200" baseline="0" dirty="0">
                          <a:solidFill>
                            <a:srgbClr val="190104"/>
                          </a:solidFill>
                          <a:effectLst/>
                          <a:latin typeface="Calibri"/>
                          <a:ea typeface="Calibri"/>
                          <a:cs typeface="Times New Roman"/>
                        </a:rPr>
                        <a:t> due to</a:t>
                      </a:r>
                      <a:r>
                        <a:rPr lang="en-US" sz="3200" dirty="0">
                          <a:solidFill>
                            <a:srgbClr val="190104"/>
                          </a:solidFill>
                          <a:effectLst/>
                          <a:latin typeface="Calibri"/>
                          <a:ea typeface="Calibri"/>
                          <a:cs typeface="Times New Roman"/>
                        </a:rPr>
                        <a:t> offshoring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aseline="0" dirty="0">
                          <a:solidFill>
                            <a:srgbClr val="190104"/>
                          </a:solidFill>
                          <a:effectLst/>
                          <a:latin typeface="Calibri"/>
                          <a:ea typeface="Calibri"/>
                          <a:cs typeface="Times New Roman"/>
                        </a:rPr>
                        <a:t>Help </a:t>
                      </a:r>
                      <a:r>
                        <a:rPr lang="en-US" sz="3200" dirty="0">
                          <a:solidFill>
                            <a:srgbClr val="190104"/>
                          </a:solidFill>
                          <a:effectLst/>
                          <a:latin typeface="Calibri"/>
                          <a:ea typeface="Calibri"/>
                          <a:cs typeface="Times New Roman"/>
                        </a:rPr>
                        <a:t>media report the local reshoring cases of the month.  Use our Case Studies feature.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6733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C1A-E110-44F6-822F-832F2C7B2B73}"/>
              </a:ext>
            </a:extLst>
          </p:cNvPr>
          <p:cNvSpPr>
            <a:spLocks noGrp="1"/>
          </p:cNvSpPr>
          <p:nvPr>
            <p:ph type="title"/>
          </p:nvPr>
        </p:nvSpPr>
        <p:spPr>
          <a:xfrm>
            <a:off x="1752600" y="-152400"/>
            <a:ext cx="7239000" cy="914400"/>
          </a:xfrm>
        </p:spPr>
        <p:txBody>
          <a:bodyPr/>
          <a:lstStyle/>
          <a:p>
            <a:pPr algn="ctr"/>
            <a:r>
              <a:rPr lang="en-US" dirty="0">
                <a:solidFill>
                  <a:srgbClr val="190104"/>
                </a:solidFill>
              </a:rPr>
              <a:t>Recent Actions</a:t>
            </a:r>
          </a:p>
        </p:txBody>
      </p:sp>
      <p:sp>
        <p:nvSpPr>
          <p:cNvPr id="3" name="Content Placeholder 2">
            <a:extLst>
              <a:ext uri="{FF2B5EF4-FFF2-40B4-BE49-F238E27FC236}">
                <a16:creationId xmlns:a16="http://schemas.microsoft.com/office/drawing/2014/main" id="{F772B646-10E4-42CC-B1DB-84B48084E042}"/>
              </a:ext>
            </a:extLst>
          </p:cNvPr>
          <p:cNvSpPr>
            <a:spLocks noGrp="1"/>
          </p:cNvSpPr>
          <p:nvPr>
            <p:ph idx="1"/>
          </p:nvPr>
        </p:nvSpPr>
        <p:spPr>
          <a:xfrm>
            <a:off x="152400" y="838200"/>
            <a:ext cx="8839200" cy="5105400"/>
          </a:xfrm>
        </p:spPr>
        <p:txBody>
          <a:bodyPr/>
          <a:lstStyle/>
          <a:p>
            <a:r>
              <a:rPr lang="en-US" sz="2800" dirty="0">
                <a:hlinkClick r:id="rId2"/>
              </a:rPr>
              <a:t>First National Reshoring Award</a:t>
            </a:r>
            <a:r>
              <a:rPr lang="en-US" sz="2800" dirty="0"/>
              <a:t>: metal cutting and forming</a:t>
            </a:r>
          </a:p>
          <a:p>
            <a:r>
              <a:rPr lang="en-US" sz="2800" dirty="0">
                <a:hlinkClick r:id="rId3"/>
              </a:rPr>
              <a:t>Reshoring Survey</a:t>
            </a:r>
            <a:r>
              <a:rPr lang="en-US" sz="2800" dirty="0"/>
              <a:t>. Available. Due 10/15/17</a:t>
            </a:r>
          </a:p>
          <a:p>
            <a:pPr lvl="1"/>
            <a:r>
              <a:rPr lang="en-US" sz="2400" dirty="0"/>
              <a:t>How much offshored?</a:t>
            </a:r>
          </a:p>
          <a:p>
            <a:pPr lvl="1"/>
            <a:r>
              <a:rPr lang="en-US" sz="2400" dirty="0"/>
              <a:t>Why?</a:t>
            </a:r>
          </a:p>
          <a:p>
            <a:pPr lvl="1"/>
            <a:r>
              <a:rPr lang="en-US" sz="2400" dirty="0"/>
              <a:t>Price difference?</a:t>
            </a:r>
          </a:p>
          <a:p>
            <a:pPr lvl="1"/>
            <a:r>
              <a:rPr lang="en-US" sz="2400" dirty="0"/>
              <a:t>What policy changes would motivate reshoring?</a:t>
            </a:r>
          </a:p>
          <a:p>
            <a:r>
              <a:rPr lang="en-US" sz="2800" dirty="0" err="1"/>
              <a:t>Intellilink</a:t>
            </a:r>
            <a:r>
              <a:rPr lang="en-US" sz="2800" dirty="0"/>
              <a:t>: Use of RPA (Robotic Process Automation) software to enable reshoring, FDI or retention of BOP (Back Office Processes)</a:t>
            </a:r>
          </a:p>
          <a:p>
            <a:r>
              <a:rPr lang="en-US" sz="2800" dirty="0"/>
              <a:t>CSRE</a:t>
            </a:r>
          </a:p>
          <a:p>
            <a:r>
              <a:rPr lang="en-US" sz="2800" dirty="0"/>
              <a:t>Competitiveness Toolkit</a:t>
            </a:r>
          </a:p>
          <a:p>
            <a:r>
              <a:rPr lang="en-US" sz="2800" dirty="0"/>
              <a:t>Import </a:t>
            </a:r>
            <a:r>
              <a:rPr lang="en-US" sz="2800"/>
              <a:t>targeting service</a:t>
            </a:r>
            <a:endParaRPr lang="en-US" sz="2800" dirty="0"/>
          </a:p>
        </p:txBody>
      </p:sp>
    </p:spTree>
    <p:extLst>
      <p:ext uri="{BB962C8B-B14F-4D97-AF65-F5344CB8AC3E}">
        <p14:creationId xmlns:p14="http://schemas.microsoft.com/office/powerpoint/2010/main" val="184508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239000" cy="914400"/>
          </a:xfrm>
        </p:spPr>
        <p:txBody>
          <a:bodyPr/>
          <a:lstStyle/>
          <a:p>
            <a:pPr algn="ctr"/>
            <a:r>
              <a:rPr lang="en-US" dirty="0">
                <a:solidFill>
                  <a:srgbClr val="190104"/>
                </a:solidFill>
              </a:rPr>
              <a:t>Quantifying the Competitiveness Gap</a:t>
            </a:r>
          </a:p>
        </p:txBody>
      </p:sp>
      <p:sp>
        <p:nvSpPr>
          <p:cNvPr id="3" name="Content Placeholder 2"/>
          <p:cNvSpPr>
            <a:spLocks noGrp="1"/>
          </p:cNvSpPr>
          <p:nvPr>
            <p:ph idx="1"/>
          </p:nvPr>
        </p:nvSpPr>
        <p:spPr/>
        <p:txBody>
          <a:bodyPr/>
          <a:lstStyle/>
          <a:p>
            <a:r>
              <a:rPr lang="en-US" sz="2800" dirty="0"/>
              <a:t>TCO user database provides:</a:t>
            </a:r>
          </a:p>
          <a:p>
            <a:pPr lvl="1"/>
            <a:r>
              <a:rPr lang="en-US" sz="2400" dirty="0"/>
              <a:t>Ex-works product prices</a:t>
            </a:r>
          </a:p>
          <a:p>
            <a:pPr lvl="1"/>
            <a:r>
              <a:rPr lang="en-US" sz="2400" dirty="0"/>
              <a:t>User calculated “hidden” costs including quality, delivery, IP, etc.</a:t>
            </a:r>
          </a:p>
          <a:p>
            <a:pPr lvl="1"/>
            <a:r>
              <a:rPr lang="en-US" sz="2400" dirty="0"/>
              <a:t>By U.S. and other country (esp. China) and industry</a:t>
            </a:r>
          </a:p>
          <a:p>
            <a:pPr lvl="1"/>
            <a:r>
              <a:rPr lang="en-US" sz="2400" dirty="0"/>
              <a:t>→ % ex-works price and TCO competitiveness gaps</a:t>
            </a:r>
          </a:p>
          <a:p>
            <a:r>
              <a:rPr lang="en-US" sz="2800" dirty="0"/>
              <a:t>We know $ trade deficit by country and industry </a:t>
            </a:r>
          </a:p>
          <a:p>
            <a:r>
              <a:rPr lang="en-US" sz="2800" dirty="0"/>
              <a:t>We can:</a:t>
            </a:r>
          </a:p>
          <a:p>
            <a:pPr lvl="1"/>
            <a:r>
              <a:rPr lang="en-US" sz="2400" dirty="0"/>
              <a:t>Estimate the needed % improvement in U.S. price competitiveness to reduce the trade deficit by X%.</a:t>
            </a:r>
          </a:p>
          <a:p>
            <a:pPr lvl="1"/>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421283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239000" cy="914400"/>
          </a:xfrm>
        </p:spPr>
        <p:txBody>
          <a:bodyPr/>
          <a:lstStyle/>
          <a:p>
            <a:pPr algn="ctr"/>
            <a:r>
              <a:rPr lang="en-US" dirty="0">
                <a:solidFill>
                  <a:srgbClr val="190104"/>
                </a:solidFill>
              </a:rPr>
              <a:t> Impact is Big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1716726"/>
              </p:ext>
            </p:extLst>
          </p:nvPr>
        </p:nvGraphicFramePr>
        <p:xfrm>
          <a:off x="1295400" y="1066800"/>
          <a:ext cx="6858000" cy="4626864"/>
        </p:xfrm>
        <a:graphic>
          <a:graphicData uri="http://schemas.openxmlformats.org/drawingml/2006/table">
            <a:tbl>
              <a:tblPr firstRow="1" firstCol="1" bandRow="1"/>
              <a:tblGrid>
                <a:gridCol w="1600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40360">
                <a:tc gridSpan="4">
                  <a:txBody>
                    <a:bodyPr/>
                    <a:lstStyle/>
                    <a:p>
                      <a:pPr marL="0" marR="0" algn="ctr">
                        <a:lnSpc>
                          <a:spcPct val="115000"/>
                        </a:lnSpc>
                        <a:spcBef>
                          <a:spcPts val="0"/>
                        </a:spcBef>
                        <a:spcAft>
                          <a:spcPts val="0"/>
                        </a:spcAft>
                      </a:pPr>
                      <a:r>
                        <a:rPr lang="en-US" sz="2400" dirty="0">
                          <a:solidFill>
                            <a:srgbClr val="190104"/>
                          </a:solidFill>
                          <a:effectLst/>
                          <a:latin typeface="Calibri"/>
                          <a:ea typeface="Calibri"/>
                          <a:cs typeface="Times New Roman"/>
                        </a:rPr>
                        <a:t>Manufacturing Jobs/Year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0360">
                <a:tc>
                  <a:txBody>
                    <a:bodyPr/>
                    <a:lstStyle/>
                    <a:p>
                      <a:pPr marL="0" marR="0">
                        <a:lnSpc>
                          <a:spcPct val="115000"/>
                        </a:lnSpc>
                        <a:spcBef>
                          <a:spcPts val="0"/>
                        </a:spcBef>
                        <a:spcAft>
                          <a:spcPts val="0"/>
                        </a:spcAft>
                      </a:pPr>
                      <a:r>
                        <a:rPr lang="en-US" sz="2400">
                          <a:solidFill>
                            <a:srgbClr val="190104"/>
                          </a:solidFill>
                          <a:effectLst/>
                          <a:latin typeface="Calibri"/>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2000-2003 Annual Average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2016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solidFill>
                            <a:srgbClr val="190104"/>
                          </a:solidFill>
                          <a:effectLst/>
                          <a:latin typeface="Calibri"/>
                          <a:ea typeface="Calibri"/>
                          <a:cs typeface="Times New Roman"/>
                        </a:rPr>
                        <a:t>%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0870">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New Offshoring*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~240,000</a:t>
                      </a:r>
                    </a:p>
                    <a:p>
                      <a:pPr marL="0" marR="0">
                        <a:lnSpc>
                          <a:spcPct val="115000"/>
                        </a:lnSpc>
                        <a:spcBef>
                          <a:spcPts val="0"/>
                        </a:spcBef>
                        <a:spcAft>
                          <a:spcPts val="0"/>
                        </a:spcAft>
                      </a:pPr>
                      <a:r>
                        <a:rPr lang="en-US" sz="2400" dirty="0">
                          <a:solidFill>
                            <a:srgbClr val="190104"/>
                          </a:solidFill>
                          <a:effectLst/>
                          <a:latin typeface="Calibri"/>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~50,000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0360">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New Reshoring &amp; FDI**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12,000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77,000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+ 500%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3725">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Net Jobs Gained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~-220,000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~+27,000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Calibri"/>
                          <a:ea typeface="Calibri"/>
                          <a:cs typeface="Times New Roman"/>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fontAlgn="base">
              <a:spcBef>
                <a:spcPct val="0"/>
              </a:spcBef>
              <a:spcAft>
                <a:spcPct val="0"/>
              </a:spcAft>
              <a:defRPr/>
            </a:pPr>
            <a:fld id="{7F278D81-218B-432A-9653-07F5B72B250E}" type="slidenum">
              <a:rPr lang="en-US" smtClean="0">
                <a:solidFill>
                  <a:srgbClr val="666699"/>
                </a:solidFill>
              </a:rPr>
              <a:pPr fontAlgn="base">
                <a:spcBef>
                  <a:spcPct val="0"/>
                </a:spcBef>
                <a:spcAft>
                  <a:spcPct val="0"/>
                </a:spcAft>
                <a:defRPr/>
              </a:pPr>
              <a:t>3</a:t>
            </a:fld>
            <a:endParaRPr lang="en-US" dirty="0">
              <a:solidFill>
                <a:srgbClr val="666699"/>
              </a:solidFill>
            </a:endParaRPr>
          </a:p>
        </p:txBody>
      </p:sp>
      <p:sp>
        <p:nvSpPr>
          <p:cNvPr id="3" name="TextBox 2"/>
          <p:cNvSpPr txBox="1"/>
          <p:nvPr/>
        </p:nvSpPr>
        <p:spPr>
          <a:xfrm>
            <a:off x="1600200" y="6324600"/>
            <a:ext cx="2762295" cy="369332"/>
          </a:xfrm>
          <a:prstGeom prst="rect">
            <a:avLst/>
          </a:prstGeom>
          <a:noFill/>
        </p:spPr>
        <p:txBody>
          <a:bodyPr wrap="none" rtlCol="0">
            <a:spAutoFit/>
          </a:bodyPr>
          <a:lstStyle/>
          <a:p>
            <a:r>
              <a:rPr lang="en-US" dirty="0">
                <a:solidFill>
                  <a:srgbClr val="190104"/>
                </a:solidFill>
              </a:rPr>
              <a:t>* Estimated  **Calculated</a:t>
            </a:r>
          </a:p>
        </p:txBody>
      </p:sp>
    </p:spTree>
    <p:extLst>
      <p:ext uri="{BB962C8B-B14F-4D97-AF65-F5344CB8AC3E}">
        <p14:creationId xmlns:p14="http://schemas.microsoft.com/office/powerpoint/2010/main" val="2245273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914400"/>
          </a:xfrm>
        </p:spPr>
        <p:txBody>
          <a:bodyPr/>
          <a:lstStyle/>
          <a:p>
            <a:pPr algn="ctr"/>
            <a:r>
              <a:rPr lang="en-US" dirty="0">
                <a:solidFill>
                  <a:srgbClr val="190104"/>
                </a:solidFill>
              </a:rPr>
              <a:t>Competitiveness Toolkit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0797436"/>
              </p:ext>
            </p:extLst>
          </p:nvPr>
        </p:nvGraphicFramePr>
        <p:xfrm>
          <a:off x="1214120" y="457200"/>
          <a:ext cx="7467600" cy="6381085"/>
        </p:xfrm>
        <a:graphic>
          <a:graphicData uri="http://schemas.openxmlformats.org/drawingml/2006/table">
            <a:tbl>
              <a:tblPr firstRow="1" firstCol="1" bandRow="1"/>
              <a:tblGrid>
                <a:gridCol w="206248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749901">
                  <a:extLst>
                    <a:ext uri="{9D8B030D-6E8A-4147-A177-3AD203B41FA5}">
                      <a16:colId xmlns:a16="http://schemas.microsoft.com/office/drawing/2014/main" val="20002"/>
                    </a:ext>
                  </a:extLst>
                </a:gridCol>
                <a:gridCol w="1750219">
                  <a:extLst>
                    <a:ext uri="{9D8B030D-6E8A-4147-A177-3AD203B41FA5}">
                      <a16:colId xmlns:a16="http://schemas.microsoft.com/office/drawing/2014/main" val="33577693"/>
                    </a:ext>
                  </a:extLst>
                </a:gridCol>
              </a:tblGrid>
              <a:tr h="858701">
                <a:tc>
                  <a:txBody>
                    <a:bodyPr/>
                    <a:lstStyle/>
                    <a:p>
                      <a:pPr marL="0" marR="0" algn="ctr">
                        <a:lnSpc>
                          <a:spcPct val="115000"/>
                        </a:lnSpc>
                        <a:spcBef>
                          <a:spcPts val="0"/>
                        </a:spcBef>
                        <a:spcAft>
                          <a:spcPts val="0"/>
                        </a:spcAft>
                      </a:pPr>
                      <a:r>
                        <a:rPr lang="en-US" sz="2400" b="1" dirty="0">
                          <a:solidFill>
                            <a:srgbClr val="190104"/>
                          </a:solidFill>
                          <a:effectLst/>
                          <a:latin typeface="+mj-lt"/>
                          <a:ea typeface="Calibri"/>
                          <a:cs typeface="Times New Roman"/>
                        </a:rPr>
                        <a:t>Factor</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190104"/>
                          </a:solidFill>
                          <a:effectLst/>
                          <a:latin typeface="+mj-lt"/>
                          <a:ea typeface="Calibri"/>
                          <a:cs typeface="Times New Roman"/>
                        </a:rPr>
                        <a:t>Model</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2400" b="1" dirty="0">
                          <a:solidFill>
                            <a:srgbClr val="190104"/>
                          </a:solidFill>
                          <a:effectLst/>
                          <a:latin typeface="+mj-lt"/>
                          <a:ea typeface="Calibri"/>
                          <a:cs typeface="Times New Roman"/>
                        </a:rPr>
                        <a:t>Δ</a:t>
                      </a:r>
                      <a:r>
                        <a:rPr lang="en-US" sz="2400" b="1" dirty="0">
                          <a:solidFill>
                            <a:srgbClr val="190104"/>
                          </a:solidFill>
                          <a:effectLst/>
                          <a:latin typeface="+mj-lt"/>
                          <a:ea typeface="Calibri"/>
                          <a:cs typeface="Times New Roman"/>
                        </a:rPr>
                        <a:t> Price Advantage </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190104"/>
                          </a:solidFill>
                          <a:effectLst/>
                          <a:latin typeface="+mj-lt"/>
                          <a:ea typeface="Calibri"/>
                          <a:cs typeface="Times New Roman"/>
                        </a:rPr>
                        <a:t>Time to Implement</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6518">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Skilled Workforce</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solidFill>
                            <a:srgbClr val="190104"/>
                          </a:solidFill>
                          <a:effectLst/>
                          <a:latin typeface="+mj-lt"/>
                          <a:ea typeface="Calibri"/>
                          <a:cs typeface="Times New Roman"/>
                        </a:rPr>
                        <a:t>Germany and Switzerland</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  5%?</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10-20 years</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3068">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15% Corp Tax Rate</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solidFill>
                            <a:srgbClr val="190104"/>
                          </a:solidFill>
                          <a:effectLst/>
                          <a:latin typeface="+mj-lt"/>
                          <a:ea typeface="Calibri"/>
                          <a:cs typeface="Times New Roman"/>
                        </a:rPr>
                        <a:t>Ireland</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  2%</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 </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607">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15% VAT</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Most of the World</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15%?</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6518">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 Down 30%</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Most of the World</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10% </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3</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4896">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Regulations</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3%</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5</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4159">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Healthcare costs -30%</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Germany</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3%</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15</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726270"/>
                  </a:ext>
                </a:extLst>
              </a:tr>
              <a:tr h="326959">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Total</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solidFill>
                          <a:srgbClr val="190104"/>
                        </a:solidFill>
                        <a:effectLst/>
                        <a:latin typeface="+mj-lt"/>
                        <a:ea typeface="Calibri"/>
                        <a:cs typeface="Times New Roman"/>
                      </a:endParaRP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rgbClr val="190104"/>
                          </a:solidFill>
                          <a:effectLst/>
                          <a:latin typeface="+mj-lt"/>
                          <a:ea typeface="Calibri"/>
                          <a:cs typeface="Times New Roman"/>
                        </a:rPr>
                        <a:t>38%</a:t>
                      </a: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solidFill>
                          <a:srgbClr val="190104"/>
                        </a:solidFill>
                        <a:effectLst/>
                        <a:latin typeface="+mj-lt"/>
                        <a:ea typeface="Calibri"/>
                        <a:cs typeface="Times New Roman"/>
                      </a:endParaRPr>
                    </a:p>
                  </a:txBody>
                  <a:tcPr marL="62430" marR="62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959458"/>
                  </a:ext>
                </a:extLst>
              </a:tr>
            </a:tbl>
          </a:graphicData>
        </a:graphic>
      </p:graphicFrame>
      <p:sp>
        <p:nvSpPr>
          <p:cNvPr id="4" name="Slide Number Placeholder 3"/>
          <p:cNvSpPr>
            <a:spLocks noGrp="1"/>
          </p:cNvSpPr>
          <p:nvPr>
            <p:ph type="sldNum" sz="quarter" idx="12"/>
          </p:nvPr>
        </p:nvSpPr>
        <p:spPr/>
        <p:txBody>
          <a:bodyPr/>
          <a:lstStyle/>
          <a:p>
            <a:pPr fontAlgn="base">
              <a:spcBef>
                <a:spcPct val="0"/>
              </a:spcBef>
              <a:spcAft>
                <a:spcPct val="0"/>
              </a:spcAft>
              <a:defRPr/>
            </a:pPr>
            <a:fld id="{7F278D81-218B-432A-9653-07F5B72B250E}" type="slidenum">
              <a:rPr lang="en-US" smtClean="0">
                <a:solidFill>
                  <a:srgbClr val="666699"/>
                </a:solidFill>
              </a:rPr>
              <a:pPr fontAlgn="base">
                <a:spcBef>
                  <a:spcPct val="0"/>
                </a:spcBef>
                <a:spcAft>
                  <a:spcPct val="0"/>
                </a:spcAft>
                <a:defRPr/>
              </a:pPr>
              <a:t>30</a:t>
            </a:fld>
            <a:endParaRPr lang="en-US" dirty="0">
              <a:solidFill>
                <a:srgbClr val="666699"/>
              </a:solidFill>
            </a:endParaRPr>
          </a:p>
        </p:txBody>
      </p:sp>
    </p:spTree>
    <p:extLst>
      <p:ext uri="{BB962C8B-B14F-4D97-AF65-F5344CB8AC3E}">
        <p14:creationId xmlns:p14="http://schemas.microsoft.com/office/powerpoint/2010/main" val="79681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16EE-147C-49FE-B7E8-94943B4B0EE4}"/>
              </a:ext>
            </a:extLst>
          </p:cNvPr>
          <p:cNvSpPr>
            <a:spLocks noGrp="1"/>
          </p:cNvSpPr>
          <p:nvPr>
            <p:ph type="title"/>
          </p:nvPr>
        </p:nvSpPr>
        <p:spPr>
          <a:xfrm>
            <a:off x="1752600" y="-152400"/>
            <a:ext cx="7239000" cy="914400"/>
          </a:xfrm>
        </p:spPr>
        <p:txBody>
          <a:bodyPr/>
          <a:lstStyle/>
          <a:p>
            <a:pPr algn="ctr"/>
            <a:r>
              <a:rPr lang="en-US" dirty="0">
                <a:solidFill>
                  <a:srgbClr val="080001"/>
                </a:solidFill>
              </a:rPr>
              <a:t>Eliminating the Trade Deficit</a:t>
            </a:r>
          </a:p>
        </p:txBody>
      </p:sp>
      <p:graphicFrame>
        <p:nvGraphicFramePr>
          <p:cNvPr id="4" name="Content Placeholder 3">
            <a:extLst>
              <a:ext uri="{FF2B5EF4-FFF2-40B4-BE49-F238E27FC236}">
                <a16:creationId xmlns:a16="http://schemas.microsoft.com/office/drawing/2014/main" id="{F170766E-8B42-4945-AC0A-8066E8D99B6A}"/>
              </a:ext>
            </a:extLst>
          </p:cNvPr>
          <p:cNvGraphicFramePr>
            <a:graphicFrameLocks noGrp="1"/>
          </p:cNvGraphicFramePr>
          <p:nvPr>
            <p:ph idx="1"/>
            <p:extLst>
              <p:ext uri="{D42A27DB-BD31-4B8C-83A1-F6EECF244321}">
                <p14:modId xmlns:p14="http://schemas.microsoft.com/office/powerpoint/2010/main" val="880452535"/>
              </p:ext>
            </p:extLst>
          </p:nvPr>
        </p:nvGraphicFramePr>
        <p:xfrm>
          <a:off x="381000" y="1697355"/>
          <a:ext cx="7559153" cy="2944368"/>
        </p:xfrm>
        <a:graphic>
          <a:graphicData uri="http://schemas.openxmlformats.org/drawingml/2006/table">
            <a:tbl>
              <a:tblPr firstRow="1" firstCol="1" bandRow="1"/>
              <a:tblGrid>
                <a:gridCol w="1672103">
                  <a:extLst>
                    <a:ext uri="{9D8B030D-6E8A-4147-A177-3AD203B41FA5}">
                      <a16:colId xmlns:a16="http://schemas.microsoft.com/office/drawing/2014/main" val="2262600251"/>
                    </a:ext>
                  </a:extLst>
                </a:gridCol>
                <a:gridCol w="1871080">
                  <a:extLst>
                    <a:ext uri="{9D8B030D-6E8A-4147-A177-3AD203B41FA5}">
                      <a16:colId xmlns:a16="http://schemas.microsoft.com/office/drawing/2014/main" val="1297819568"/>
                    </a:ext>
                  </a:extLst>
                </a:gridCol>
                <a:gridCol w="2007985">
                  <a:extLst>
                    <a:ext uri="{9D8B030D-6E8A-4147-A177-3AD203B41FA5}">
                      <a16:colId xmlns:a16="http://schemas.microsoft.com/office/drawing/2014/main" val="1791098665"/>
                    </a:ext>
                  </a:extLst>
                </a:gridCol>
                <a:gridCol w="2007985">
                  <a:extLst>
                    <a:ext uri="{9D8B030D-6E8A-4147-A177-3AD203B41FA5}">
                      <a16:colId xmlns:a16="http://schemas.microsoft.com/office/drawing/2014/main" val="2395821059"/>
                    </a:ext>
                  </a:extLst>
                </a:gridCol>
              </a:tblGrid>
              <a:tr h="678815">
                <a:tc>
                  <a:txBody>
                    <a:bodyPr/>
                    <a:lstStyle/>
                    <a:p>
                      <a:pPr marL="0" marR="0" algn="ctr">
                        <a:lnSpc>
                          <a:spcPct val="115000"/>
                        </a:lnSpc>
                        <a:spcBef>
                          <a:spcPts val="0"/>
                        </a:spcBef>
                        <a:spcAft>
                          <a:spcPts val="0"/>
                        </a:spcAft>
                      </a:pPr>
                      <a:r>
                        <a:rPr lang="en-US" sz="2400" dirty="0">
                          <a:solidFill>
                            <a:srgbClr val="080001"/>
                          </a:solidFill>
                          <a:effectLst/>
                          <a:latin typeface="Arial Rounded MT Bold" panose="020F0704030504030204" pitchFamily="34" charset="0"/>
                          <a:ea typeface="Calibri" panose="020F0502020204030204" pitchFamily="34" charset="0"/>
                          <a:cs typeface="Times New Roman" panose="02020603050405020304" pitchFamily="18" charset="0"/>
                        </a:rPr>
                        <a:t>Trade Deficit, </a:t>
                      </a:r>
                    </a:p>
                    <a:p>
                      <a:pPr marL="0" marR="0" algn="ctr">
                        <a:lnSpc>
                          <a:spcPct val="115000"/>
                        </a:lnSpc>
                        <a:spcBef>
                          <a:spcPts val="0"/>
                        </a:spcBef>
                        <a:spcAft>
                          <a:spcPts val="0"/>
                        </a:spcAft>
                      </a:pPr>
                      <a:r>
                        <a:rPr lang="en-US" sz="2400" dirty="0">
                          <a:solidFill>
                            <a:srgbClr val="080001"/>
                          </a:solidFill>
                          <a:effectLst/>
                          <a:latin typeface="Arial Rounded MT Bold" panose="020F0704030504030204" pitchFamily="34" charset="0"/>
                          <a:ea typeface="Calibri" panose="020F0502020204030204" pitchFamily="34" charset="0"/>
                          <a:cs typeface="Times New Roman" panose="02020603050405020304" pitchFamily="18" charset="0"/>
                        </a:rPr>
                        <a:t>%  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Arial Rounded MT Bold" panose="020F0704030504030204" pitchFamily="34" charset="0"/>
                          <a:ea typeface="Calibri" panose="020F0502020204030204" pitchFamily="34" charset="0"/>
                          <a:cs typeface="Times New Roman" panose="02020603050405020304" pitchFamily="18" charset="0"/>
                        </a:rPr>
                        <a:t>Number of Mfg. Jobs Brought Back</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2400" dirty="0">
                          <a:solidFill>
                            <a:srgbClr val="080001"/>
                          </a:solidFill>
                          <a:effectLst/>
                          <a:latin typeface="+mn-lt"/>
                          <a:ea typeface="Calibri" panose="020F0502020204030204" pitchFamily="34" charset="0"/>
                          <a:cs typeface="Times New Roman" panose="02020603050405020304" pitchFamily="18" charset="0"/>
                        </a:rPr>
                        <a:t>Δ</a:t>
                      </a:r>
                      <a:r>
                        <a:rPr lang="en-US" sz="2400" dirty="0">
                          <a:solidFill>
                            <a:srgbClr val="080001"/>
                          </a:solidFill>
                          <a:effectLst/>
                          <a:latin typeface="Arial Rounded MT Bold" panose="020F0704030504030204" pitchFamily="34" charset="0"/>
                          <a:ea typeface="Calibri" panose="020F0502020204030204" pitchFamily="34" charset="0"/>
                          <a:cs typeface="Times New Roman" panose="02020603050405020304" pitchFamily="18" charset="0"/>
                        </a:rPr>
                        <a:t> Price vs. Imports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Arial Rounded MT Bold" panose="020F0704030504030204" pitchFamily="34" charset="0"/>
                          <a:ea typeface="Calibri" panose="020F0502020204030204" pitchFamily="34" charset="0"/>
                          <a:cs typeface="Times New Roman" panose="02020603050405020304" pitchFamily="18" charset="0"/>
                        </a:rPr>
                        <a:t>Time to Steady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501005"/>
                  </a:ext>
                </a:extLst>
              </a:tr>
              <a:tr h="0">
                <a:tc>
                  <a:txBody>
                    <a:bodyPr/>
                    <a:lstStyle/>
                    <a:p>
                      <a:pPr marL="0" marR="0" algn="ctr">
                        <a:lnSpc>
                          <a:spcPct val="115000"/>
                        </a:lnSpc>
                        <a:spcBef>
                          <a:spcPts val="0"/>
                        </a:spcBef>
                        <a:spcAft>
                          <a:spcPts val="0"/>
                        </a:spcAft>
                      </a:pPr>
                      <a:r>
                        <a:rPr lang="en-US" sz="2400">
                          <a:solidFill>
                            <a:srgbClr val="080001"/>
                          </a:solidFill>
                          <a:effectLst/>
                          <a:latin typeface="+mj-lt"/>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080001"/>
                          </a:solidFill>
                          <a:effectLst/>
                          <a:latin typeface="+mj-lt"/>
                          <a:ea typeface="Calibri" panose="020F0502020204030204" pitchFamily="34" charset="0"/>
                          <a:cs typeface="Times New Roman" panose="02020603050405020304" pitchFamily="18" charset="0"/>
                        </a:rPr>
                        <a:t>1.2 million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10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373142"/>
                  </a:ext>
                </a:extLst>
              </a:tr>
              <a:tr h="0">
                <a:tc>
                  <a:txBody>
                    <a:bodyPr/>
                    <a:lstStyle/>
                    <a:p>
                      <a:pPr marL="0" marR="0" algn="ctr">
                        <a:lnSpc>
                          <a:spcPct val="115000"/>
                        </a:lnSpc>
                        <a:spcBef>
                          <a:spcPts val="0"/>
                        </a:spcBef>
                        <a:spcAft>
                          <a:spcPts val="0"/>
                        </a:spcAft>
                      </a:pPr>
                      <a:r>
                        <a:rPr lang="en-US" sz="2400">
                          <a:solidFill>
                            <a:srgbClr val="080001"/>
                          </a:solidFill>
                          <a:effectLst/>
                          <a:latin typeface="+mj-lt"/>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080001"/>
                          </a:solidFill>
                          <a:effectLst/>
                          <a:latin typeface="+mj-lt"/>
                          <a:ea typeface="Calibri" panose="020F0502020204030204" pitchFamily="34" charset="0"/>
                          <a:cs typeface="Times New Roman" panose="02020603050405020304" pitchFamily="18" charset="0"/>
                        </a:rPr>
                        <a:t>2.8 million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15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183020"/>
                  </a:ext>
                </a:extLst>
              </a:tr>
              <a:tr h="0">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4.0 million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80001"/>
                          </a:solidFill>
                          <a:effectLst/>
                          <a:latin typeface="+mj-lt"/>
                          <a:ea typeface="Calibri" panose="020F0502020204030204" pitchFamily="34" charset="0"/>
                          <a:cs typeface="Times New Roman" panose="02020603050405020304" pitchFamily="18" charset="0"/>
                        </a:rPr>
                        <a:t>20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04598"/>
                  </a:ext>
                </a:extLst>
              </a:tr>
            </a:tbl>
          </a:graphicData>
        </a:graphic>
      </p:graphicFrame>
      <p:sp>
        <p:nvSpPr>
          <p:cNvPr id="5" name="TextBox 4">
            <a:extLst>
              <a:ext uri="{FF2B5EF4-FFF2-40B4-BE49-F238E27FC236}">
                <a16:creationId xmlns:a16="http://schemas.microsoft.com/office/drawing/2014/main" id="{46530AC4-4576-405F-9696-FDD808468EA4}"/>
              </a:ext>
            </a:extLst>
          </p:cNvPr>
          <p:cNvSpPr txBox="1"/>
          <p:nvPr/>
        </p:nvSpPr>
        <p:spPr>
          <a:xfrm>
            <a:off x="1219200" y="4648200"/>
            <a:ext cx="5257800" cy="461665"/>
          </a:xfrm>
          <a:prstGeom prst="rect">
            <a:avLst/>
          </a:prstGeom>
          <a:noFill/>
        </p:spPr>
        <p:txBody>
          <a:bodyPr wrap="square" rtlCol="0">
            <a:spAutoFit/>
          </a:bodyPr>
          <a:lstStyle/>
          <a:p>
            <a:r>
              <a:rPr lang="en-US" sz="2400" dirty="0"/>
              <a:t>* </a:t>
            </a:r>
            <a:r>
              <a:rPr lang="en-US" sz="2400" dirty="0">
                <a:solidFill>
                  <a:srgbClr val="080001"/>
                </a:solidFill>
                <a:latin typeface="+mj-lt"/>
                <a:cs typeface="Times New Roman" panose="02020603050405020304" pitchFamily="18" charset="0"/>
              </a:rPr>
              <a:t>M</a:t>
            </a:r>
            <a:r>
              <a:rPr lang="en-US" sz="2400" dirty="0">
                <a:solidFill>
                  <a:srgbClr val="080001"/>
                </a:solidFill>
                <a:latin typeface="+mj-lt"/>
                <a:ea typeface="Calibri" panose="020F0502020204030204" pitchFamily="34" charset="0"/>
                <a:cs typeface="Times New Roman" panose="02020603050405020304" pitchFamily="18" charset="0"/>
              </a:rPr>
              <a:t>ainly due to workforce constraints.</a:t>
            </a:r>
            <a:endParaRPr lang="en-US" sz="2400" dirty="0"/>
          </a:p>
        </p:txBody>
      </p:sp>
    </p:spTree>
    <p:extLst>
      <p:ext uri="{BB962C8B-B14F-4D97-AF65-F5344CB8AC3E}">
        <p14:creationId xmlns:p14="http://schemas.microsoft.com/office/powerpoint/2010/main" val="368043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6984-8EF8-4ED2-A74E-36155FE26E27}"/>
              </a:ext>
            </a:extLst>
          </p:cNvPr>
          <p:cNvSpPr>
            <a:spLocks noGrp="1"/>
          </p:cNvSpPr>
          <p:nvPr>
            <p:ph type="title"/>
          </p:nvPr>
        </p:nvSpPr>
        <p:spPr>
          <a:xfrm>
            <a:off x="1752600" y="-228600"/>
            <a:ext cx="7239000" cy="914400"/>
          </a:xfrm>
        </p:spPr>
        <p:txBody>
          <a:bodyPr/>
          <a:lstStyle/>
          <a:p>
            <a:pPr algn="ctr"/>
            <a:r>
              <a:rPr lang="en-US" dirty="0">
                <a:solidFill>
                  <a:srgbClr val="190104"/>
                </a:solidFill>
              </a:rPr>
              <a:t>Import Targeting</a:t>
            </a:r>
          </a:p>
        </p:txBody>
      </p:sp>
      <p:sp>
        <p:nvSpPr>
          <p:cNvPr id="3" name="Content Placeholder 2">
            <a:extLst>
              <a:ext uri="{FF2B5EF4-FFF2-40B4-BE49-F238E27FC236}">
                <a16:creationId xmlns:a16="http://schemas.microsoft.com/office/drawing/2014/main" id="{4F0C7566-D4F5-4125-B323-0A9963464375}"/>
              </a:ext>
            </a:extLst>
          </p:cNvPr>
          <p:cNvSpPr>
            <a:spLocks noGrp="1"/>
          </p:cNvSpPr>
          <p:nvPr>
            <p:ph idx="1"/>
          </p:nvPr>
        </p:nvSpPr>
        <p:spPr/>
        <p:txBody>
          <a:bodyPr/>
          <a:lstStyle/>
          <a:p>
            <a:pPr lvl="1"/>
            <a:r>
              <a:rPr lang="en-US" sz="2800" dirty="0"/>
              <a:t>Will contractually provide data:</a:t>
            </a:r>
          </a:p>
          <a:p>
            <a:pPr lvl="2"/>
            <a:r>
              <a:rPr lang="en-US" sz="2800" dirty="0"/>
              <a:t>To EDOs, MEPs, manufacturers, trade associations and equipment suppliers to identify best reshoring/import substitution prospects</a:t>
            </a:r>
          </a:p>
          <a:p>
            <a:pPr lvl="2"/>
            <a:r>
              <a:rPr lang="en-US" sz="2800" dirty="0"/>
              <a:t>Searching by HS code, importer or offshore supplier.</a:t>
            </a:r>
          </a:p>
          <a:p>
            <a:endParaRPr lang="en-US" dirty="0"/>
          </a:p>
        </p:txBody>
      </p:sp>
    </p:spTree>
    <p:extLst>
      <p:ext uri="{BB962C8B-B14F-4D97-AF65-F5344CB8AC3E}">
        <p14:creationId xmlns:p14="http://schemas.microsoft.com/office/powerpoint/2010/main" val="305466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08D0-22F5-4741-A409-DE12CE770206}"/>
              </a:ext>
            </a:extLst>
          </p:cNvPr>
          <p:cNvSpPr>
            <a:spLocks noGrp="1"/>
          </p:cNvSpPr>
          <p:nvPr>
            <p:ph type="title"/>
          </p:nvPr>
        </p:nvSpPr>
        <p:spPr>
          <a:xfrm>
            <a:off x="1752600" y="-152400"/>
            <a:ext cx="7239000" cy="914400"/>
          </a:xfrm>
        </p:spPr>
        <p:txBody>
          <a:bodyPr/>
          <a:lstStyle/>
          <a:p>
            <a:pPr algn="ctr"/>
            <a:r>
              <a:rPr lang="en-US" dirty="0">
                <a:solidFill>
                  <a:srgbClr val="190104"/>
                </a:solidFill>
              </a:rPr>
              <a:t>What you can do</a:t>
            </a:r>
          </a:p>
        </p:txBody>
      </p:sp>
      <p:sp>
        <p:nvSpPr>
          <p:cNvPr id="3" name="Content Placeholder 2">
            <a:extLst>
              <a:ext uri="{FF2B5EF4-FFF2-40B4-BE49-F238E27FC236}">
                <a16:creationId xmlns:a16="http://schemas.microsoft.com/office/drawing/2014/main" id="{E58EBB4C-E700-4A36-97A2-60A880AEC832}"/>
              </a:ext>
            </a:extLst>
          </p:cNvPr>
          <p:cNvSpPr>
            <a:spLocks noGrp="1"/>
          </p:cNvSpPr>
          <p:nvPr>
            <p:ph idx="1"/>
          </p:nvPr>
        </p:nvSpPr>
        <p:spPr/>
        <p:txBody>
          <a:bodyPr/>
          <a:lstStyle/>
          <a:p>
            <a:r>
              <a:rPr lang="en-US" sz="2800" dirty="0"/>
              <a:t>TCO:</a:t>
            </a:r>
          </a:p>
          <a:p>
            <a:pPr lvl="1"/>
            <a:r>
              <a:rPr lang="en-US" sz="2800" dirty="0"/>
              <a:t>Motivate companies to use it</a:t>
            </a:r>
          </a:p>
          <a:p>
            <a:pPr lvl="1"/>
            <a:r>
              <a:rPr lang="en-US" sz="2800" dirty="0"/>
              <a:t>Train MBAs and supply chain students</a:t>
            </a:r>
          </a:p>
          <a:p>
            <a:r>
              <a:rPr lang="en-US" sz="2800" dirty="0"/>
              <a:t>Partner with us:</a:t>
            </a:r>
          </a:p>
          <a:p>
            <a:pPr lvl="1"/>
            <a:r>
              <a:rPr lang="en-US" sz="2800" dirty="0"/>
              <a:t>Generally</a:t>
            </a:r>
          </a:p>
          <a:p>
            <a:pPr lvl="1"/>
            <a:r>
              <a:rPr lang="en-US" sz="2800" dirty="0"/>
              <a:t>On the Competitiveness Toolkit</a:t>
            </a:r>
          </a:p>
          <a:p>
            <a:pPr marL="0" indent="0">
              <a:buNone/>
            </a:pPr>
            <a:endParaRPr lang="en-US" sz="2800" dirty="0"/>
          </a:p>
          <a:p>
            <a:pPr lvl="1"/>
            <a:endParaRPr lang="en-US" dirty="0"/>
          </a:p>
        </p:txBody>
      </p:sp>
    </p:spTree>
    <p:extLst>
      <p:ext uri="{BB962C8B-B14F-4D97-AF65-F5344CB8AC3E}">
        <p14:creationId xmlns:p14="http://schemas.microsoft.com/office/powerpoint/2010/main" val="385765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371600" y="-76200"/>
            <a:ext cx="7543800" cy="609600"/>
          </a:xfrm>
        </p:spPr>
        <p:txBody>
          <a:bodyPr/>
          <a:lstStyle/>
          <a:p>
            <a:pPr algn="ctr"/>
            <a:r>
              <a:rPr lang="en-US" altLang="en-US" sz="2800" dirty="0">
                <a:solidFill>
                  <a:srgbClr val="190104"/>
                </a:solidFill>
              </a:rPr>
              <a:t>Reshoring Manufacturing</a:t>
            </a:r>
          </a:p>
        </p:txBody>
      </p:sp>
      <p:sp>
        <p:nvSpPr>
          <p:cNvPr id="62467" name="Rectangle 3"/>
          <p:cNvSpPr>
            <a:spLocks noGrp="1" noChangeArrowheads="1"/>
          </p:cNvSpPr>
          <p:nvPr>
            <p:ph type="body" idx="1"/>
          </p:nvPr>
        </p:nvSpPr>
        <p:spPr>
          <a:xfrm>
            <a:off x="381000" y="2438400"/>
            <a:ext cx="3276600" cy="2057400"/>
          </a:xfrm>
        </p:spPr>
        <p:txBody>
          <a:bodyPr/>
          <a:lstStyle/>
          <a:p>
            <a:pPr>
              <a:lnSpc>
                <a:spcPct val="80000"/>
              </a:lnSpc>
              <a:buFont typeface="Wingdings" pitchFamily="2" charset="2"/>
              <a:buNone/>
            </a:pPr>
            <a:endParaRPr lang="en-US" altLang="en-US" sz="1000" dirty="0"/>
          </a:p>
          <a:p>
            <a:pPr>
              <a:lnSpc>
                <a:spcPct val="80000"/>
              </a:lnSpc>
              <a:buFont typeface="Wingdings" pitchFamily="2" charset="2"/>
              <a:buNone/>
            </a:pPr>
            <a:endParaRPr lang="en-US" altLang="en-US" sz="1000" dirty="0"/>
          </a:p>
          <a:p>
            <a:pPr>
              <a:lnSpc>
                <a:spcPct val="80000"/>
              </a:lnSpc>
              <a:buFont typeface="Wingdings" pitchFamily="2" charset="2"/>
              <a:buNone/>
            </a:pPr>
            <a:r>
              <a:rPr lang="en-US" altLang="en-US" sz="1800" dirty="0"/>
              <a:t>Contact:</a:t>
            </a:r>
          </a:p>
          <a:p>
            <a:pPr>
              <a:lnSpc>
                <a:spcPct val="80000"/>
              </a:lnSpc>
              <a:buFont typeface="Wingdings" pitchFamily="2" charset="2"/>
              <a:buNone/>
            </a:pPr>
            <a:r>
              <a:rPr lang="en-US" altLang="en-US" sz="1800" dirty="0"/>
              <a:t>Harry Moser</a:t>
            </a:r>
          </a:p>
          <a:p>
            <a:pPr>
              <a:lnSpc>
                <a:spcPct val="80000"/>
              </a:lnSpc>
              <a:buFont typeface="Wingdings" pitchFamily="2" charset="2"/>
              <a:buNone/>
            </a:pPr>
            <a:r>
              <a:rPr lang="en-US" altLang="en-US" sz="1800" dirty="0"/>
              <a:t>Founder and President</a:t>
            </a:r>
          </a:p>
          <a:p>
            <a:pPr>
              <a:lnSpc>
                <a:spcPct val="80000"/>
              </a:lnSpc>
              <a:buFont typeface="Wingdings" pitchFamily="2" charset="2"/>
              <a:buNone/>
            </a:pPr>
            <a:r>
              <a:rPr lang="en-US" altLang="en-US" sz="1800" dirty="0"/>
              <a:t>847-726-2975</a:t>
            </a:r>
          </a:p>
          <a:p>
            <a:pPr eaLnBrk="1" hangingPunct="1">
              <a:spcBef>
                <a:spcPct val="0"/>
              </a:spcBef>
              <a:buClrTx/>
              <a:buSzTx/>
              <a:buFontTx/>
              <a:buNone/>
            </a:pPr>
            <a:r>
              <a:rPr lang="en-US" altLang="en-US" sz="1800">
                <a:hlinkClick r:id="rId3"/>
              </a:rPr>
              <a:t>harry.moser@reshorenow.org</a:t>
            </a:r>
            <a:r>
              <a:rPr lang="en-US" altLang="en-US" sz="1800"/>
              <a:t> </a:t>
            </a:r>
          </a:p>
          <a:p>
            <a:pPr>
              <a:lnSpc>
                <a:spcPct val="80000"/>
              </a:lnSpc>
              <a:buFont typeface="Wingdings" pitchFamily="2" charset="2"/>
              <a:buNone/>
            </a:pPr>
            <a:r>
              <a:rPr lang="en-US" altLang="en-US" sz="1800" dirty="0">
                <a:hlinkClick r:id="rId4"/>
              </a:rPr>
              <a:t>www.reshorenow.org</a:t>
            </a:r>
            <a:r>
              <a:rPr lang="en-US" altLang="en-US" sz="1800" dirty="0"/>
              <a:t> </a:t>
            </a:r>
          </a:p>
          <a:p>
            <a:pPr>
              <a:lnSpc>
                <a:spcPct val="80000"/>
              </a:lnSpc>
              <a:buFont typeface="Wingdings" pitchFamily="2" charset="2"/>
              <a:buNone/>
            </a:pPr>
            <a:endParaRPr lang="en-US" altLang="en-US" sz="1000" dirty="0"/>
          </a:p>
          <a:p>
            <a:pPr>
              <a:lnSpc>
                <a:spcPct val="80000"/>
              </a:lnSpc>
              <a:buFont typeface="Wingdings" pitchFamily="2" charset="2"/>
              <a:buNone/>
            </a:pPr>
            <a:r>
              <a:rPr lang="en-US" altLang="en-US" sz="1000" dirty="0"/>
              <a:t> </a:t>
            </a:r>
          </a:p>
          <a:p>
            <a:pPr>
              <a:lnSpc>
                <a:spcPct val="80000"/>
              </a:lnSpc>
              <a:buFont typeface="Wingdings" pitchFamily="2" charset="2"/>
              <a:buNone/>
            </a:pPr>
            <a:endParaRPr lang="en-US" altLang="en-US" sz="1000" dirty="0"/>
          </a:p>
          <a:p>
            <a:pPr>
              <a:lnSpc>
                <a:spcPct val="80000"/>
              </a:lnSpc>
              <a:buFont typeface="Wingdings" pitchFamily="2" charset="2"/>
              <a:buNone/>
            </a:pPr>
            <a:endParaRPr lang="en-US" altLang="en-US" sz="300" dirty="0">
              <a:solidFill>
                <a:srgbClr val="009999"/>
              </a:solidFill>
            </a:endParaRPr>
          </a:p>
          <a:p>
            <a:pPr>
              <a:lnSpc>
                <a:spcPct val="80000"/>
              </a:lnSpc>
              <a:buFont typeface="Wingdings" pitchFamily="2" charset="2"/>
              <a:buNone/>
            </a:pPr>
            <a:endParaRPr lang="en-US" altLang="en-US" sz="1000" dirty="0"/>
          </a:p>
        </p:txBody>
      </p:sp>
      <p:pic>
        <p:nvPicPr>
          <p:cNvPr id="62468" name="Picture 4" descr="dutchbo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600200"/>
            <a:ext cx="4724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40B2A"/>
              </a:buClr>
              <a:buSzPct val="80000"/>
              <a:buFont typeface="Wingdings" pitchFamily="2" charset="2"/>
              <a:buChar char="l"/>
              <a:defRPr sz="2400">
                <a:solidFill>
                  <a:srgbClr val="2A2A40"/>
                </a:solidFill>
                <a:latin typeface="Arial" pitchFamily="34" charset="0"/>
                <a:cs typeface="Arial" pitchFamily="34" charset="0"/>
              </a:defRPr>
            </a:lvl1pPr>
            <a:lvl2pPr marL="742950" indent="-285750" eaLnBrk="0" hangingPunct="0">
              <a:spcBef>
                <a:spcPct val="20000"/>
              </a:spcBef>
              <a:buClr>
                <a:srgbClr val="E40B2A"/>
              </a:buClr>
              <a:buSzPct val="70000"/>
              <a:buFont typeface="Wingdings" pitchFamily="2" charset="2"/>
              <a:buChar char="l"/>
              <a:defRPr sz="2000">
                <a:solidFill>
                  <a:srgbClr val="2A2A40"/>
                </a:solidFill>
                <a:latin typeface="Arial" pitchFamily="34" charset="0"/>
                <a:cs typeface="Arial" pitchFamily="34" charset="0"/>
              </a:defRPr>
            </a:lvl2pPr>
            <a:lvl3pPr marL="1143000" indent="-228600" eaLnBrk="0" hangingPunct="0">
              <a:spcBef>
                <a:spcPct val="20000"/>
              </a:spcBef>
              <a:buClr>
                <a:srgbClr val="E40B2A"/>
              </a:buClr>
              <a:buSzPct val="65000"/>
              <a:buFont typeface="Wingdings" pitchFamily="2" charset="2"/>
              <a:buChar char="l"/>
              <a:defRPr sz="1600">
                <a:solidFill>
                  <a:srgbClr val="2A2A40"/>
                </a:solidFill>
                <a:latin typeface="Arial" pitchFamily="34" charset="0"/>
                <a:cs typeface="Arial" pitchFamily="34" charset="0"/>
              </a:defRPr>
            </a:lvl3pPr>
            <a:lvl4pPr marL="1600200" indent="-228600" eaLnBrk="0" hangingPunct="0">
              <a:spcBef>
                <a:spcPct val="20000"/>
              </a:spcBef>
              <a:buClr>
                <a:srgbClr val="E40B2A"/>
              </a:buClr>
              <a:buSzPct val="60000"/>
              <a:buFont typeface="Wingdings" pitchFamily="2" charset="2"/>
              <a:buChar char="l"/>
              <a:defRPr sz="1200">
                <a:solidFill>
                  <a:srgbClr val="2A2A40"/>
                </a:solidFill>
                <a:latin typeface="Arial" pitchFamily="34" charset="0"/>
                <a:cs typeface="Arial" pitchFamily="34" charset="0"/>
              </a:defRPr>
            </a:lvl4pPr>
            <a:lvl5pPr marL="2057400" indent="-228600" eaLnBrk="0" hangingPunct="0">
              <a:spcBef>
                <a:spcPct val="20000"/>
              </a:spcBef>
              <a:buClr>
                <a:srgbClr val="E40B2A"/>
              </a:buClr>
              <a:buSzPct val="40000"/>
              <a:buFont typeface="Wingdings" pitchFamily="2" charset="2"/>
              <a:buChar char="l"/>
              <a:defRPr sz="1200">
                <a:solidFill>
                  <a:srgbClr val="2A2A40"/>
                </a:solidFill>
                <a:latin typeface="Arial" pitchFamily="34" charset="0"/>
                <a:cs typeface="Arial" pitchFamily="34" charset="0"/>
              </a:defRPr>
            </a:lvl5pPr>
            <a:lvl6pPr marL="25146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6pPr>
            <a:lvl7pPr marL="29718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7pPr>
            <a:lvl8pPr marL="34290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8pPr>
            <a:lvl9pPr marL="38862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9pPr>
          </a:lstStyle>
          <a:p>
            <a:pPr eaLnBrk="1" hangingPunct="1">
              <a:spcBef>
                <a:spcPct val="0"/>
              </a:spcBef>
              <a:buClrTx/>
              <a:buSzTx/>
              <a:buFontTx/>
              <a:buNone/>
            </a:pPr>
            <a:fld id="{D07BDF96-D961-4856-AEEA-AB8A233F09BB}" type="slidenum">
              <a:rPr lang="en-US" altLang="en-US" sz="1800" smtClean="0">
                <a:solidFill>
                  <a:schemeClr val="tx1"/>
                </a:solidFill>
              </a:rPr>
              <a:pPr eaLnBrk="1" hangingPunct="1">
                <a:spcBef>
                  <a:spcPct val="0"/>
                </a:spcBef>
                <a:buClrTx/>
                <a:buSzTx/>
                <a:buFontTx/>
                <a:buNone/>
              </a:pPr>
              <a:t>34</a:t>
            </a:fld>
            <a:endParaRPr lang="en-US" altLang="en-US" sz="1800">
              <a:solidFill>
                <a:schemeClr val="tx1"/>
              </a:solidFill>
            </a:endParaRPr>
          </a:p>
        </p:txBody>
      </p:sp>
      <p:sp>
        <p:nvSpPr>
          <p:cNvPr id="2" name="TextBox 1"/>
          <p:cNvSpPr txBox="1"/>
          <p:nvPr/>
        </p:nvSpPr>
        <p:spPr>
          <a:xfrm>
            <a:off x="381000" y="5029200"/>
            <a:ext cx="3482107" cy="2031325"/>
          </a:xfrm>
          <a:prstGeom prst="rect">
            <a:avLst/>
          </a:prstGeom>
          <a:noFill/>
        </p:spPr>
        <p:txBody>
          <a:bodyPr wrap="none" rtlCol="0">
            <a:spAutoFit/>
          </a:bodyPr>
          <a:lstStyle/>
          <a:p>
            <a:r>
              <a:rPr lang="en-US" dirty="0">
                <a:solidFill>
                  <a:srgbClr val="080001"/>
                </a:solidFill>
              </a:rPr>
              <a:t>Useful links: </a:t>
            </a:r>
          </a:p>
          <a:p>
            <a:r>
              <a:rPr lang="en-US" u="sng" dirty="0">
                <a:solidFill>
                  <a:srgbClr val="080001"/>
                </a:solidFill>
                <a:latin typeface="Calibri"/>
                <a:ea typeface="Calibri"/>
                <a:cs typeface="Times New Roman"/>
                <a:hlinkClick r:id="rId6"/>
              </a:rPr>
              <a:t>ACETool</a:t>
            </a:r>
            <a:endParaRPr lang="en-US" dirty="0">
              <a:solidFill>
                <a:srgbClr val="080001"/>
              </a:solidFill>
              <a:latin typeface="Calibri"/>
              <a:ea typeface="Calibri"/>
              <a:cs typeface="Times New Roman"/>
            </a:endParaRPr>
          </a:p>
          <a:p>
            <a:r>
              <a:rPr lang="en-US" u="sng" dirty="0">
                <a:solidFill>
                  <a:srgbClr val="080001"/>
                </a:solidFill>
                <a:latin typeface="Calibri"/>
                <a:ea typeface="Calibri"/>
                <a:cs typeface="Times New Roman"/>
                <a:hlinkClick r:id="rId7"/>
              </a:rPr>
              <a:t>Cost Differential Frontier</a:t>
            </a:r>
            <a:endParaRPr lang="en-US" dirty="0">
              <a:solidFill>
                <a:srgbClr val="080001"/>
              </a:solidFill>
              <a:latin typeface="Calibri"/>
              <a:ea typeface="Calibri"/>
              <a:cs typeface="Times New Roman"/>
            </a:endParaRPr>
          </a:p>
          <a:p>
            <a:r>
              <a:rPr lang="en-US" u="sng" dirty="0">
                <a:solidFill>
                  <a:srgbClr val="080001"/>
                </a:solidFill>
                <a:latin typeface="Calibri"/>
                <a:ea typeface="Calibri"/>
                <a:cs typeface="Times New Roman"/>
                <a:hlinkClick r:id="rId8"/>
              </a:rPr>
              <a:t>Total Cost of Ownership Estimator</a:t>
            </a:r>
            <a:r>
              <a:rPr lang="en-US" u="sng" dirty="0">
                <a:solidFill>
                  <a:srgbClr val="080001"/>
                </a:solidFill>
                <a:latin typeface="Calibri"/>
                <a:ea typeface="Calibri"/>
                <a:cs typeface="Times New Roman"/>
              </a:rPr>
              <a:t>®</a:t>
            </a:r>
          </a:p>
          <a:p>
            <a:r>
              <a:rPr lang="en-US" u="sng" dirty="0">
                <a:solidFill>
                  <a:srgbClr val="080001"/>
                </a:solidFill>
                <a:latin typeface="Calibri"/>
                <a:ea typeface="Calibri"/>
                <a:cs typeface="Times New Roman"/>
                <a:hlinkClick r:id="rId9"/>
              </a:rPr>
              <a:t>Skilled Workforce</a:t>
            </a:r>
            <a:endParaRPr lang="en-US" u="sng" dirty="0">
              <a:solidFill>
                <a:srgbClr val="080001"/>
              </a:solidFill>
              <a:latin typeface="Calibri"/>
              <a:ea typeface="Calibri"/>
              <a:cs typeface="Times New Roman"/>
            </a:endParaRPr>
          </a:p>
          <a:p>
            <a:r>
              <a:rPr lang="en-US" u="sng" dirty="0">
                <a:solidFill>
                  <a:srgbClr val="080001"/>
                </a:solidFill>
                <a:latin typeface="Calibri"/>
                <a:ea typeface="Calibri"/>
                <a:cs typeface="Times New Roman"/>
                <a:hlinkClick r:id="rId10"/>
              </a:rPr>
              <a:t>Economic Development</a:t>
            </a:r>
            <a:endParaRPr lang="en-US" dirty="0">
              <a:solidFill>
                <a:srgbClr val="080001"/>
              </a:solidFill>
              <a:latin typeface="Calibri"/>
              <a:ea typeface="Calibri"/>
              <a:cs typeface="Times New Roman"/>
            </a:endParaRPr>
          </a:p>
          <a:p>
            <a:endParaRPr lang="en-US" dirty="0">
              <a:solidFill>
                <a:srgbClr val="080001"/>
              </a:solidFill>
            </a:endParaRPr>
          </a:p>
        </p:txBody>
      </p:sp>
    </p:spTree>
    <p:extLst>
      <p:ext uri="{BB962C8B-B14F-4D97-AF65-F5344CB8AC3E}">
        <p14:creationId xmlns:p14="http://schemas.microsoft.com/office/powerpoint/2010/main" val="22532045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239000" cy="914400"/>
          </a:xfrm>
        </p:spPr>
        <p:txBody>
          <a:bodyPr/>
          <a:lstStyle/>
          <a:p>
            <a:pPr algn="ctr"/>
            <a:r>
              <a:rPr lang="en-US" dirty="0">
                <a:solidFill>
                  <a:srgbClr val="190104"/>
                </a:solidFill>
              </a:rPr>
              <a:t>A Message to Companies</a:t>
            </a:r>
          </a:p>
        </p:txBody>
      </p:sp>
      <p:sp>
        <p:nvSpPr>
          <p:cNvPr id="3" name="Content Placeholder 2"/>
          <p:cNvSpPr>
            <a:spLocks noGrp="1"/>
          </p:cNvSpPr>
          <p:nvPr>
            <p:ph idx="1"/>
          </p:nvPr>
        </p:nvSpPr>
        <p:spPr/>
        <p:txBody>
          <a:bodyPr/>
          <a:lstStyle/>
          <a:p>
            <a:r>
              <a:rPr lang="en-US" sz="3200" dirty="0"/>
              <a:t>Thinking about offshoring?</a:t>
            </a:r>
          </a:p>
          <a:p>
            <a:r>
              <a:rPr lang="en-US" sz="3200" dirty="0"/>
              <a:t>Before announcing, first use the free TCO Estimator to be sure offshore will really be more profitable</a:t>
            </a:r>
          </a:p>
          <a:p>
            <a:r>
              <a:rPr lang="en-US" sz="3200" dirty="0"/>
              <a:t>Ask yourself</a:t>
            </a:r>
          </a:p>
          <a:p>
            <a:r>
              <a:rPr lang="en-US" sz="3200" dirty="0"/>
              <a:t>Is it better to do the math today?</a:t>
            </a:r>
          </a:p>
          <a:p>
            <a:r>
              <a:rPr lang="en-US" sz="3200" dirty="0"/>
              <a:t>Or get a Tweet from Donald tomorrow!</a:t>
            </a:r>
          </a:p>
          <a:p>
            <a:endParaRPr lang="en-US" dirty="0"/>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19DE4FBF-FD2C-4376-A9FA-4F5003CEB17A}" type="slidenum">
              <a:rPr lang="en-US" smtClean="0">
                <a:solidFill>
                  <a:srgbClr val="666699"/>
                </a:solidFill>
              </a:rPr>
              <a:pPr fontAlgn="base">
                <a:spcBef>
                  <a:spcPct val="0"/>
                </a:spcBef>
                <a:spcAft>
                  <a:spcPct val="0"/>
                </a:spcAft>
                <a:defRPr/>
              </a:pPr>
              <a:t>35</a:t>
            </a:fld>
            <a:endParaRPr lang="en-US">
              <a:solidFill>
                <a:srgbClr val="666699"/>
              </a:solidFill>
            </a:endParaRPr>
          </a:p>
        </p:txBody>
      </p:sp>
    </p:spTree>
    <p:extLst>
      <p:ext uri="{BB962C8B-B14F-4D97-AF65-F5344CB8AC3E}">
        <p14:creationId xmlns:p14="http://schemas.microsoft.com/office/powerpoint/2010/main" val="561357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4920-4731-4853-8925-6DF4BF293F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FB7E13-6CB1-4946-87C7-1E49AE928D3F}"/>
              </a:ext>
            </a:extLst>
          </p:cNvPr>
          <p:cNvSpPr>
            <a:spLocks noGrp="1"/>
          </p:cNvSpPr>
          <p:nvPr>
            <p:ph idx="1"/>
          </p:nvPr>
        </p:nvSpPr>
        <p:spPr/>
        <p:txBody>
          <a:bodyPr/>
          <a:lstStyle/>
          <a:p>
            <a:r>
              <a:rPr lang="en-US" dirty="0"/>
              <a:t>Other proposed actions are, finally, ways to make the U.S. more competitive and reduce the trade deficit:</a:t>
            </a:r>
          </a:p>
          <a:p>
            <a:pPr lvl="1"/>
            <a:r>
              <a:rPr lang="en-US" sz="2400" dirty="0"/>
              <a:t>Innovation</a:t>
            </a:r>
          </a:p>
          <a:p>
            <a:pPr lvl="1"/>
            <a:r>
              <a:rPr lang="en-US" sz="2400" dirty="0"/>
              <a:t>Automation</a:t>
            </a:r>
          </a:p>
          <a:p>
            <a:pPr lvl="1"/>
            <a:r>
              <a:rPr lang="en-US" sz="2400" dirty="0"/>
              <a:t>Skilled Workforce</a:t>
            </a:r>
          </a:p>
          <a:p>
            <a:pPr lvl="1"/>
            <a:r>
              <a:rPr lang="en-US" sz="2400" dirty="0"/>
              <a:t>Taxes</a:t>
            </a:r>
          </a:p>
          <a:p>
            <a:pPr lvl="1"/>
            <a:r>
              <a:rPr lang="en-US" sz="2400" dirty="0"/>
              <a:t>Regulations</a:t>
            </a:r>
          </a:p>
          <a:p>
            <a:pPr lvl="1"/>
            <a:endParaRPr lang="en-US" dirty="0"/>
          </a:p>
        </p:txBody>
      </p:sp>
    </p:spTree>
    <p:extLst>
      <p:ext uri="{BB962C8B-B14F-4D97-AF65-F5344CB8AC3E}">
        <p14:creationId xmlns:p14="http://schemas.microsoft.com/office/powerpoint/2010/main" val="19464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20000" cy="895739"/>
          </a:xfrm>
        </p:spPr>
        <p:txBody>
          <a:bodyPr/>
          <a:lstStyle/>
          <a:p>
            <a:pPr algn="ctr"/>
            <a:r>
              <a:rPr lang="en-US" dirty="0">
                <a:solidFill>
                  <a:srgbClr val="190104"/>
                </a:solidFill>
              </a:rPr>
              <a:t>Reshoring + FDI Announcements Soaring</a:t>
            </a:r>
          </a:p>
        </p:txBody>
      </p:sp>
      <p:sp>
        <p:nvSpPr>
          <p:cNvPr id="4" name="Slide Number Placeholder 3"/>
          <p:cNvSpPr>
            <a:spLocks noGrp="1"/>
          </p:cNvSpPr>
          <p:nvPr>
            <p:ph type="sldNum" sz="quarter" idx="10"/>
          </p:nvPr>
        </p:nvSpPr>
        <p:spPr/>
        <p:txBody>
          <a:bodyPr/>
          <a:lstStyle/>
          <a:p>
            <a:fld id="{78AC2876-70C4-4C20-9D2D-0B662AB762FA}" type="slidenum">
              <a:rPr lang="en-US" smtClean="0"/>
              <a:pPr/>
              <a:t>4</a:t>
            </a:fld>
            <a:endParaRPr lang="en-US"/>
          </a:p>
        </p:txBody>
      </p:sp>
      <p:sp>
        <p:nvSpPr>
          <p:cNvPr id="3" name="Footer Placeholder 2"/>
          <p:cNvSpPr>
            <a:spLocks noGrp="1"/>
          </p:cNvSpPr>
          <p:nvPr>
            <p:ph type="ftr" sz="quarter" idx="11"/>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2A24203D-9935-49AC-B321-3CA520C1C96A}"/>
              </a:ext>
            </a:extLst>
          </p:cNvPr>
          <p:cNvGraphicFramePr>
            <a:graphicFrameLocks noGrp="1"/>
          </p:cNvGraphicFramePr>
          <p:nvPr>
            <p:ph idx="1"/>
            <p:extLst/>
          </p:nvPr>
        </p:nvGraphicFramePr>
        <p:xfrm>
          <a:off x="457200" y="1066800"/>
          <a:ext cx="8534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D245377-26F6-4C32-B25A-9AA2CE751F92}"/>
              </a:ext>
            </a:extLst>
          </p:cNvPr>
          <p:cNvSpPr txBox="1"/>
          <p:nvPr/>
        </p:nvSpPr>
        <p:spPr>
          <a:xfrm>
            <a:off x="1485900" y="5795918"/>
            <a:ext cx="2194832" cy="300082"/>
          </a:xfrm>
          <a:prstGeom prst="rect">
            <a:avLst/>
          </a:prstGeom>
          <a:noFill/>
        </p:spPr>
        <p:txBody>
          <a:bodyPr wrap="none" rtlCol="0">
            <a:spAutoFit/>
          </a:bodyPr>
          <a:lstStyle/>
          <a:p>
            <a:r>
              <a:rPr lang="en-US" sz="1350" dirty="0">
                <a:solidFill>
                  <a:srgbClr val="190104"/>
                </a:solidFill>
              </a:rPr>
              <a:t>Source: Reshoring Library</a:t>
            </a:r>
          </a:p>
        </p:txBody>
      </p:sp>
    </p:spTree>
    <p:extLst>
      <p:ext uri="{BB962C8B-B14F-4D97-AF65-F5344CB8AC3E}">
        <p14:creationId xmlns:p14="http://schemas.microsoft.com/office/powerpoint/2010/main" val="275041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Chart 6"/>
          <p:cNvGraphicFramePr>
            <a:graphicFrameLocks/>
          </p:cNvGraphicFramePr>
          <p:nvPr/>
        </p:nvGraphicFramePr>
        <p:xfrm>
          <a:off x="-71437" y="168277"/>
          <a:ext cx="9288463" cy="6519863"/>
        </p:xfrm>
        <a:graphic>
          <a:graphicData uri="http://schemas.openxmlformats.org/presentationml/2006/ole">
            <mc:AlternateContent xmlns:mc="http://schemas.openxmlformats.org/markup-compatibility/2006">
              <mc:Choice xmlns:v="urn:schemas-microsoft-com:vml" Requires="v">
                <p:oleObj spid="_x0000_s12328" name="Chart" r:id="rId4" imgW="9283700" imgH="6515100" progId="Excel.Chart.8">
                  <p:embed/>
                </p:oleObj>
              </mc:Choice>
              <mc:Fallback>
                <p:oleObj name="Chart" r:id="rId4" imgW="9283700" imgH="6515100" progId="Excel.Chart.8">
                  <p:embed/>
                  <p:pic>
                    <p:nvPicPr>
                      <p:cNvPr id="16385"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 y="168277"/>
                        <a:ext cx="9288463"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154406" y="-66020"/>
            <a:ext cx="5360763" cy="523220"/>
          </a:xfrm>
          <a:prstGeom prst="rect">
            <a:avLst/>
          </a:prstGeom>
          <a:noFill/>
        </p:spPr>
        <p:txBody>
          <a:bodyPr wrap="none" rtlCol="0">
            <a:spAutoFit/>
          </a:bodyPr>
          <a:lstStyle/>
          <a:p>
            <a:r>
              <a:rPr lang="en-US" sz="2800" dirty="0">
                <a:solidFill>
                  <a:srgbClr val="080001"/>
                </a:solidFill>
              </a:rPr>
              <a:t>Beating the trend. Still down 6M.</a:t>
            </a:r>
          </a:p>
        </p:txBody>
      </p:sp>
    </p:spTree>
    <p:extLst>
      <p:ext uri="{BB962C8B-B14F-4D97-AF65-F5344CB8AC3E}">
        <p14:creationId xmlns:p14="http://schemas.microsoft.com/office/powerpoint/2010/main" val="413672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C56C-26FB-463D-A91B-094A372B6DB0}"/>
              </a:ext>
            </a:extLst>
          </p:cNvPr>
          <p:cNvSpPr>
            <a:spLocks noGrp="1"/>
          </p:cNvSpPr>
          <p:nvPr>
            <p:ph type="title"/>
          </p:nvPr>
        </p:nvSpPr>
        <p:spPr>
          <a:xfrm>
            <a:off x="1752600" y="-152400"/>
            <a:ext cx="7239000" cy="914400"/>
          </a:xfrm>
        </p:spPr>
        <p:txBody>
          <a:bodyPr/>
          <a:lstStyle/>
          <a:p>
            <a:pPr algn="ctr"/>
            <a:r>
              <a:rPr lang="en-US" dirty="0">
                <a:solidFill>
                  <a:srgbClr val="080001"/>
                </a:solidFill>
              </a:rPr>
              <a:t>Trade Deficit Offers Potential for Huge</a:t>
            </a:r>
          </a:p>
        </p:txBody>
      </p:sp>
      <p:sp>
        <p:nvSpPr>
          <p:cNvPr id="3" name="Content Placeholder 2">
            <a:extLst>
              <a:ext uri="{FF2B5EF4-FFF2-40B4-BE49-F238E27FC236}">
                <a16:creationId xmlns:a16="http://schemas.microsoft.com/office/drawing/2014/main" id="{D735A7AD-FE30-40D5-8FE6-B5ED5C9C2636}"/>
              </a:ext>
            </a:extLst>
          </p:cNvPr>
          <p:cNvSpPr>
            <a:spLocks noGrp="1"/>
          </p:cNvSpPr>
          <p:nvPr>
            <p:ph idx="1"/>
          </p:nvPr>
        </p:nvSpPr>
        <p:spPr>
          <a:xfrm>
            <a:off x="152400" y="381000"/>
            <a:ext cx="8839200" cy="5105400"/>
          </a:xfrm>
        </p:spPr>
        <p:txBody>
          <a:bodyPr/>
          <a:lstStyle/>
          <a:p>
            <a:endParaRPr lang="en-US" sz="2800" dirty="0"/>
          </a:p>
          <a:p>
            <a:r>
              <a:rPr lang="en-US" sz="2800" dirty="0"/>
              <a:t>At a given level of domestic demand/consumption</a:t>
            </a:r>
          </a:p>
          <a:p>
            <a:r>
              <a:rPr lang="en-US" sz="2800" dirty="0"/>
              <a:t>The only way to grow manufacturing is to reduce the trade deficit, i.e.:</a:t>
            </a:r>
          </a:p>
          <a:p>
            <a:pPr lvl="1"/>
            <a:r>
              <a:rPr lang="en-US" sz="2800" dirty="0"/>
              <a:t>Export more, or</a:t>
            </a:r>
          </a:p>
          <a:p>
            <a:pPr lvl="1"/>
            <a:r>
              <a:rPr lang="en-US" sz="2800" dirty="0"/>
              <a:t>Import less, i.e. </a:t>
            </a:r>
            <a:r>
              <a:rPr lang="en-US" sz="2800" dirty="0" err="1"/>
              <a:t>reshore</a:t>
            </a:r>
            <a:r>
              <a:rPr lang="en-US" sz="2800" dirty="0"/>
              <a:t>            </a:t>
            </a:r>
          </a:p>
          <a:p>
            <a:endParaRPr lang="en-US" sz="2800" dirty="0"/>
          </a:p>
          <a:p>
            <a:r>
              <a:rPr lang="en-US" sz="2800" dirty="0"/>
              <a:t>2016 U.S. Manufacturing: $2.2T</a:t>
            </a:r>
          </a:p>
          <a:p>
            <a:r>
              <a:rPr lang="en-US" sz="2800" dirty="0"/>
              <a:t>Manufactured Goods trade deficit, excluding petroleum:</a:t>
            </a:r>
          </a:p>
          <a:p>
            <a:pPr lvl="1"/>
            <a:r>
              <a:rPr lang="en-US" sz="2800" dirty="0"/>
              <a:t>$700B</a:t>
            </a:r>
          </a:p>
          <a:p>
            <a:pPr lvl="1"/>
            <a:r>
              <a:rPr lang="en-US" sz="2800" dirty="0"/>
              <a:t>32% of Mfg.</a:t>
            </a:r>
          </a:p>
          <a:p>
            <a:pPr lvl="1"/>
            <a:r>
              <a:rPr lang="en-US" sz="2800" dirty="0"/>
              <a:t>~38% after adjustment for price gap</a:t>
            </a:r>
          </a:p>
          <a:p>
            <a:endParaRPr lang="en-US" sz="2800" dirty="0"/>
          </a:p>
        </p:txBody>
      </p:sp>
    </p:spTree>
    <p:extLst>
      <p:ext uri="{BB962C8B-B14F-4D97-AF65-F5344CB8AC3E}">
        <p14:creationId xmlns:p14="http://schemas.microsoft.com/office/powerpoint/2010/main" val="313143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276B-AB12-404D-8B4F-008A8AF25347}"/>
              </a:ext>
            </a:extLst>
          </p:cNvPr>
          <p:cNvSpPr>
            <a:spLocks noGrp="1"/>
          </p:cNvSpPr>
          <p:nvPr>
            <p:ph type="title"/>
          </p:nvPr>
        </p:nvSpPr>
        <p:spPr>
          <a:xfrm>
            <a:off x="1635760" y="-228600"/>
            <a:ext cx="7584440" cy="939800"/>
          </a:xfrm>
        </p:spPr>
        <p:txBody>
          <a:bodyPr/>
          <a:lstStyle/>
          <a:p>
            <a:pPr algn="ctr"/>
            <a:r>
              <a:rPr lang="en-US" dirty="0">
                <a:solidFill>
                  <a:srgbClr val="190104"/>
                </a:solidFill>
              </a:rPr>
              <a:t>How Many of the 6M Jobs Went Offshore?</a:t>
            </a:r>
          </a:p>
        </p:txBody>
      </p:sp>
      <p:sp>
        <p:nvSpPr>
          <p:cNvPr id="3" name="Content Placeholder 2">
            <a:extLst>
              <a:ext uri="{FF2B5EF4-FFF2-40B4-BE49-F238E27FC236}">
                <a16:creationId xmlns:a16="http://schemas.microsoft.com/office/drawing/2014/main" id="{6EA5A1D8-B2CD-4A66-986F-E8313EBEBC1C}"/>
              </a:ext>
            </a:extLst>
          </p:cNvPr>
          <p:cNvSpPr>
            <a:spLocks noGrp="1"/>
          </p:cNvSpPr>
          <p:nvPr>
            <p:ph idx="1"/>
          </p:nvPr>
        </p:nvSpPr>
        <p:spPr/>
        <p:txBody>
          <a:bodyPr/>
          <a:lstStyle/>
          <a:p>
            <a:pPr marL="0" indent="0">
              <a:buNone/>
            </a:pPr>
            <a:endParaRPr lang="en-US" dirty="0"/>
          </a:p>
          <a:p>
            <a:pPr marL="457200" lvl="1" indent="0">
              <a:buNone/>
            </a:pPr>
            <a:endParaRPr lang="en-US" dirty="0"/>
          </a:p>
        </p:txBody>
      </p:sp>
      <p:graphicFrame>
        <p:nvGraphicFramePr>
          <p:cNvPr id="6" name="Table 5">
            <a:extLst>
              <a:ext uri="{FF2B5EF4-FFF2-40B4-BE49-F238E27FC236}">
                <a16:creationId xmlns:a16="http://schemas.microsoft.com/office/drawing/2014/main" id="{B6AD7797-C57D-4694-9366-E459E12F42F7}"/>
              </a:ext>
            </a:extLst>
          </p:cNvPr>
          <p:cNvGraphicFramePr>
            <a:graphicFrameLocks noGrp="1"/>
          </p:cNvGraphicFramePr>
          <p:nvPr>
            <p:extLst>
              <p:ext uri="{D42A27DB-BD31-4B8C-83A1-F6EECF244321}">
                <p14:modId xmlns:p14="http://schemas.microsoft.com/office/powerpoint/2010/main" val="3078991124"/>
              </p:ext>
            </p:extLst>
          </p:nvPr>
        </p:nvGraphicFramePr>
        <p:xfrm>
          <a:off x="457200" y="2133600"/>
          <a:ext cx="7467600" cy="2739390"/>
        </p:xfrm>
        <a:graphic>
          <a:graphicData uri="http://schemas.openxmlformats.org/drawingml/2006/table">
            <a:tbl>
              <a:tblPr firstRow="1" firstCol="1" bandRow="1"/>
              <a:tblGrid>
                <a:gridCol w="2590800">
                  <a:extLst>
                    <a:ext uri="{9D8B030D-6E8A-4147-A177-3AD203B41FA5}">
                      <a16:colId xmlns:a16="http://schemas.microsoft.com/office/drawing/2014/main" val="2031571369"/>
                    </a:ext>
                  </a:extLst>
                </a:gridCol>
                <a:gridCol w="1981200">
                  <a:extLst>
                    <a:ext uri="{9D8B030D-6E8A-4147-A177-3AD203B41FA5}">
                      <a16:colId xmlns:a16="http://schemas.microsoft.com/office/drawing/2014/main" val="3945162465"/>
                    </a:ext>
                  </a:extLst>
                </a:gridCol>
                <a:gridCol w="2895600">
                  <a:extLst>
                    <a:ext uri="{9D8B030D-6E8A-4147-A177-3AD203B41FA5}">
                      <a16:colId xmlns:a16="http://schemas.microsoft.com/office/drawing/2014/main" val="2270568067"/>
                    </a:ext>
                  </a:extLst>
                </a:gridCol>
              </a:tblGrid>
              <a:tr h="0">
                <a:tc>
                  <a:txBody>
                    <a:bodyPr/>
                    <a:lstStyle/>
                    <a:p>
                      <a:pPr marL="0" marR="0">
                        <a:lnSpc>
                          <a:spcPct val="107000"/>
                        </a:lnSpc>
                        <a:spcBef>
                          <a:spcPts val="0"/>
                        </a:spcBef>
                        <a:spcAft>
                          <a:spcPts val="0"/>
                        </a:spcAft>
                      </a:pPr>
                      <a:r>
                        <a:rPr lang="en-US" sz="2800" dirty="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Who</a:t>
                      </a:r>
                      <a:endParaRPr lang="en-US" sz="1100" dirty="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Loss to Automation</a:t>
                      </a:r>
                      <a:endParaRPr lang="en-US" sz="110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Loss to Offshoring</a:t>
                      </a:r>
                      <a:endParaRPr lang="en-US" sz="1100" dirty="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4617"/>
                  </a:ext>
                </a:extLst>
              </a:tr>
              <a:tr h="0">
                <a:tc>
                  <a:txBody>
                    <a:bodyPr/>
                    <a:lstStyle/>
                    <a:p>
                      <a:pPr marL="0" marR="0">
                        <a:lnSpc>
                          <a:spcPct val="107000"/>
                        </a:lnSpc>
                        <a:spcBef>
                          <a:spcPts val="0"/>
                        </a:spcBef>
                        <a:spcAft>
                          <a:spcPts val="0"/>
                        </a:spcAft>
                      </a:pPr>
                      <a:r>
                        <a:rPr lang="en-US" sz="280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Prof. Hicks, Ball State Univ.</a:t>
                      </a:r>
                      <a:endParaRPr lang="en-US" sz="110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87%</a:t>
                      </a:r>
                      <a:endParaRPr lang="en-US" sz="110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13%/0.75M jobs</a:t>
                      </a:r>
                      <a:endParaRPr lang="en-US" sz="1100" dirty="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478764"/>
                  </a:ext>
                </a:extLst>
              </a:tr>
              <a:tr h="0">
                <a:tc>
                  <a:txBody>
                    <a:bodyPr/>
                    <a:lstStyle/>
                    <a:p>
                      <a:pPr marL="0" marR="0">
                        <a:lnSpc>
                          <a:spcPct val="107000"/>
                        </a:lnSpc>
                        <a:spcBef>
                          <a:spcPts val="0"/>
                        </a:spcBef>
                        <a:spcAft>
                          <a:spcPts val="0"/>
                        </a:spcAft>
                      </a:pPr>
                      <a:r>
                        <a:rPr lang="en-US" sz="280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MIT, EPI, ITIF, RI</a:t>
                      </a:r>
                      <a:endParaRPr lang="en-US" sz="110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110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solidFill>
                            <a:srgbClr val="190104"/>
                          </a:solidFill>
                          <a:effectLst/>
                          <a:latin typeface="Arial" panose="020B0604020202020204" pitchFamily="34" charset="0"/>
                          <a:ea typeface="Calibri" panose="020F0502020204030204" pitchFamily="34" charset="0"/>
                          <a:cs typeface="Times New Roman" panose="02020603050405020304" pitchFamily="18" charset="0"/>
                        </a:rPr>
                        <a:t>~50%/3-4M jobs</a:t>
                      </a:r>
                      <a:endParaRPr lang="en-US" sz="1100" dirty="0">
                        <a:solidFill>
                          <a:srgbClr val="19010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502939"/>
                  </a:ext>
                </a:extLst>
              </a:tr>
            </a:tbl>
          </a:graphicData>
        </a:graphic>
      </p:graphicFrame>
    </p:spTree>
    <p:extLst>
      <p:ext uri="{BB962C8B-B14F-4D97-AF65-F5344CB8AC3E}">
        <p14:creationId xmlns:p14="http://schemas.microsoft.com/office/powerpoint/2010/main" val="147527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us_unit_laborcst_wrld.jpg"/>
          <p:cNvPicPr>
            <a:picLocks noChangeAspect="1"/>
          </p:cNvPicPr>
          <p:nvPr/>
        </p:nvPicPr>
        <p:blipFill>
          <a:blip r:embed="rId2">
            <a:extLst>
              <a:ext uri="{28A0092B-C50C-407E-A947-70E740481C1C}">
                <a14:useLocalDpi xmlns:a14="http://schemas.microsoft.com/office/drawing/2010/main" val="0"/>
              </a:ext>
            </a:extLst>
          </a:blip>
          <a:srcRect l="2765" t="12115" r="4277" b="4994"/>
          <a:stretch>
            <a:fillRect/>
          </a:stretch>
        </p:blipFill>
        <p:spPr bwMode="auto">
          <a:xfrm>
            <a:off x="1141388" y="2006600"/>
            <a:ext cx="6859612" cy="47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1295401"/>
            <a:ext cx="7162800" cy="461665"/>
          </a:xfrm>
          <a:prstGeom prst="rect">
            <a:avLst/>
          </a:prstGeom>
          <a:noFill/>
        </p:spPr>
        <p:txBody>
          <a:bodyPr wrap="square" rtlCol="0">
            <a:spAutoFit/>
          </a:bodyPr>
          <a:lstStyle/>
          <a:p>
            <a:r>
              <a:rPr lang="en-US" sz="2400" dirty="0">
                <a:solidFill>
                  <a:srgbClr val="190104"/>
                </a:solidFill>
              </a:rPr>
              <a:t>Indexed Unit Labor Costs in Manufacturing in US$</a:t>
            </a:r>
          </a:p>
        </p:txBody>
      </p:sp>
      <p:sp>
        <p:nvSpPr>
          <p:cNvPr id="3" name="TextBox 2">
            <a:extLst>
              <a:ext uri="{FF2B5EF4-FFF2-40B4-BE49-F238E27FC236}">
                <a16:creationId xmlns:a16="http://schemas.microsoft.com/office/drawing/2014/main" id="{CDBF7E95-3462-4478-B860-64C1F8518537}"/>
              </a:ext>
            </a:extLst>
          </p:cNvPr>
          <p:cNvSpPr txBox="1"/>
          <p:nvPr/>
        </p:nvSpPr>
        <p:spPr>
          <a:xfrm>
            <a:off x="3048000" y="-51375"/>
            <a:ext cx="3372783" cy="584775"/>
          </a:xfrm>
          <a:prstGeom prst="rect">
            <a:avLst/>
          </a:prstGeom>
          <a:noFill/>
        </p:spPr>
        <p:txBody>
          <a:bodyPr wrap="none" rtlCol="0">
            <a:spAutoFit/>
          </a:bodyPr>
          <a:lstStyle/>
          <a:p>
            <a:r>
              <a:rPr lang="en-US" sz="3200" dirty="0">
                <a:solidFill>
                  <a:srgbClr val="190104"/>
                </a:solidFill>
              </a:rPr>
              <a:t>The Time is Right</a:t>
            </a:r>
          </a:p>
        </p:txBody>
      </p:sp>
    </p:spTree>
    <p:extLst>
      <p:ext uri="{BB962C8B-B14F-4D97-AF65-F5344CB8AC3E}">
        <p14:creationId xmlns:p14="http://schemas.microsoft.com/office/powerpoint/2010/main" val="209160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4600" y="-152400"/>
            <a:ext cx="5410200" cy="914400"/>
          </a:xfrm>
        </p:spPr>
        <p:txBody>
          <a:bodyPr/>
          <a:lstStyle/>
          <a:p>
            <a:pPr algn="ctr"/>
            <a:r>
              <a:rPr lang="en-US" altLang="en-US" sz="3600" dirty="0">
                <a:solidFill>
                  <a:srgbClr val="190104"/>
                </a:solidFill>
              </a:rPr>
              <a:t>Definitions</a:t>
            </a:r>
          </a:p>
        </p:txBody>
      </p:sp>
      <p:sp>
        <p:nvSpPr>
          <p:cNvPr id="16387" name="Rectangle 3"/>
          <p:cNvSpPr>
            <a:spLocks noGrp="1" noChangeArrowheads="1"/>
          </p:cNvSpPr>
          <p:nvPr>
            <p:ph type="body" idx="1"/>
          </p:nvPr>
        </p:nvSpPr>
        <p:spPr>
          <a:xfrm>
            <a:off x="228600" y="1600200"/>
            <a:ext cx="8915400" cy="4419600"/>
          </a:xfrm>
        </p:spPr>
        <p:txBody>
          <a:bodyPr/>
          <a:lstStyle/>
          <a:p>
            <a:pPr>
              <a:defRPr/>
            </a:pPr>
            <a:r>
              <a:rPr lang="en-US" sz="3200" dirty="0"/>
              <a:t>Reshoring/Backshoring/Onshoring/Insourcing: Bringing back manufacture of products that will be sold or assembled here. </a:t>
            </a:r>
          </a:p>
          <a:p>
            <a:pPr>
              <a:defRPr/>
            </a:pPr>
            <a:r>
              <a:rPr lang="en-US" sz="3200" dirty="0"/>
              <a:t>FDI: Similar logic.  Different owner.</a:t>
            </a:r>
          </a:p>
          <a:p>
            <a:pPr>
              <a:defRPr/>
            </a:pPr>
            <a:r>
              <a:rPr lang="en-US" sz="3200" dirty="0"/>
              <a:t>Localization. Producing near the consumer.</a:t>
            </a:r>
          </a:p>
          <a:p>
            <a:pPr>
              <a:defRPr/>
            </a:pPr>
            <a:r>
              <a:rPr lang="en-US" sz="3200" dirty="0"/>
              <a:t>Nearshoring: Mexico or Canada</a:t>
            </a:r>
          </a:p>
          <a:p>
            <a:pPr>
              <a:defRPr/>
            </a:pPr>
            <a:r>
              <a:rPr lang="en-US" sz="3200" dirty="0"/>
              <a:t>U.S. potentially the biggest beneficiary.</a:t>
            </a:r>
          </a:p>
          <a:p>
            <a:pPr marL="0" indent="0">
              <a:buFont typeface="Wingdings" pitchFamily="2" charset="2"/>
              <a:buNone/>
              <a:defRPr/>
            </a:pPr>
            <a:endParaRPr lang="en-US" sz="3200" dirty="0"/>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40B2A"/>
              </a:buClr>
              <a:buSzPct val="80000"/>
              <a:buFont typeface="Wingdings" pitchFamily="2" charset="2"/>
              <a:buChar char="l"/>
              <a:defRPr sz="2400">
                <a:solidFill>
                  <a:srgbClr val="2A2A40"/>
                </a:solidFill>
                <a:latin typeface="Arial" pitchFamily="34" charset="0"/>
                <a:cs typeface="Arial" pitchFamily="34" charset="0"/>
              </a:defRPr>
            </a:lvl1pPr>
            <a:lvl2pPr marL="742950" indent="-285750" eaLnBrk="0" hangingPunct="0">
              <a:spcBef>
                <a:spcPct val="20000"/>
              </a:spcBef>
              <a:buClr>
                <a:srgbClr val="E40B2A"/>
              </a:buClr>
              <a:buSzPct val="70000"/>
              <a:buFont typeface="Wingdings" pitchFamily="2" charset="2"/>
              <a:buChar char="l"/>
              <a:defRPr sz="2000">
                <a:solidFill>
                  <a:srgbClr val="2A2A40"/>
                </a:solidFill>
                <a:latin typeface="Arial" pitchFamily="34" charset="0"/>
                <a:cs typeface="Arial" pitchFamily="34" charset="0"/>
              </a:defRPr>
            </a:lvl2pPr>
            <a:lvl3pPr marL="1143000" indent="-228600" eaLnBrk="0" hangingPunct="0">
              <a:spcBef>
                <a:spcPct val="20000"/>
              </a:spcBef>
              <a:buClr>
                <a:srgbClr val="E40B2A"/>
              </a:buClr>
              <a:buSzPct val="65000"/>
              <a:buFont typeface="Wingdings" pitchFamily="2" charset="2"/>
              <a:buChar char="l"/>
              <a:defRPr sz="1600">
                <a:solidFill>
                  <a:srgbClr val="2A2A40"/>
                </a:solidFill>
                <a:latin typeface="Arial" pitchFamily="34" charset="0"/>
                <a:cs typeface="Arial" pitchFamily="34" charset="0"/>
              </a:defRPr>
            </a:lvl3pPr>
            <a:lvl4pPr marL="1600200" indent="-228600" eaLnBrk="0" hangingPunct="0">
              <a:spcBef>
                <a:spcPct val="20000"/>
              </a:spcBef>
              <a:buClr>
                <a:srgbClr val="E40B2A"/>
              </a:buClr>
              <a:buSzPct val="60000"/>
              <a:buFont typeface="Wingdings" pitchFamily="2" charset="2"/>
              <a:buChar char="l"/>
              <a:defRPr sz="1200">
                <a:solidFill>
                  <a:srgbClr val="2A2A40"/>
                </a:solidFill>
                <a:latin typeface="Arial" pitchFamily="34" charset="0"/>
                <a:cs typeface="Arial" pitchFamily="34" charset="0"/>
              </a:defRPr>
            </a:lvl4pPr>
            <a:lvl5pPr marL="2057400" indent="-228600" eaLnBrk="0" hangingPunct="0">
              <a:spcBef>
                <a:spcPct val="20000"/>
              </a:spcBef>
              <a:buClr>
                <a:srgbClr val="E40B2A"/>
              </a:buClr>
              <a:buSzPct val="40000"/>
              <a:buFont typeface="Wingdings" pitchFamily="2" charset="2"/>
              <a:buChar char="l"/>
              <a:defRPr sz="1200">
                <a:solidFill>
                  <a:srgbClr val="2A2A40"/>
                </a:solidFill>
                <a:latin typeface="Arial" pitchFamily="34" charset="0"/>
                <a:cs typeface="Arial" pitchFamily="34" charset="0"/>
              </a:defRPr>
            </a:lvl5pPr>
            <a:lvl6pPr marL="25146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6pPr>
            <a:lvl7pPr marL="29718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7pPr>
            <a:lvl8pPr marL="34290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8pPr>
            <a:lvl9pPr marL="3886200" indent="-228600" eaLnBrk="0" fontAlgn="base" hangingPunct="0">
              <a:spcBef>
                <a:spcPct val="20000"/>
              </a:spcBef>
              <a:spcAft>
                <a:spcPct val="0"/>
              </a:spcAft>
              <a:buClr>
                <a:srgbClr val="E40B2A"/>
              </a:buClr>
              <a:buSzPct val="40000"/>
              <a:buFont typeface="Wingdings" pitchFamily="2" charset="2"/>
              <a:buChar char="l"/>
              <a:defRPr sz="1200">
                <a:solidFill>
                  <a:srgbClr val="2A2A40"/>
                </a:solidFill>
                <a:latin typeface="Arial" pitchFamily="34" charset="0"/>
                <a:cs typeface="Arial" pitchFamily="34" charset="0"/>
              </a:defRPr>
            </a:lvl9pPr>
          </a:lstStyle>
          <a:p>
            <a:pPr eaLnBrk="1" hangingPunct="1">
              <a:spcBef>
                <a:spcPct val="0"/>
              </a:spcBef>
              <a:buClrTx/>
              <a:buSzTx/>
              <a:buFontTx/>
              <a:buNone/>
            </a:pPr>
            <a:fld id="{C3BF6040-773A-44FC-965A-0254AE4B8ABC}" type="slidenum">
              <a:rPr lang="en-US" altLang="en-US" sz="1800" smtClean="0">
                <a:solidFill>
                  <a:schemeClr val="tx1"/>
                </a:solidFill>
              </a:rPr>
              <a:pPr eaLnBrk="1" hangingPunct="1">
                <a:spcBef>
                  <a:spcPct val="0"/>
                </a:spcBef>
                <a:buClrTx/>
                <a:buSzTx/>
                <a:buFontTx/>
                <a:buNone/>
              </a:pPr>
              <a:t>9</a:t>
            </a:fld>
            <a:endParaRPr lang="en-US" altLang="en-US" sz="1800">
              <a:solidFill>
                <a:schemeClr val="tx1"/>
              </a:solidFill>
            </a:endParaRPr>
          </a:p>
        </p:txBody>
      </p:sp>
    </p:spTree>
    <p:extLst>
      <p:ext uri="{BB962C8B-B14F-4D97-AF65-F5344CB8AC3E}">
        <p14:creationId xmlns:p14="http://schemas.microsoft.com/office/powerpoint/2010/main" val="3861315216"/>
      </p:ext>
    </p:extLst>
  </p:cSld>
  <p:clrMapOvr>
    <a:masterClrMapping/>
  </p:clrMapOvr>
  <p:transition spd="slow"/>
</p:sld>
</file>

<file path=ppt/theme/theme1.xml><?xml version="1.0" encoding="utf-8"?>
<a:theme xmlns:a="http://schemas.openxmlformats.org/drawingml/2006/main" name="Radial">
  <a:themeElements>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fontScheme name="Rad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dial">
  <a:themeElements>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fontScheme name="Rad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Radial">
  <a:themeElements>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fontScheme name="Rad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12179</TotalTime>
  <Words>1636</Words>
  <Application>Microsoft Office PowerPoint</Application>
  <PresentationFormat>On-screen Show (4:3)</PresentationFormat>
  <Paragraphs>420</Paragraphs>
  <Slides>36</Slides>
  <Notes>13</Notes>
  <HiddenSlides>1</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50" baseType="lpstr">
      <vt:lpstr>ＭＳ 明朝</vt:lpstr>
      <vt:lpstr>MS PGothic</vt:lpstr>
      <vt:lpstr>MS PGothic</vt:lpstr>
      <vt:lpstr>Arial</vt:lpstr>
      <vt:lpstr>Arial Rounded MT Bold</vt:lpstr>
      <vt:lpstr>Calibri</vt:lpstr>
      <vt:lpstr>Cambria</vt:lpstr>
      <vt:lpstr>Droid Sans Fallback</vt:lpstr>
      <vt:lpstr>Times New Roman</vt:lpstr>
      <vt:lpstr>Wingdings</vt:lpstr>
      <vt:lpstr>Radial</vt:lpstr>
      <vt:lpstr>1_Radial</vt:lpstr>
      <vt:lpstr>3_Radial</vt:lpstr>
      <vt:lpstr>Chart</vt:lpstr>
      <vt:lpstr>PowerPoint Presentation</vt:lpstr>
      <vt:lpstr>360,000 Mfg. Jobs Since 2007: Reshoring +FDI </vt:lpstr>
      <vt:lpstr> Impact is Big</vt:lpstr>
      <vt:lpstr>Reshoring + FDI Announcements Soaring</vt:lpstr>
      <vt:lpstr>PowerPoint Presentation</vt:lpstr>
      <vt:lpstr>Trade Deficit Offers Potential for Huge</vt:lpstr>
      <vt:lpstr>How Many of the 6M Jobs Went Offshore?</vt:lpstr>
      <vt:lpstr>PowerPoint Presentation</vt:lpstr>
      <vt:lpstr>Definitions</vt:lpstr>
      <vt:lpstr>The Industry-Led Reshoring Initiative Provides  </vt:lpstr>
      <vt:lpstr>TCO Comparison Example </vt:lpstr>
      <vt:lpstr> TCO cases, China vs. U.S. </vt:lpstr>
      <vt:lpstr>          Circuit Boards</vt:lpstr>
      <vt:lpstr>Reshoring More Effective than Exporting:  U.S. is Much More Competitive at Home!</vt:lpstr>
      <vt:lpstr>Deming on Total Cost </vt:lpstr>
      <vt:lpstr>Offshoring Multiplies Waste </vt:lpstr>
      <vt:lpstr>Industry 4.0</vt:lpstr>
      <vt:lpstr>PowerPoint Presentation</vt:lpstr>
      <vt:lpstr>PowerPoint Presentation</vt:lpstr>
      <vt:lpstr>PowerPoint Presentation</vt:lpstr>
      <vt:lpstr>PowerPoint Presentation</vt:lpstr>
      <vt:lpstr>PowerPoint Presentation</vt:lpstr>
      <vt:lpstr>Gaining support in Washington, DC  </vt:lpstr>
      <vt:lpstr>1/11/12 Insourcing Forum</vt:lpstr>
      <vt:lpstr>But how do apprenticeships and credentials pay? </vt:lpstr>
      <vt:lpstr>PowerPoint Presentation</vt:lpstr>
      <vt:lpstr>Local Skilled Workforce Recruitment </vt:lpstr>
      <vt:lpstr>Recent Actions</vt:lpstr>
      <vt:lpstr>Quantifying the Competitiveness Gap</vt:lpstr>
      <vt:lpstr>Competitiveness Toolkit</vt:lpstr>
      <vt:lpstr>Eliminating the Trade Deficit</vt:lpstr>
      <vt:lpstr>Import Targeting</vt:lpstr>
      <vt:lpstr>What you can do</vt:lpstr>
      <vt:lpstr>Reshoring Manufacturing</vt:lpstr>
      <vt:lpstr>A Message to Companies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Flawed company economic model</dc:title>
  <dc:creator>Harry Moser</dc:creator>
  <cp:lastModifiedBy>Harry Moser</cp:lastModifiedBy>
  <cp:revision>457</cp:revision>
  <dcterms:created xsi:type="dcterms:W3CDTF">2014-03-24T03:20:08Z</dcterms:created>
  <dcterms:modified xsi:type="dcterms:W3CDTF">2017-09-07T14:16:52Z</dcterms:modified>
</cp:coreProperties>
</file>