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1" r:id="rId6"/>
    <p:sldMasterId id="2147483667" r:id="rId7"/>
  </p:sldMasterIdLst>
  <p:notesMasterIdLst>
    <p:notesMasterId r:id="rId19"/>
  </p:notesMasterIdLst>
  <p:sldIdLst>
    <p:sldId id="266" r:id="rId8"/>
    <p:sldId id="269" r:id="rId9"/>
    <p:sldId id="256" r:id="rId10"/>
    <p:sldId id="257" r:id="rId11"/>
    <p:sldId id="258" r:id="rId12"/>
    <p:sldId id="259" r:id="rId13"/>
    <p:sldId id="260" r:id="rId14"/>
    <p:sldId id="261" r:id="rId15"/>
    <p:sldId id="262" r:id="rId16"/>
    <p:sldId id="263"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04"/>
    <p:restoredTop sz="94715"/>
  </p:normalViewPr>
  <p:slideViewPr>
    <p:cSldViewPr snapToGrid="0" snapToObjects="1">
      <p:cViewPr varScale="1">
        <p:scale>
          <a:sx n="112" d="100"/>
          <a:sy n="112" d="100"/>
        </p:scale>
        <p:origin x="11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9F091D-5754-3747-965A-A18DEB658E3C}" type="datetimeFigureOut">
              <a:rPr lang="en-US" smtClean="0"/>
              <a:t>9/7/2017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09FFC-1E0F-1A4C-99BC-DCC2922155E4}" type="slidenum">
              <a:rPr lang="en-US" smtClean="0"/>
              <a:t>‹#›</a:t>
            </a:fld>
            <a:endParaRPr lang="en-US"/>
          </a:p>
        </p:txBody>
      </p:sp>
    </p:spTree>
    <p:extLst>
      <p:ext uri="{BB962C8B-B14F-4D97-AF65-F5344CB8AC3E}">
        <p14:creationId xmlns:p14="http://schemas.microsoft.com/office/powerpoint/2010/main" val="882982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a:t>
            </a:fld>
            <a:endParaRPr lang="en-US" dirty="0"/>
          </a:p>
        </p:txBody>
      </p:sp>
    </p:spTree>
    <p:extLst>
      <p:ext uri="{BB962C8B-B14F-4D97-AF65-F5344CB8AC3E}">
        <p14:creationId xmlns:p14="http://schemas.microsoft.com/office/powerpoint/2010/main" val="31997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A78050-6A39-5349-9B92-97E8C64006DE}"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85181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A78050-6A39-5349-9B92-97E8C64006DE}"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210091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A78050-6A39-5349-9B92-97E8C64006DE}"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1070817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0" y="5530390"/>
            <a:ext cx="5592012" cy="324000"/>
          </a:xfrm>
        </p:spPr>
        <p:txBody>
          <a:bodyPr anchor="t"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50616"/>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val="1817155667"/>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0"/>
            <a:ext cx="12192000" cy="6858000"/>
          </a:xfrm>
        </p:spPr>
        <p:txBody>
          <a:bodyPr/>
          <a:lstStyle>
            <a:lvl1pPr>
              <a:defRPr baseline="0">
                <a:solidFill>
                  <a:schemeClr val="accent3"/>
                </a:solidFill>
              </a:defRPr>
            </a:lvl1pPr>
          </a:lstStyle>
          <a:p>
            <a:endParaRPr lang="en-US" dirty="0"/>
          </a:p>
        </p:txBody>
      </p:sp>
      <p:sp>
        <p:nvSpPr>
          <p:cNvPr id="2" name="Title 1"/>
          <p:cNvSpPr>
            <a:spLocks noGrp="1"/>
          </p:cNvSpPr>
          <p:nvPr>
            <p:ph type="title" hasCustomPrompt="1"/>
          </p:nvPr>
        </p:nvSpPr>
        <p:spPr>
          <a:xfrm>
            <a:off x="914402" y="4965303"/>
            <a:ext cx="4407673" cy="897983"/>
          </a:xfrm>
        </p:spPr>
        <p:txBody>
          <a:bodyPr anchor="b" anchorCtr="0"/>
          <a:lstStyle>
            <a:lvl1pPr>
              <a:lnSpc>
                <a:spcPct val="85000"/>
              </a:lnSpc>
              <a:defRPr sz="2800" b="1" baseline="0">
                <a:solidFill>
                  <a:srgbClr val="FFFFFD"/>
                </a:solidFill>
                <a:latin typeface="+mn-lt"/>
              </a:defRPr>
            </a:lvl1pPr>
          </a:lstStyle>
          <a:p>
            <a:r>
              <a:rPr lang="en-US" dirty="0"/>
              <a:t>Title</a:t>
            </a:r>
          </a:p>
        </p:txBody>
      </p:sp>
      <p:sp>
        <p:nvSpPr>
          <p:cNvPr id="6" name="Text Placeholder 9"/>
          <p:cNvSpPr>
            <a:spLocks noGrp="1"/>
          </p:cNvSpPr>
          <p:nvPr>
            <p:ph type="body" sz="quarter" idx="16" hasCustomPrompt="1"/>
          </p:nvPr>
        </p:nvSpPr>
        <p:spPr>
          <a:xfrm>
            <a:off x="914402" y="5940663"/>
            <a:ext cx="4407673" cy="478209"/>
          </a:xfrm>
        </p:spPr>
        <p:txBody>
          <a:bodyPr vert="horz" lIns="0" tIns="0" rIns="0" bIns="0" rtlCol="0">
            <a:noAutofit/>
          </a:bodyPr>
          <a:lstStyle>
            <a:lvl1pPr marL="0" indent="0">
              <a:buNone/>
              <a:defRPr lang="en-US" sz="1200" dirty="0">
                <a:solidFill>
                  <a:srgbClr val="FFFFFD"/>
                </a:solidFill>
              </a:defRPr>
            </a:lvl1pPr>
          </a:lstStyle>
          <a:p>
            <a:pPr marL="228600" lvl="0" indent="-228600">
              <a:lnSpc>
                <a:spcPct val="130000"/>
              </a:lnSpc>
            </a:pPr>
            <a:r>
              <a:rPr lang="en-US" dirty="0"/>
              <a:t>Subtitle</a:t>
            </a:r>
          </a:p>
        </p:txBody>
      </p:sp>
      <p:sp>
        <p:nvSpPr>
          <p:cNvPr id="7" name="Text Placeholder 9"/>
          <p:cNvSpPr>
            <a:spLocks noGrp="1"/>
          </p:cNvSpPr>
          <p:nvPr>
            <p:ph type="body" sz="quarter" idx="17" hasCustomPrompt="1"/>
          </p:nvPr>
        </p:nvSpPr>
        <p:spPr>
          <a:xfrm>
            <a:off x="914402" y="4585210"/>
            <a:ext cx="4407673" cy="348286"/>
          </a:xfrm>
        </p:spPr>
        <p:txBody>
          <a:bodyPr vert="horz" lIns="0" tIns="0" rIns="0" bIns="0" rtlCol="0">
            <a:noAutofit/>
          </a:bodyPr>
          <a:lstStyle>
            <a:lvl1pPr marL="0" indent="0">
              <a:buNone/>
              <a:defRPr lang="en-US" sz="900" b="1" kern="0" cap="all" spc="250" baseline="0" dirty="0">
                <a:solidFill>
                  <a:srgbClr val="FFFFFD"/>
                </a:solidFill>
                <a:ea typeface="Nexa Black" charset="0"/>
                <a:cs typeface="Nexa Black" charset="0"/>
              </a:defRPr>
            </a:lvl1pPr>
          </a:lstStyle>
          <a:p>
            <a:pPr marL="228600" lvl="0" indent="-228600"/>
            <a:r>
              <a:rPr lang="en-US" dirty="0"/>
              <a:t>Date</a:t>
            </a:r>
          </a:p>
        </p:txBody>
      </p:sp>
      <p:grpSp>
        <p:nvGrpSpPr>
          <p:cNvPr id="9" name="Group 8"/>
          <p:cNvGrpSpPr>
            <a:grpSpLocks noChangeAspect="1"/>
          </p:cNvGrpSpPr>
          <p:nvPr userDrawn="1"/>
        </p:nvGrpSpPr>
        <p:grpSpPr>
          <a:xfrm>
            <a:off x="914402" y="889561"/>
            <a:ext cx="1998000" cy="374400"/>
            <a:chOff x="398463" y="404813"/>
            <a:chExt cx="1627187" cy="307976"/>
          </a:xfrm>
          <a:solidFill>
            <a:schemeClr val="tx1"/>
          </a:solidFill>
        </p:grpSpPr>
        <p:sp>
          <p:nvSpPr>
            <p:cNvPr id="1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2"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4"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5"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grpSp>
    </p:spTree>
    <p:extLst>
      <p:ext uri="{BB962C8B-B14F-4D97-AF65-F5344CB8AC3E}">
        <p14:creationId xmlns:p14="http://schemas.microsoft.com/office/powerpoint/2010/main" val="41077354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i="0" spc="-75" dirty="0">
                <a:latin typeface="Open Sans Light" charset="0"/>
                <a:ea typeface="Open Sans Light" charset="0"/>
                <a:cs typeface="Open Sans Light" charset="0"/>
              </a:defRPr>
            </a:lvl1pPr>
          </a:lstStyle>
          <a:p>
            <a:pPr lvl="0" defTabSz="685800">
              <a:lnSpc>
                <a:spcPct val="85000"/>
              </a:lnSpc>
            </a:pPr>
            <a:r>
              <a:rPr lang="en-US" dirty="0"/>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Tree>
    <p:extLst>
      <p:ext uri="{BB962C8B-B14F-4D97-AF65-F5344CB8AC3E}">
        <p14:creationId xmlns:p14="http://schemas.microsoft.com/office/powerpoint/2010/main" val="4250612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head Left">
    <p:spTree>
      <p:nvGrpSpPr>
        <p:cNvPr id="1" name=""/>
        <p:cNvGrpSpPr/>
        <p:nvPr/>
      </p:nvGrpSpPr>
      <p:grpSpPr>
        <a:xfrm>
          <a:off x="0" y="0"/>
          <a:ext cx="0" cy="0"/>
          <a:chOff x="0" y="0"/>
          <a:chExt cx="0" cy="0"/>
        </a:xfrm>
      </p:grpSpPr>
      <p:sp>
        <p:nvSpPr>
          <p:cNvPr id="2" name="Title 1"/>
          <p:cNvSpPr>
            <a:spLocks noGrp="1"/>
          </p:cNvSpPr>
          <p:nvPr>
            <p:ph type="title"/>
          </p:nvPr>
        </p:nvSpPr>
        <p:spPr>
          <a:xfrm>
            <a:off x="914400" y="779272"/>
            <a:ext cx="3347390" cy="1995802"/>
          </a:xfrm>
        </p:spPr>
        <p:txBody>
          <a:bodyPr vert="horz" lIns="0" tIns="45720" rIns="0" bIns="0" rtlCol="0" anchor="t" anchorCtr="0">
            <a:noAutofit/>
          </a:bodyPr>
          <a:lstStyle>
            <a:lvl1pPr>
              <a:defRPr lang="en-US" sz="3600" b="0" i="0" spc="-75" dirty="0">
                <a:latin typeface="Open Sans Light" charset="0"/>
                <a:ea typeface="Open Sans Light" charset="0"/>
                <a:cs typeface="Open Sans Light" charset="0"/>
              </a:defRPr>
            </a:lvl1pPr>
          </a:lstStyle>
          <a:p>
            <a:pPr lvl="0" defTabSz="685800">
              <a:lnSpc>
                <a:spcPct val="85000"/>
              </a:lnSpc>
            </a:pPr>
            <a:r>
              <a:rPr lang="en-US" dirty="0"/>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dirty="0"/>
              <a:t>Click to edit Master text styles</a:t>
            </a:r>
          </a:p>
        </p:txBody>
      </p:sp>
    </p:spTree>
    <p:extLst>
      <p:ext uri="{BB962C8B-B14F-4D97-AF65-F5344CB8AC3E}">
        <p14:creationId xmlns:p14="http://schemas.microsoft.com/office/powerpoint/2010/main" val="2517576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037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1" y="1961812"/>
            <a:ext cx="8001000" cy="2921731"/>
          </a:xfrm>
        </p:spPr>
        <p:txBody>
          <a:bodyPr anchor="b" anchorCtr="0"/>
          <a:lstStyle>
            <a:lvl1pPr>
              <a:lnSpc>
                <a:spcPct val="85000"/>
              </a:lnSpc>
              <a:defRPr sz="5400" b="1" baseline="0">
                <a:solidFill>
                  <a:srgbClr val="FFFFFD"/>
                </a:solidFill>
                <a:latin typeface="+mn-lt"/>
              </a:defRPr>
            </a:lvl1pPr>
          </a:lstStyle>
          <a:p>
            <a:r>
              <a:rPr lang="en-US" dirty="0"/>
              <a:t>Thank You </a:t>
            </a:r>
            <a:br>
              <a:rPr lang="en-US" dirty="0"/>
            </a:br>
            <a:r>
              <a:rPr lang="en-US" dirty="0"/>
              <a:t>Goes Here.</a:t>
            </a:r>
          </a:p>
        </p:txBody>
      </p:sp>
      <p:sp>
        <p:nvSpPr>
          <p:cNvPr id="9" name="Rectangle 8"/>
          <p:cNvSpPr/>
          <p:nvPr/>
        </p:nvSpPr>
        <p:spPr>
          <a:xfrm>
            <a:off x="4134012" y="5436072"/>
            <a:ext cx="7143588" cy="1421928"/>
          </a:xfrm>
          <a:prstGeom prst="rect">
            <a:avLst/>
          </a:prstGeom>
        </p:spPr>
        <p:txBody>
          <a:bodyPr wrap="square" numCol="2" spcCol="182880">
            <a:spAutoFit/>
          </a:bodyPr>
          <a:lstStyle/>
          <a:p>
            <a:pPr>
              <a:lnSpc>
                <a:spcPct val="120000"/>
              </a:lnSpc>
            </a:pPr>
            <a:r>
              <a:rPr lang="en-US" sz="700" dirty="0">
                <a:solidFill>
                  <a:srgbClr val="FFFFFD"/>
                </a:solidFill>
                <a:ea typeface="Open Sans" charset="0"/>
                <a:cs typeface="Open Sans" charset="0"/>
              </a:rPr>
              <a:t>This publication contains general information only, and none of the member firms of Deloitte </a:t>
            </a:r>
            <a:r>
              <a:rPr lang="en-US" sz="700" dirty="0" err="1">
                <a:solidFill>
                  <a:srgbClr val="FFFFFD"/>
                </a:solidFill>
                <a:ea typeface="Open Sans" charset="0"/>
                <a:cs typeface="Open Sans" charset="0"/>
              </a:rPr>
              <a:t>Touche</a:t>
            </a:r>
            <a:r>
              <a:rPr lang="en-US" sz="700" dirty="0">
                <a:solidFill>
                  <a:srgbClr val="FFFFFD"/>
                </a:solidFill>
                <a:ea typeface="Open Sans" charset="0"/>
                <a:cs typeface="Open Sans" charset="0"/>
              </a:rPr>
              <a:t> Tohmatsu Limited, its member firms, or their related entities (collective, the “Deloitte Network”) is, by means of this publication, rendering professional advice or services. Before making any decision or taking any action that may affect your business, you should consult a qualified professional adviser. No entity in the Deloitte Network shall be responsible for any loss whatsoever sustained by any person who relies on this publication.</a:t>
            </a:r>
          </a:p>
          <a:p>
            <a:pPr>
              <a:lnSpc>
                <a:spcPct val="120000"/>
              </a:lnSpc>
            </a:pPr>
            <a:r>
              <a:rPr lang="en-US" sz="700" dirty="0">
                <a:solidFill>
                  <a:srgbClr val="FFFFFD"/>
                </a:solidFill>
                <a:ea typeface="Open Sans" charset="0"/>
                <a:cs typeface="Open Sans" charset="0"/>
              </a:rPr>
              <a:t/>
            </a:r>
            <a:br>
              <a:rPr lang="en-US" sz="700" dirty="0">
                <a:solidFill>
                  <a:srgbClr val="FFFFFD"/>
                </a:solidFill>
                <a:ea typeface="Open Sans" charset="0"/>
                <a:cs typeface="Open Sans" charset="0"/>
              </a:rPr>
            </a:br>
            <a:r>
              <a:rPr lang="en-US" sz="700" dirty="0">
                <a:solidFill>
                  <a:srgbClr val="FFFFFD"/>
                </a:solidFill>
                <a:ea typeface="Open Sans" charset="0"/>
                <a:cs typeface="Open Sans" charset="0"/>
              </a:rPr>
              <a:t/>
            </a:r>
            <a:br>
              <a:rPr lang="en-US" sz="700" dirty="0">
                <a:solidFill>
                  <a:srgbClr val="FFFFFD"/>
                </a:solidFill>
                <a:ea typeface="Open Sans" charset="0"/>
                <a:cs typeface="Open Sans" charset="0"/>
              </a:rPr>
            </a:br>
            <a:endParaRPr lang="en-US" sz="700" dirty="0">
              <a:solidFill>
                <a:srgbClr val="FFFFFD"/>
              </a:solidFill>
              <a:ea typeface="Open Sans" charset="0"/>
              <a:cs typeface="Open Sans" charset="0"/>
            </a:endParaRPr>
          </a:p>
          <a:p>
            <a:pPr>
              <a:lnSpc>
                <a:spcPct val="120000"/>
              </a:lnSpc>
            </a:pPr>
            <a:r>
              <a:rPr lang="en-US" sz="700" dirty="0">
                <a:solidFill>
                  <a:srgbClr val="FFFFFD"/>
                </a:solidFill>
                <a:ea typeface="Open Sans" charset="0"/>
                <a:cs typeface="Open Sans" charset="0"/>
              </a:rPr>
              <a:t>As used in this document, “Deloitte” means Deloitte Consulting LLP, a subsidiary of Deloitte LLP. Please see </a:t>
            </a:r>
            <a:r>
              <a:rPr lang="en-US" sz="700" dirty="0" err="1">
                <a:solidFill>
                  <a:srgbClr val="FFFFFD"/>
                </a:solidFill>
                <a:ea typeface="Open Sans" charset="0"/>
                <a:cs typeface="Open Sans" charset="0"/>
              </a:rPr>
              <a:t>www.deloitte.com</a:t>
            </a:r>
            <a:r>
              <a:rPr lang="en-US" sz="700" dirty="0">
                <a:solidFill>
                  <a:srgbClr val="FFFFFD"/>
                </a:solidFill>
                <a:ea typeface="Open Sans" charset="0"/>
                <a:cs typeface="Open Sans" charset="0"/>
              </a:rPr>
              <a:t>/us/about for a detailed description of the legal structure of Deloitte LLP and its subsidiaries. Certain services may not be available to attest clients under the rules and regulations of public accounting.</a:t>
            </a:r>
          </a:p>
          <a:p>
            <a:endParaRPr lang="en-US" sz="700" dirty="0">
              <a:solidFill>
                <a:srgbClr val="FFFFFD"/>
              </a:solidFill>
              <a:ea typeface="Open Sans" charset="0"/>
              <a:cs typeface="Open Sans" charset="0"/>
              <a:sym typeface="Frutiger Next Pro Light" charset="0"/>
            </a:endParaRPr>
          </a:p>
          <a:p>
            <a:r>
              <a:rPr lang="en-US" sz="700" b="1" dirty="0">
                <a:solidFill>
                  <a:srgbClr val="FFFFFD"/>
                </a:solidFill>
                <a:ea typeface="Open Sans" charset="0"/>
                <a:cs typeface="Open Sans" charset="0"/>
                <a:sym typeface="Frutiger Next Pro Light" charset="0"/>
              </a:rPr>
              <a:t>Copyright © 2017 Deloitte Development LLC. </a:t>
            </a:r>
            <a:r>
              <a:rPr lang="en-US" sz="700" dirty="0">
                <a:solidFill>
                  <a:srgbClr val="FFFFFD"/>
                </a:solidFill>
                <a:ea typeface="Open Sans" charset="0"/>
                <a:cs typeface="Open Sans" charset="0"/>
                <a:sym typeface="Frutiger Next Pro Light" charset="0"/>
              </a:rPr>
              <a:t/>
            </a:r>
            <a:br>
              <a:rPr lang="en-US" sz="700" dirty="0">
                <a:solidFill>
                  <a:srgbClr val="FFFFFD"/>
                </a:solidFill>
                <a:ea typeface="Open Sans" charset="0"/>
                <a:cs typeface="Open Sans" charset="0"/>
                <a:sym typeface="Frutiger Next Pro Light" charset="0"/>
              </a:rPr>
            </a:br>
            <a:r>
              <a:rPr lang="en-US" sz="700" b="1" dirty="0">
                <a:solidFill>
                  <a:srgbClr val="FFFFFD"/>
                </a:solidFill>
                <a:ea typeface="Open Sans" charset="0"/>
                <a:cs typeface="Open Sans" charset="0"/>
                <a:sym typeface="Frutiger Next Pro Light" charset="0"/>
              </a:rPr>
              <a:t>All rights reserved. </a:t>
            </a:r>
            <a:r>
              <a:rPr lang="en-US" sz="700" b="1" dirty="0">
                <a:solidFill>
                  <a:srgbClr val="FFFFFD"/>
                </a:solidFill>
                <a:ea typeface="Open Sans" charset="0"/>
                <a:cs typeface="Open Sans" charset="0"/>
              </a:rPr>
              <a:t>Member of Deloitte </a:t>
            </a:r>
            <a:r>
              <a:rPr lang="en-US" sz="700" b="1" dirty="0" err="1">
                <a:solidFill>
                  <a:srgbClr val="FFFFFD"/>
                </a:solidFill>
                <a:ea typeface="Open Sans" charset="0"/>
                <a:cs typeface="Open Sans" charset="0"/>
              </a:rPr>
              <a:t>Touche</a:t>
            </a:r>
            <a:r>
              <a:rPr lang="en-US" sz="700" b="1" dirty="0">
                <a:solidFill>
                  <a:srgbClr val="FFFFFD"/>
                </a:solidFill>
                <a:ea typeface="Open Sans" charset="0"/>
                <a:cs typeface="Open Sans" charset="0"/>
              </a:rPr>
              <a:t> Tohmatsu Limited</a:t>
            </a:r>
          </a:p>
        </p:txBody>
      </p:sp>
      <p:grpSp>
        <p:nvGrpSpPr>
          <p:cNvPr id="6" name="Group 5"/>
          <p:cNvGrpSpPr>
            <a:grpSpLocks noChangeAspect="1"/>
          </p:cNvGrpSpPr>
          <p:nvPr userDrawn="1"/>
        </p:nvGrpSpPr>
        <p:grpSpPr>
          <a:xfrm>
            <a:off x="914402" y="889561"/>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0"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2"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rgbClr val="F7F5F3"/>
                </a:solidFill>
              </a:endParaRPr>
            </a:p>
          </p:txBody>
        </p:sp>
      </p:grpSp>
    </p:spTree>
    <p:extLst>
      <p:ext uri="{BB962C8B-B14F-4D97-AF65-F5344CB8AC3E}">
        <p14:creationId xmlns:p14="http://schemas.microsoft.com/office/powerpoint/2010/main" val="19069171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01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71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A78050-6A39-5349-9B92-97E8C64006DE}"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1329655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98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782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94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700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953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589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922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264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F77E13-D11E-3B4E-BD33-C47D366F01DB}"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021F43-5E9B-D64E-A179-BDF5B0569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40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A78050-6A39-5349-9B92-97E8C64006DE}"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80162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A78050-6A39-5349-9B92-97E8C64006DE}"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180272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A78050-6A39-5349-9B92-97E8C64006DE}" type="datetimeFigureOut">
              <a:rPr lang="en-US" smtClean="0"/>
              <a:t>9/7/2017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173684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A78050-6A39-5349-9B92-97E8C64006DE}" type="datetimeFigureOut">
              <a:rPr lang="en-US" smtClean="0"/>
              <a:t>9/7/2017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36767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78050-6A39-5349-9B92-97E8C64006DE}" type="datetimeFigureOut">
              <a:rPr lang="en-US" smtClean="0"/>
              <a:t>9/7/2017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121070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78050-6A39-5349-9B92-97E8C64006DE}"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84877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78050-6A39-5349-9B92-97E8C64006DE}"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218F3-39BE-F148-A1D5-637B8C8A742A}" type="slidenum">
              <a:rPr lang="en-US" smtClean="0"/>
              <a:t>‹#›</a:t>
            </a:fld>
            <a:endParaRPr lang="en-US"/>
          </a:p>
        </p:txBody>
      </p:sp>
    </p:spTree>
    <p:extLst>
      <p:ext uri="{BB962C8B-B14F-4D97-AF65-F5344CB8AC3E}">
        <p14:creationId xmlns:p14="http://schemas.microsoft.com/office/powerpoint/2010/main" val="1751511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78050-6A39-5349-9B92-97E8C64006DE}" type="datetimeFigureOut">
              <a:rPr lang="en-US" smtClean="0"/>
              <a:t>9/7/2017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218F3-39BE-F148-A1D5-637B8C8A742A}" type="slidenum">
              <a:rPr lang="en-US" smtClean="0"/>
              <a:t>‹#›</a:t>
            </a:fld>
            <a:endParaRPr lang="en-US"/>
          </a:p>
        </p:txBody>
      </p:sp>
    </p:spTree>
    <p:extLst>
      <p:ext uri="{BB962C8B-B14F-4D97-AF65-F5344CB8AC3E}">
        <p14:creationId xmlns:p14="http://schemas.microsoft.com/office/powerpoint/2010/main" val="11351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828800"/>
            <a:ext cx="10363200" cy="43462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914912" y="718263"/>
            <a:ext cx="10362688" cy="879756"/>
          </a:xfrm>
          <a:prstGeom prst="rect">
            <a:avLst/>
          </a:prstGeom>
        </p:spPr>
        <p:txBody>
          <a:bodyPr vert="horz" lIns="0" tIns="45720" rIns="91440" bIns="0" rtlCol="0" anchor="t" anchorCtr="0">
            <a:noAutofit/>
          </a:bodyPr>
          <a:lstStyle/>
          <a:p>
            <a:r>
              <a:rPr lang="en-US" dirty="0"/>
              <a:t>Click To Edit Master Title</a:t>
            </a:r>
          </a:p>
        </p:txBody>
      </p:sp>
      <p:sp>
        <p:nvSpPr>
          <p:cNvPr id="4" name="Rectangle 2"/>
          <p:cNvSpPr>
            <a:spLocks/>
          </p:cNvSpPr>
          <p:nvPr userDrawn="1"/>
        </p:nvSpPr>
        <p:spPr bwMode="auto">
          <a:xfrm>
            <a:off x="914719" y="6444147"/>
            <a:ext cx="334707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smtClean="0">
                <a:solidFill>
                  <a:srgbClr val="787878"/>
                </a:solidFill>
                <a:ea typeface="Open Sans" charset="0"/>
                <a:cs typeface="Open Sans" charset="0"/>
                <a:sym typeface="Frutiger Next Pro Light" charset="0"/>
              </a:rPr>
              <a:pPr/>
              <a:t>‹#›</a:t>
            </a:fld>
            <a:r>
              <a:rPr lang="en-US" sz="800" dirty="0">
                <a:solidFill>
                  <a:srgbClr val="787878"/>
                </a:solidFill>
                <a:ea typeface="Open Sans" charset="0"/>
                <a:cs typeface="Open Sans" charset="0"/>
                <a:sym typeface="Frutiger Next Pro Light" charset="0"/>
              </a:rPr>
              <a:t>  |  Copyright © 2016 Deloitte Development LLC. All rights reserved.</a:t>
            </a:r>
          </a:p>
        </p:txBody>
      </p:sp>
    </p:spTree>
    <p:extLst>
      <p:ext uri="{BB962C8B-B14F-4D97-AF65-F5344CB8AC3E}">
        <p14:creationId xmlns:p14="http://schemas.microsoft.com/office/powerpoint/2010/main" val="15050680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914400" rtl="0" eaLnBrk="1" latinLnBrk="0" hangingPunct="1">
        <a:lnSpc>
          <a:spcPct val="80000"/>
        </a:lnSpc>
        <a:spcBef>
          <a:spcPct val="0"/>
        </a:spcBef>
        <a:buNone/>
        <a:defRPr sz="4800" b="0" i="0" kern="1200" cap="none" spc="-100" baseline="0">
          <a:solidFill>
            <a:schemeClr val="tx1"/>
          </a:solidFill>
          <a:latin typeface="+mj-lt"/>
          <a:ea typeface="Bebas Neue" charset="0"/>
          <a:cs typeface="Chronicle Display Black"/>
        </a:defRPr>
      </a:lvl1pPr>
    </p:titleStyle>
    <p:body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
          <p15:clr>
            <a:srgbClr val="F26B43"/>
          </p15:clr>
        </p15:guide>
        <p15:guide id="2" pos="7104">
          <p15:clr>
            <a:srgbClr val="F26B43"/>
          </p15:clr>
        </p15:guide>
        <p15:guide id="3" pos="2976">
          <p15:clr>
            <a:srgbClr val="F26B43"/>
          </p15:clr>
        </p15:guide>
        <p15:guide id="4" orient="horz" pos="1152">
          <p15:clr>
            <a:srgbClr val="F26B43"/>
          </p15:clr>
        </p15:guide>
        <p15:guide id="5" pos="26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E6F77E13-D11E-3B4E-BD33-C47D366F01DB}" type="datetimeFigureOut">
              <a:rPr lang="en-US" smtClean="0">
                <a:solidFill>
                  <a:prstClr val="black">
                    <a:tint val="75000"/>
                  </a:prstClr>
                </a:solidFill>
              </a:rPr>
              <a:pPr defTabSz="609585"/>
              <a:t>9/7/2017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9A021F43-5E9B-D64E-A179-BDF5B05695D5}"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918147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9714"/>
          </a:xfrm>
          <a:prstGeom prst="rect">
            <a:avLst/>
          </a:prstGeom>
        </p:spPr>
      </p:pic>
      <p:sp>
        <p:nvSpPr>
          <p:cNvPr id="3" name="Title 2"/>
          <p:cNvSpPr>
            <a:spLocks noGrp="1"/>
          </p:cNvSpPr>
          <p:nvPr>
            <p:ph type="ctrTitle"/>
          </p:nvPr>
        </p:nvSpPr>
        <p:spPr>
          <a:xfrm>
            <a:off x="390140" y="5169489"/>
            <a:ext cx="5592012" cy="324000"/>
          </a:xfrm>
        </p:spPr>
        <p:txBody>
          <a:bodyPr/>
          <a:lstStyle/>
          <a:p>
            <a:r>
              <a:rPr lang="en-US" sz="2000" noProof="0" dirty="0">
                <a:latin typeface="Verdana" charset="0"/>
                <a:ea typeface="Verdana" charset="0"/>
                <a:cs typeface="Verdana" charset="0"/>
              </a:rPr>
              <a:t>Tech Trends 2017</a:t>
            </a:r>
          </a:p>
        </p:txBody>
      </p:sp>
      <p:sp>
        <p:nvSpPr>
          <p:cNvPr id="4" name="Subtitle 3"/>
          <p:cNvSpPr>
            <a:spLocks noGrp="1"/>
          </p:cNvSpPr>
          <p:nvPr>
            <p:ph type="subTitle" idx="1"/>
          </p:nvPr>
        </p:nvSpPr>
        <p:spPr>
          <a:xfrm>
            <a:off x="475200" y="5493489"/>
            <a:ext cx="5592011" cy="320669"/>
          </a:xfrm>
        </p:spPr>
        <p:txBody>
          <a:bodyPr/>
          <a:lstStyle/>
          <a:p>
            <a:r>
              <a:rPr lang="en-US" sz="1800" noProof="0" dirty="0">
                <a:latin typeface="Verdana" charset="0"/>
                <a:ea typeface="Verdana" charset="0"/>
                <a:cs typeface="Verdana" charset="0"/>
              </a:rPr>
              <a:t>The kinetic enterprise</a:t>
            </a:r>
          </a:p>
        </p:txBody>
      </p:sp>
      <p:sp>
        <p:nvSpPr>
          <p:cNvPr id="5" name="Text Placeholder 4"/>
          <p:cNvSpPr>
            <a:spLocks noGrp="1"/>
          </p:cNvSpPr>
          <p:nvPr>
            <p:ph type="body" sz="quarter" idx="10"/>
          </p:nvPr>
        </p:nvSpPr>
        <p:spPr>
          <a:xfrm>
            <a:off x="398436" y="5928457"/>
            <a:ext cx="5915278" cy="1319472"/>
          </a:xfrm>
        </p:spPr>
        <p:txBody>
          <a:bodyPr>
            <a:normAutofit/>
          </a:bodyPr>
          <a:lstStyle/>
          <a:p>
            <a:pPr marL="0" indent="0">
              <a:lnSpc>
                <a:spcPts val="560"/>
              </a:lnSpc>
              <a:buNone/>
            </a:pPr>
            <a:r>
              <a:rPr lang="en-US" sz="1800" dirty="0"/>
              <a:t>Mark White| Innovation Office, Chief Technologist</a:t>
            </a:r>
          </a:p>
          <a:p>
            <a:pPr marL="0" indent="0">
              <a:lnSpc>
                <a:spcPct val="100000"/>
              </a:lnSpc>
              <a:spcBef>
                <a:spcPts val="300"/>
              </a:spcBef>
              <a:buNone/>
            </a:pPr>
            <a:r>
              <a:rPr lang="en-US" sz="1800" dirty="0"/>
              <a:t>@</a:t>
            </a:r>
            <a:r>
              <a:rPr lang="en-US" sz="1800" dirty="0" err="1"/>
              <a:t>MarkAtDeloitte</a:t>
            </a:r>
            <a:endParaRPr lang="en-US" sz="1800" dirty="0"/>
          </a:p>
          <a:p>
            <a:pPr marL="0" indent="0">
              <a:lnSpc>
                <a:spcPct val="100000"/>
              </a:lnSpc>
              <a:spcBef>
                <a:spcPts val="300"/>
              </a:spcBef>
              <a:buNone/>
            </a:pPr>
            <a:r>
              <a:rPr lang="en-US" sz="1400" dirty="0"/>
              <a:t>Deloitte Consulting LLP</a:t>
            </a:r>
            <a:endParaRPr lang="en-US" sz="1400" noProof="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30" y="438162"/>
            <a:ext cx="2030304" cy="378895"/>
          </a:xfrm>
          <a:prstGeom prst="rect">
            <a:avLst/>
          </a:prstGeom>
        </p:spPr>
      </p:pic>
    </p:spTree>
    <p:extLst>
      <p:ext uri="{BB962C8B-B14F-4D97-AF65-F5344CB8AC3E}">
        <p14:creationId xmlns:p14="http://schemas.microsoft.com/office/powerpoint/2010/main" val="15703512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69972" cy="69018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69972" cy="69018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233917" y="5603353"/>
            <a:ext cx="10356112" cy="707886"/>
          </a:xfrm>
          <a:prstGeom prst="rect">
            <a:avLst/>
          </a:prstGeom>
          <a:noFill/>
        </p:spPr>
        <p:txBody>
          <a:bodyPr wrap="square" rtlCol="0">
            <a:spAutoFit/>
          </a:bodyPr>
          <a:lstStyle/>
          <a:p>
            <a:r>
              <a:rPr lang="en-US" sz="2000" i="1" dirty="0">
                <a:solidFill>
                  <a:schemeClr val="bg1"/>
                </a:solidFill>
                <a:latin typeface="Verdana" charset="0"/>
                <a:ea typeface="Verdana" charset="0"/>
                <a:cs typeface="Verdana" charset="0"/>
              </a:rPr>
              <a:t>Today’s science fiction, tomorrow’s reality: synthetic bio, nanotech, quantum computing, and energy storage</a:t>
            </a:r>
          </a:p>
        </p:txBody>
      </p:sp>
    </p:spTree>
    <p:extLst>
      <p:ext uri="{BB962C8B-B14F-4D97-AF65-F5344CB8AC3E}">
        <p14:creationId xmlns:p14="http://schemas.microsoft.com/office/powerpoint/2010/main" val="1312095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38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60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33916" y="5603353"/>
            <a:ext cx="9548037" cy="707886"/>
          </a:xfrm>
          <a:prstGeom prst="rect">
            <a:avLst/>
          </a:prstGeom>
          <a:noFill/>
        </p:spPr>
        <p:txBody>
          <a:bodyPr wrap="square" rtlCol="0">
            <a:spAutoFit/>
          </a:bodyPr>
          <a:lstStyle/>
          <a:p>
            <a:r>
              <a:rPr lang="en-US" sz="2000" i="1" dirty="0">
                <a:solidFill>
                  <a:schemeClr val="bg1"/>
                </a:solidFill>
                <a:latin typeface="Verdana" charset="0"/>
                <a:ea typeface="Verdana" charset="0"/>
                <a:cs typeface="Verdana" charset="0"/>
              </a:rPr>
              <a:t>IT’s transformation into an open, agile, and cross-disciplinary</a:t>
            </a:r>
          </a:p>
          <a:p>
            <a:r>
              <a:rPr lang="en-US" sz="2000" i="1" dirty="0">
                <a:solidFill>
                  <a:schemeClr val="bg1"/>
                </a:solidFill>
                <a:latin typeface="Verdana" charset="0"/>
                <a:ea typeface="Verdana" charset="0"/>
                <a:cs typeface="Verdana" charset="0"/>
              </a:rPr>
              <a:t>operating and delivery model</a:t>
            </a:r>
          </a:p>
        </p:txBody>
      </p:sp>
    </p:spTree>
    <p:extLst>
      <p:ext uri="{BB962C8B-B14F-4D97-AF65-F5344CB8AC3E}">
        <p14:creationId xmlns:p14="http://schemas.microsoft.com/office/powerpoint/2010/main" val="131671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3917" y="5603353"/>
            <a:ext cx="9898911" cy="707886"/>
          </a:xfrm>
          <a:prstGeom prst="rect">
            <a:avLst/>
          </a:prstGeom>
          <a:noFill/>
        </p:spPr>
        <p:txBody>
          <a:bodyPr wrap="square" rtlCol="0">
            <a:spAutoFit/>
          </a:bodyPr>
          <a:lstStyle/>
          <a:p>
            <a:r>
              <a:rPr lang="en-US" sz="2000" i="1" dirty="0">
                <a:solidFill>
                  <a:schemeClr val="bg1"/>
                </a:solidFill>
                <a:latin typeface="Verdana" charset="0"/>
                <a:ea typeface="Verdana" charset="0"/>
                <a:cs typeface="Verdana" charset="0"/>
              </a:rPr>
              <a:t>Shining a light on video, audio, images, the deep web,</a:t>
            </a:r>
          </a:p>
          <a:p>
            <a:r>
              <a:rPr lang="en-US" sz="2000" i="1" dirty="0">
                <a:solidFill>
                  <a:schemeClr val="bg1"/>
                </a:solidFill>
                <a:latin typeface="Verdana" charset="0"/>
                <a:ea typeface="Verdana" charset="0"/>
                <a:cs typeface="Verdana" charset="0"/>
              </a:rPr>
              <a:t>and other sources of untapped data</a:t>
            </a:r>
          </a:p>
        </p:txBody>
      </p:sp>
    </p:spTree>
    <p:extLst>
      <p:ext uri="{BB962C8B-B14F-4D97-AF65-F5344CB8AC3E}">
        <p14:creationId xmlns:p14="http://schemas.microsoft.com/office/powerpoint/2010/main" val="1972564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3917" y="5603353"/>
            <a:ext cx="10356112" cy="707886"/>
          </a:xfrm>
          <a:prstGeom prst="rect">
            <a:avLst/>
          </a:prstGeom>
          <a:noFill/>
        </p:spPr>
        <p:txBody>
          <a:bodyPr wrap="square" rtlCol="0">
            <a:spAutoFit/>
          </a:bodyPr>
          <a:lstStyle/>
          <a:p>
            <a:r>
              <a:rPr lang="en-US" sz="2000" i="1" dirty="0">
                <a:solidFill>
                  <a:schemeClr val="bg1"/>
                </a:solidFill>
                <a:latin typeface="Verdana" charset="0"/>
                <a:ea typeface="Verdana" charset="0"/>
                <a:cs typeface="Verdana" charset="0"/>
              </a:rPr>
              <a:t>Machine learning, bots, and robotics solutions augmenting</a:t>
            </a:r>
          </a:p>
          <a:p>
            <a:r>
              <a:rPr lang="en-US" sz="2000" i="1" dirty="0">
                <a:solidFill>
                  <a:schemeClr val="bg1"/>
                </a:solidFill>
                <a:latin typeface="Verdana" charset="0"/>
                <a:ea typeface="Verdana" charset="0"/>
                <a:cs typeface="Verdana" charset="0"/>
              </a:rPr>
              <a:t>and automating humans</a:t>
            </a:r>
          </a:p>
        </p:txBody>
      </p:sp>
    </p:spTree>
    <p:extLst>
      <p:ext uri="{BB962C8B-B14F-4D97-AF65-F5344CB8AC3E}">
        <p14:creationId xmlns:p14="http://schemas.microsoft.com/office/powerpoint/2010/main" val="1528989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3917" y="5603353"/>
            <a:ext cx="9824483" cy="707886"/>
          </a:xfrm>
          <a:prstGeom prst="rect">
            <a:avLst/>
          </a:prstGeom>
          <a:noFill/>
        </p:spPr>
        <p:txBody>
          <a:bodyPr wrap="square" rtlCol="0">
            <a:spAutoFit/>
          </a:bodyPr>
          <a:lstStyle/>
          <a:p>
            <a:r>
              <a:rPr lang="en-US" sz="2000" i="1" dirty="0">
                <a:solidFill>
                  <a:schemeClr val="bg1"/>
                </a:solidFill>
                <a:latin typeface="Verdana" charset="0"/>
                <a:ea typeface="Verdana" charset="0"/>
                <a:cs typeface="Verdana" charset="0"/>
              </a:rPr>
              <a:t>Augmented reality, virtual reality, and the Internet of Things</a:t>
            </a:r>
          </a:p>
          <a:p>
            <a:r>
              <a:rPr lang="en-US" sz="2000" i="1" dirty="0">
                <a:solidFill>
                  <a:schemeClr val="bg1"/>
                </a:solidFill>
                <a:latin typeface="Verdana" charset="0"/>
                <a:ea typeface="Verdana" charset="0"/>
                <a:cs typeface="Verdana" charset="0"/>
              </a:rPr>
              <a:t>go to work</a:t>
            </a:r>
          </a:p>
        </p:txBody>
      </p:sp>
    </p:spTree>
    <p:extLst>
      <p:ext uri="{BB962C8B-B14F-4D97-AF65-F5344CB8AC3E}">
        <p14:creationId xmlns:p14="http://schemas.microsoft.com/office/powerpoint/2010/main" val="40281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15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3917" y="5603353"/>
            <a:ext cx="10356112" cy="707886"/>
          </a:xfrm>
          <a:prstGeom prst="rect">
            <a:avLst/>
          </a:prstGeom>
          <a:noFill/>
        </p:spPr>
        <p:txBody>
          <a:bodyPr wrap="square" rtlCol="0">
            <a:spAutoFit/>
          </a:bodyPr>
          <a:lstStyle/>
          <a:p>
            <a:r>
              <a:rPr lang="en-US" sz="2000" i="1" dirty="0">
                <a:solidFill>
                  <a:schemeClr val="bg1"/>
                </a:solidFill>
                <a:latin typeface="Verdana" charset="0"/>
                <a:ea typeface="Verdana" charset="0"/>
                <a:cs typeface="Verdana" charset="0"/>
              </a:rPr>
              <a:t>Modernizing infrastructure &amp; platforms through containerization,</a:t>
            </a:r>
          </a:p>
          <a:p>
            <a:r>
              <a:rPr lang="en-US" sz="2000" i="1" dirty="0">
                <a:solidFill>
                  <a:schemeClr val="bg1"/>
                </a:solidFill>
                <a:latin typeface="Verdana" charset="0"/>
                <a:ea typeface="Verdana" charset="0"/>
                <a:cs typeface="Verdana" charset="0"/>
              </a:rPr>
              <a:t>standards, and autonomics</a:t>
            </a:r>
          </a:p>
        </p:txBody>
      </p:sp>
    </p:spTree>
    <p:extLst>
      <p:ext uri="{BB962C8B-B14F-4D97-AF65-F5344CB8AC3E}">
        <p14:creationId xmlns:p14="http://schemas.microsoft.com/office/powerpoint/2010/main" val="565034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233917" y="5694793"/>
            <a:ext cx="10196623" cy="400110"/>
          </a:xfrm>
          <a:prstGeom prst="rect">
            <a:avLst/>
          </a:prstGeom>
          <a:noFill/>
        </p:spPr>
        <p:txBody>
          <a:bodyPr wrap="square" rtlCol="0">
            <a:spAutoFit/>
          </a:bodyPr>
          <a:lstStyle/>
          <a:p>
            <a:r>
              <a:rPr lang="en-US" sz="2000" i="1" dirty="0">
                <a:solidFill>
                  <a:schemeClr val="bg1"/>
                </a:solidFill>
                <a:latin typeface="Verdana" charset="0"/>
                <a:ea typeface="Verdana" charset="0"/>
                <a:cs typeface="Verdana" charset="0"/>
              </a:rPr>
              <a:t>The business imperative for reinventing core systems</a:t>
            </a:r>
          </a:p>
        </p:txBody>
      </p:sp>
    </p:spTree>
    <p:extLst>
      <p:ext uri="{BB962C8B-B14F-4D97-AF65-F5344CB8AC3E}">
        <p14:creationId xmlns:p14="http://schemas.microsoft.com/office/powerpoint/2010/main" val="165571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80605" cy="69078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3917" y="5684633"/>
            <a:ext cx="10356112" cy="400110"/>
          </a:xfrm>
          <a:prstGeom prst="rect">
            <a:avLst/>
          </a:prstGeom>
          <a:noFill/>
        </p:spPr>
        <p:txBody>
          <a:bodyPr wrap="square" rtlCol="0">
            <a:spAutoFit/>
          </a:bodyPr>
          <a:lstStyle/>
          <a:p>
            <a:r>
              <a:rPr lang="en-US" sz="2000" i="1" dirty="0">
                <a:solidFill>
                  <a:schemeClr val="bg1"/>
                </a:solidFill>
                <a:latin typeface="Verdana" charset="0"/>
                <a:ea typeface="Verdana" charset="0"/>
                <a:cs typeface="Verdana" charset="0"/>
              </a:rPr>
              <a:t>The protocol for digital assets, identities, and smart contracts</a:t>
            </a:r>
          </a:p>
        </p:txBody>
      </p:sp>
    </p:spTree>
    <p:extLst>
      <p:ext uri="{BB962C8B-B14F-4D97-AF65-F5344CB8AC3E}">
        <p14:creationId xmlns:p14="http://schemas.microsoft.com/office/powerpoint/2010/main" val="582084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D Template Nov 2016 16x9">
  <a:themeElements>
    <a:clrScheme name="DD Rebrand Jul 2016">
      <a:dk1>
        <a:srgbClr val="000000"/>
      </a:dk1>
      <a:lt1>
        <a:srgbClr val="F7F5F3"/>
      </a:lt1>
      <a:dk2>
        <a:srgbClr val="000000"/>
      </a:dk2>
      <a:lt2>
        <a:srgbClr val="F7F5F3"/>
      </a:lt2>
      <a:accent1>
        <a:srgbClr val="86F200"/>
      </a:accent1>
      <a:accent2>
        <a:srgbClr val="34F0FF"/>
      </a:accent2>
      <a:accent3>
        <a:srgbClr val="FDD300"/>
      </a:accent3>
      <a:accent4>
        <a:srgbClr val="3EFAC5"/>
      </a:accent4>
      <a:accent5>
        <a:srgbClr val="787878"/>
      </a:accent5>
      <a:accent6>
        <a:srgbClr val="5A5A5A"/>
      </a:accent6>
      <a:hlink>
        <a:srgbClr val="3C3C3C"/>
      </a:hlink>
      <a:folHlink>
        <a:srgbClr val="1E1E1E"/>
      </a:folHlink>
    </a:clrScheme>
    <a:fontScheme name="DD Agency">
      <a:majorFont>
        <a:latin typeface="Chronicle Display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RebrandMaster_16x9_v1" id="{90B4DB23-4054-474E-A189-0311DCA37F9F}" vid="{49D8AB05-F05B-114C-B15F-F8DA1370C64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ocal_x0020_Content_x0020_TypeTaxHTField0 xmlns="8DD08C88-CC4C-4D35-9129-A70DAA36BE5E">
      <Terms xmlns="http://schemas.microsoft.com/office/infopath/2007/PartnerControls">
        <TermInfo xmlns="http://schemas.microsoft.com/office/infopath/2007/PartnerControls">
          <TermName xmlns="http://schemas.microsoft.com/office/infopath/2007/PartnerControls">United States:Research and Publications:Thought Leadership</TermName>
          <TermId xmlns="http://schemas.microsoft.com/office/infopath/2007/PartnerControls">b6187f31-dc42-4a27-99da-51171ea0a4e4</TermId>
        </TermInfo>
      </Terms>
    </Local_x0020_Content_x0020_TypeTaxHTField0>
    <Secondary_x0020_Local_x0020_InduTaxHTField0 xmlns="546D9DE3-080E-4EC6-B7DD-508C11F603C7">
      <Terms xmlns="http://schemas.microsoft.com/office/infopath/2007/PartnerControls">
        <TermInfo xmlns="http://schemas.microsoft.com/office/infopath/2007/PartnerControls">
          <TermName xmlns="http://schemas.microsoft.com/office/infopath/2007/PartnerControls">United States:Public Sector:State Government</TermName>
          <TermId xmlns="http://schemas.microsoft.com/office/infopath/2007/PartnerControls">8cdb3859-8892-4110-9799-5c5b61969592</TermId>
        </TermInfo>
        <TermInfo xmlns="http://schemas.microsoft.com/office/infopath/2007/PartnerControls">
          <TermName xmlns="http://schemas.microsoft.com/office/infopath/2007/PartnerControls">United States:Federal</TermName>
          <TermId xmlns="http://schemas.microsoft.com/office/infopath/2007/PartnerControls">37afaba5-9da2-438d-a436-a84e30811da8</TermId>
        </TermInfo>
      </Terms>
    </Secondary_x0020_Local_x0020_InduTaxHTField0>
    <Author_selected xmlns="http://schemas.microsoft.com/sharepoint/v3">
      <UserInfo>
        <DisplayName>Briggs, William (US - Kansas City)</DisplayName>
        <AccountId>9496</AccountId>
        <AccountType/>
      </UserInfo>
      <UserInfo>
        <DisplayName>Hodgetts, Craig (US - Costa Mesa)</DisplayName>
        <AccountId>10740</AccountId>
        <AccountType/>
      </UserInfo>
    </Author_selected>
    <Abstract xmlns="d78f0933-458e-4f0e-8f7e-f2dabe02af94">Are you keeping up? As the underpinnings of information technology shift, it’s never been more important to look ahead and anticipate changes.</Abstract>
    <Global_x0020_Internal_x0020_ServiceTaxHTField0 xmlns="7AF0C9C1-571A-469E-93FE-640E88AEF1EC">
      <Terms xmlns="http://schemas.microsoft.com/office/infopath/2007/PartnerControls">
        <TermInfo xmlns="http://schemas.microsoft.com/office/infopath/2007/PartnerControls">
          <TermName xmlns="http://schemas.microsoft.com/office/infopath/2007/PartnerControls">Internal Services:Marketing</TermName>
          <TermId xmlns="http://schemas.microsoft.com/office/infopath/2007/PartnerControls">f712ec1a-1025-4224-86c9-b7b7e2074e8a</TermId>
        </TermInfo>
      </Terms>
    </Global_x0020_Internal_x0020_ServiceTaxHTField0>
    <Contributor xmlns="http://schemas.microsoft.com/sharepoint/v3">
      <UserInfo>
        <DisplayName>Mehta, Nidhi (US - Bengaluru)</DisplayName>
        <AccountId>213505</AccountId>
        <AccountType/>
      </UserInfo>
    </Contributor>
    <Local_x0020_Internal_x0020_ServiceTaxHTField0 xmlns="7AF0C9C1-571A-469E-93FE-640E88AEF1EC">
      <Terms xmlns="http://schemas.microsoft.com/office/infopath/2007/PartnerControls">
        <TermInfo xmlns="http://schemas.microsoft.com/office/infopath/2007/PartnerControls">
          <TermName xmlns="http://schemas.microsoft.com/office/infopath/2007/PartnerControls">United States:Enabling Areas:Deloitte Research</TermName>
          <TermId xmlns="http://schemas.microsoft.com/office/infopath/2007/PartnerControls">55dc8d60-da1f-4d22-be9a-8afb5d77a790</TermId>
        </TermInfo>
      </Terms>
    </Local_x0020_Internal_x0020_ServiceTaxHTField0>
    <ClientLukup xmlns="a3273937-55e7-450c-ac1f-0f7de532f690" xsi:nil="true"/>
    <Geography_x0020_of_x0020_OriginTaxHTField0 xmlns="994E32D3-2E21-4611-87E1-D68FC0813440">
      <Terms xmlns="http://schemas.microsoft.com/office/infopath/2007/PartnerControls">
        <TermInfo xmlns="http://schemas.microsoft.com/office/infopath/2007/PartnerControls">
          <TermName xmlns="http://schemas.microsoft.com/office/infopath/2007/PartnerControls">Americas (Region):United States (MF):United States</TermName>
          <TermId xmlns="http://schemas.microsoft.com/office/infopath/2007/PartnerControls">8cb0099f-1dbf-4b3c-9b7f-d98051a79fa3</TermId>
        </TermInfo>
      </Terms>
    </Geography_x0020_of_x0020_OriginTaxHTField0>
    <BusinessTitle xmlns="d78f0933-458e-4f0e-8f7e-f2dabe02af94">Tech Trends 2017: The kinetic enterprise</BusinessTitle>
    <TaxCatchAll xmlns="a3273937-55e7-450c-ac1f-0f7de532f690">
      <Value>1368</Value>
      <Value>1478</Value>
      <Value>7</Value>
      <Value>49</Value>
      <Value>29</Value>
      <Value>213</Value>
      <Value>395</Value>
      <Value>394</Value>
      <Value>947</Value>
      <Value>19</Value>
      <Value>202</Value>
      <Value>14</Value>
      <Value>48</Value>
      <Value>11</Value>
      <Value>85</Value>
      <Value>45</Value>
      <Value>636</Value>
      <Value>6</Value>
      <Value>44</Value>
      <Value>336</Value>
      <Value>424</Value>
      <Value>37</Value>
    </TaxCatchAll>
    <Global_x0020_Content_x0020_TypeTaxHTField0 xmlns="8DD08C88-CC4C-4D35-9129-A70DAA36BE5E">
      <Terms xmlns="http://schemas.microsoft.com/office/infopath/2007/PartnerControls">
        <TermInfo xmlns="http://schemas.microsoft.com/office/infopath/2007/PartnerControls">
          <TermName xmlns="http://schemas.microsoft.com/office/infopath/2007/PartnerControls">Research and Publications:Points of View</TermName>
          <TermId xmlns="http://schemas.microsoft.com/office/infopath/2007/PartnerControls">68e9f77b-af3d-4d74-8679-2df86d4eb75d</TermId>
        </TermInfo>
      </Terms>
    </Global_x0020_Content_x0020_TypeTaxHTField0>
    <i67d27b5dd1e4ed29b03622e76ee750b xmlns="a3273937-55e7-450c-ac1f-0f7de532f690">
      <Terms xmlns="http://schemas.microsoft.com/office/infopath/2007/PartnerControls">
        <TermInfo xmlns="http://schemas.microsoft.com/office/infopath/2007/PartnerControls">
          <TermName xmlns="http://schemas.microsoft.com/office/infopath/2007/PartnerControls">Deloitte University Press</TermName>
          <TermId xmlns="http://schemas.microsoft.com/office/infopath/2007/PartnerControls">7caf8449-4cd8-440f-b913-137007b3f78d</TermId>
        </TermInfo>
        <TermInfo xmlns="http://schemas.microsoft.com/office/infopath/2007/PartnerControls">
          <TermName xmlns="http://schemas.microsoft.com/office/infopath/2007/PartnerControls">Deloitte Thought Leadership</TermName>
          <TermId xmlns="http://schemas.microsoft.com/office/infopath/2007/PartnerControls">8602ecc9-9b47-40c6-81ed-b72cbac59380</TermId>
        </TermInfo>
      </Terms>
    </i67d27b5dd1e4ed29b03622e76ee750b>
    <Primary_x0020_Local_x0020_IndustTaxHTField0 xmlns="83DDB362-4C05-4E52-A8D9-EF2F47978B8D">
      <Terms xmlns="http://schemas.microsoft.com/office/infopath/2007/PartnerControls">
        <TermInfo xmlns="http://schemas.microsoft.com/office/infopath/2007/PartnerControls">
          <TermName xmlns="http://schemas.microsoft.com/office/infopath/2007/PartnerControls">United States:Technology, Media and Telecommunications:Technology</TermName>
          <TermId xmlns="http://schemas.microsoft.com/office/infopath/2007/PartnerControls">cb539838-afcb-4024-9ec3-f8c2993f0f39</TermId>
        </TermInfo>
      </Terms>
    </Primary_x0020_Local_x0020_IndustTaxHTField0>
    <Secondary_x0020_Global_x0020_ClieTaxHTField0 xmlns="3A0186DE-B11E-4A29-9C82-428D45BCA71F">
      <Terms xmlns="http://schemas.microsoft.com/office/infopath/2007/PartnerControls">
        <TermInfo xmlns="http://schemas.microsoft.com/office/infopath/2007/PartnerControls">
          <TermName xmlns="http://schemas.microsoft.com/office/infopath/2007/PartnerControls">Enterprise Risk Services:Cyber Risk Services</TermName>
          <TermId xmlns="http://schemas.microsoft.com/office/infopath/2007/PartnerControls">007c384d-82a3-4959-8149-732c72a3e980</TermId>
        </TermInfo>
      </Terms>
    </Secondary_x0020_Global_x0020_ClieTaxHTField0>
    <KAM_x0020_LanguageTaxHTField0 xmlns="39C40E9B-856B-46A7-8793-65A6FC1828D8">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b169a262-1aaa-4ccb-9acf-78a36c1d9bab</TermId>
        </TermInfo>
      </Terms>
    </KAM_x0020_LanguageTaxHTField0>
    <ContentDate xmlns="d78f0933-458e-4f0e-8f7e-f2dabe02af94">2017-02-07T00:00:00+00:00</ContentDate>
    <Secondary_x0020_Global_x0020_InduTaxHTField0 xmlns="546D9DE3-080E-4EC6-B7DD-508C11F603C7">
      <Terms xmlns="http://schemas.microsoft.com/office/infopath/2007/PartnerControls">
        <TermInfo xmlns="http://schemas.microsoft.com/office/infopath/2007/PartnerControls">
          <TermName xmlns="http://schemas.microsoft.com/office/infopath/2007/PartnerControls">Public Sector:Civil Government:National Government</TermName>
          <TermId xmlns="http://schemas.microsoft.com/office/infopath/2007/PartnerControls">c83847fb-8c4a-48de-8c11-2ebe6f8d305b</TermId>
        </TermInfo>
        <TermInfo xmlns="http://schemas.microsoft.com/office/infopath/2007/PartnerControls">
          <TermName xmlns="http://schemas.microsoft.com/office/infopath/2007/PartnerControls">Public Sector:Civil Government:Regional or State Governments</TermName>
          <TermId xmlns="http://schemas.microsoft.com/office/infopath/2007/PartnerControls">1d919abc-e6ba-41dc-97af-ab98f20e0ba8</TermId>
        </TermInfo>
      </Terms>
    </Secondary_x0020_Global_x0020_InduTaxHTField0>
    <IPCO_x0020_DesignationTaxHTField0 xmlns="0DBE4740-AD0E-4EAB-9055-8EB1C48284D9">
      <Terms xmlns="http://schemas.microsoft.com/office/infopath/2007/PartnerControls">
        <TermInfo xmlns="http://schemas.microsoft.com/office/infopath/2007/PartnerControls">
          <TermName xmlns="http://schemas.microsoft.com/office/infopath/2007/PartnerControls">May be edited and used internally or to perform client engagements, but not disclosed to third parties (Category B)</TermName>
          <TermId xmlns="http://schemas.microsoft.com/office/infopath/2007/PartnerControls">15095e12-2ea3-43c4-bf64-4b2da3b122a1</TermId>
        </TermInfo>
      </Terms>
    </IPCO_x0020_DesignationTaxHTField0>
    <DescriptionHTML xmlns="http://schemas.microsoft.com/sharepoint/v3" xsi:nil="true"/>
    <ClientID xmlns="a3273937-55e7-450c-ac1f-0f7de532f690" xsi:nil="true"/>
    <Secondary_x0020_Local_x0020_ClieTaxHTField0 xmlns="3A0186DE-B11E-4A29-9C82-428D45BCA71F">
      <Terms xmlns="http://schemas.microsoft.com/office/infopath/2007/PartnerControls">
        <TermInfo xmlns="http://schemas.microsoft.com/office/infopath/2007/PartnerControls">
          <TermName xmlns="http://schemas.microsoft.com/office/infopath/2007/PartnerControls">United States:Deloitte Advisory:Risk and Resilience:Cyber Risk Services (US)</TermName>
          <TermId xmlns="http://schemas.microsoft.com/office/infopath/2007/PartnerControls">534536a0-b5a3-40af-ad39-40846ab14be1</TermId>
        </TermInfo>
      </Terms>
    </Secondary_x0020_Local_x0020_ClieTaxHTField0>
    <Primary_x0020_Local_x0020_ClientTaxHTField0 xmlns="7D1768DD-F29E-4DC2-9191-F2636B9FA92C">
      <Terms xmlns="http://schemas.microsoft.com/office/infopath/2007/PartnerControls">
        <TermInfo xmlns="http://schemas.microsoft.com/office/infopath/2007/PartnerControls">
          <TermName xmlns="http://schemas.microsoft.com/office/infopath/2007/PartnerControls">United States:Consulting:Technology</TermName>
          <TermId xmlns="http://schemas.microsoft.com/office/infopath/2007/PartnerControls">9a6a2785-bc85-4b8f-a22b-d95ad4761a0f</TermId>
        </TermInfo>
      </Terms>
    </Primary_x0020_Local_x0020_ClientTaxHTField0>
    <Primary_x0020_Global_x0020_IndustTaxHTField0 xmlns="83DDB362-4C05-4E52-A8D9-EF2F47978B8D">
      <Terms xmlns="http://schemas.microsoft.com/office/infopath/2007/PartnerControls">
        <TermInfo xmlns="http://schemas.microsoft.com/office/infopath/2007/PartnerControls">
          <TermName xmlns="http://schemas.microsoft.com/office/infopath/2007/PartnerControls">Technology, Media and Telecommunications:Technology</TermName>
          <TermId xmlns="http://schemas.microsoft.com/office/infopath/2007/PartnerControls">431d1370-2525-47b5-8f0b-77da3ee98819</TermId>
        </TermInfo>
      </Terms>
    </Primary_x0020_Global_x0020_IndustTaxHTField0>
    <Author_entered xmlns="http://schemas.microsoft.com/sharepoint/v3" xsi:nil="true"/>
    <Applicable_x0020_GeographyTaxHTField0 xmlns="5A51C775-C49C-428B-8C1E-2F89178D00F4">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f12aef73-b423-4016-a43f-15722d3a0a5e</TermId>
        </TermInfo>
        <TermInfo xmlns="http://schemas.microsoft.com/office/infopath/2007/PartnerControls">
          <TermName xmlns="http://schemas.microsoft.com/office/infopath/2007/PartnerControls">Americas (Region):United States (MF):United States</TermName>
          <TermId xmlns="http://schemas.microsoft.com/office/infopath/2007/PartnerControls">9c5a9357-ad6f-4404-8a4a-27a82e744927</TermId>
        </TermInfo>
      </Terms>
    </Applicable_x0020_GeographyTaxHTField0>
    <Client xmlns="http://schemas.microsoft.com/sharepoint/v3" xsi:nil="true"/>
    <Primary_x0020_Global_x0020_ClientTaxHTField0 xmlns="7D1768DD-F29E-4DC2-9191-F2636B9FA92C">
      <Terms xmlns="http://schemas.microsoft.com/office/infopath/2007/PartnerControls">
        <TermInfo xmlns="http://schemas.microsoft.com/office/infopath/2007/PartnerControls">
          <TermName xmlns="http://schemas.microsoft.com/office/infopath/2007/PartnerControls">Consulting:Technology</TermName>
          <TermId xmlns="http://schemas.microsoft.com/office/infopath/2007/PartnerControls">190f3cf5-b6fb-4604-8289-a8e44df246d3</TermId>
        </TermInfo>
      </Terms>
    </Primary_x0020_Global_x0020_ClientTaxHTField0>
  </documentManagement>
</p:properties>
</file>

<file path=customXml/item3.xml><?xml version="1.0" encoding="utf-8"?>
<ct:contentTypeSchema xmlns:ct="http://schemas.microsoft.com/office/2006/metadata/contentType" xmlns:ma="http://schemas.microsoft.com/office/2006/metadata/properties/metaAttributes" ct:_="" ma:_="" ma:contentTypeName="New Document" ma:contentTypeID="0x0101002880177DFDC248C38C745E1D664A5FC5005A06F54836795E42BB2EC0DAAB3ACA6A" ma:contentTypeVersion="51" ma:contentTypeDescription="Create a new Document" ma:contentTypeScope="" ma:versionID="0fd395d1216d42b361c495c58369a5ac">
  <xsd:schema xmlns:xsd="http://www.w3.org/2001/XMLSchema" xmlns:xs="http://www.w3.org/2001/XMLSchema" xmlns:p="http://schemas.microsoft.com/office/2006/metadata/properties" xmlns:ns1="http://schemas.microsoft.com/sharepoint/v3" xmlns:ns2="d78f0933-458e-4f0e-8f7e-f2dabe02af94" xmlns:ns3="7AF0C9C1-571A-469E-93FE-640E88AEF1EC" xmlns:ns4="a3273937-55e7-450c-ac1f-0f7de532f690" xmlns:ns5="994E32D3-2E21-4611-87E1-D68FC0813440" xmlns:ns6="8DD08C88-CC4C-4D35-9129-A70DAA36BE5E" xmlns:ns7="83DDB362-4C05-4E52-A8D9-EF2F47978B8D" xmlns:ns8="7D1768DD-F29E-4DC2-9191-F2636B9FA92C" xmlns:ns9="0DBE4740-AD0E-4EAB-9055-8EB1C48284D9" xmlns:ns10="39C40E9B-856B-46A7-8793-65A6FC1828D8" xmlns:ns12="3A0186DE-B11E-4A29-9C82-428D45BCA71F" xmlns:ns13="546D9DE3-080E-4EC6-B7DD-508C11F603C7" xmlns:ns14="5A51C775-C49C-428B-8C1E-2F89178D00F4" targetNamespace="http://schemas.microsoft.com/office/2006/metadata/properties" ma:root="true" ma:fieldsID="13bce1096964007d6449702a23bdc13e" ns1:_="" ns2:_="" ns3:_="" ns4:_="" ns5:_="" ns6:_="" ns7:_="" ns8:_="" ns9:_="" ns10:_="" ns12:_="" ns13:_="" ns14:_="">
    <xsd:import namespace="http://schemas.microsoft.com/sharepoint/v3"/>
    <xsd:import namespace="d78f0933-458e-4f0e-8f7e-f2dabe02af94"/>
    <xsd:import namespace="7AF0C9C1-571A-469E-93FE-640E88AEF1EC"/>
    <xsd:import namespace="a3273937-55e7-450c-ac1f-0f7de532f690"/>
    <xsd:import namespace="994E32D3-2E21-4611-87E1-D68FC0813440"/>
    <xsd:import namespace="8DD08C88-CC4C-4D35-9129-A70DAA36BE5E"/>
    <xsd:import namespace="83DDB362-4C05-4E52-A8D9-EF2F47978B8D"/>
    <xsd:import namespace="7D1768DD-F29E-4DC2-9191-F2636B9FA92C"/>
    <xsd:import namespace="0DBE4740-AD0E-4EAB-9055-8EB1C48284D9"/>
    <xsd:import namespace="39C40E9B-856B-46A7-8793-65A6FC1828D8"/>
    <xsd:import namespace="3A0186DE-B11E-4A29-9C82-428D45BCA71F"/>
    <xsd:import namespace="546D9DE3-080E-4EC6-B7DD-508C11F603C7"/>
    <xsd:import namespace="5A51C775-C49C-428B-8C1E-2F89178D00F4"/>
    <xsd:element name="properties">
      <xsd:complexType>
        <xsd:sequence>
          <xsd:element name="documentManagement">
            <xsd:complexType>
              <xsd:all>
                <xsd:element ref="ns1:DescriptionHTML" minOccurs="0"/>
                <xsd:element ref="ns1:Author_selected" minOccurs="0"/>
                <xsd:element ref="ns3:Global_x0020_Internal_x0020_ServiceTaxHTField0" minOccurs="0"/>
                <xsd:element ref="ns4:TaxCatchAll" minOccurs="0"/>
                <xsd:element ref="ns4:TaxCatchAllLabel" minOccurs="0"/>
                <xsd:element ref="ns5:Geography_x0020_of_x0020_OriginTaxHTField0" minOccurs="0"/>
                <xsd:element ref="ns6:Local_x0020_Content_x0020_TypeTaxHTField0" minOccurs="0"/>
                <xsd:element ref="ns1:Client" minOccurs="0"/>
                <xsd:element ref="ns3:Local_x0020_Internal_x0020_ServiceTaxHTField0" minOccurs="0"/>
                <xsd:element ref="ns6:Global_x0020_Content_x0020_TypeTaxHTField0" minOccurs="0"/>
                <xsd:element ref="ns2:Abstract" minOccurs="0"/>
                <xsd:element ref="ns7:Primary_x0020_Global_x0020_IndustTaxHTField0" minOccurs="0"/>
                <xsd:element ref="ns8:Primary_x0020_Global_x0020_ClientTaxHTField0" minOccurs="0"/>
                <xsd:element ref="ns4:ClientLukup" minOccurs="0"/>
                <xsd:element ref="ns4:ClientID" minOccurs="0"/>
                <xsd:element ref="ns9:IPCO_x0020_DesignationTaxHTField0" minOccurs="0"/>
                <xsd:element ref="ns2:BusinessTitle" minOccurs="0"/>
                <xsd:element ref="ns10:KAM_x0020_LanguageTaxHTField0" minOccurs="0"/>
                <xsd:element ref="ns7:Primary_x0020_Local_x0020_IndustTaxHTField0" minOccurs="0"/>
                <xsd:element ref="ns1:Author_entered" minOccurs="0"/>
                <xsd:element ref="ns4:i67d27b5dd1e4ed29b03622e76ee750b" minOccurs="0"/>
                <xsd:element ref="ns12:Secondary_x0020_Global_x0020_ClieTaxHTField0" minOccurs="0"/>
                <xsd:element ref="ns13:Secondary_x0020_Local_x0020_InduTaxHTField0" minOccurs="0"/>
                <xsd:element ref="ns14:Applicable_x0020_GeographyTaxHTField0" minOccurs="0"/>
                <xsd:element ref="ns1:Contributor" minOccurs="0"/>
                <xsd:element ref="ns8:Primary_x0020_Local_x0020_ClientTaxHTField0" minOccurs="0"/>
                <xsd:element ref="ns13:Secondary_x0020_Global_x0020_InduTaxHTField0" minOccurs="0"/>
                <xsd:element ref="ns12:Secondary_x0020_Local_x0020_ClieTaxHTField0" minOccurs="0"/>
                <xsd:element ref="ns2:ContentDate"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scriptionHTML" ma:index="8" nillable="true" ma:displayName="KAM Description" ma:internalName="DescriptionHTML">
      <xsd:simpleType>
        <xsd:restriction base="dms:Unknown"/>
      </xsd:simpleType>
    </xsd:element>
    <xsd:element name="Author_selected" ma:index="10" nillable="true" ma:displayName="KAM Author" ma:list="UserInfo" ma:SharePointGroup="0" ma:internalName="Author_selected"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lient" ma:index="19" nillable="true" ma:displayName="Client (text)" ma:internalName="Client" ma:readOnly="false">
      <xsd:simpleType>
        <xsd:restriction base="dms:Text">
          <xsd:maxLength value="255"/>
        </xsd:restriction>
      </xsd:simpleType>
    </xsd:element>
    <xsd:element name="Author_entered" ma:index="38" nillable="true" ma:displayName="KAM Author (text)" ma:internalName="Author_entered" ma:readOnly="false">
      <xsd:simpleType>
        <xsd:restriction base="dms:Text">
          <xsd:maxLength value="255"/>
        </xsd:restriction>
      </xsd:simpleType>
    </xsd:element>
    <xsd:element name="Contributor" ma:index="47" nillable="true" ma:displayName="KAM Contributor" ma:list="UserInfo" ma:SharePointGroup="0" ma:internalName="Contribu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8f0933-458e-4f0e-8f7e-f2dabe02af94" elementFormDefault="qualified">
    <xsd:import namespace="http://schemas.microsoft.com/office/2006/documentManagement/types"/>
    <xsd:import namespace="http://schemas.microsoft.com/office/infopath/2007/PartnerControls"/>
    <xsd:element name="Abstract" ma:index="24" nillable="true" ma:displayName="Abstract" ma:internalName="Abstract">
      <xsd:simpleType>
        <xsd:restriction base="dms:Note">
          <xsd:maxLength value="150"/>
        </xsd:restriction>
      </xsd:simpleType>
    </xsd:element>
    <xsd:element name="BusinessTitle" ma:index="33" nillable="true" ma:displayName="Business Title" ma:indexed="true" ma:internalName="BusinessTitle">
      <xsd:simpleType>
        <xsd:restriction base="dms:Text"/>
      </xsd:simpleType>
    </xsd:element>
    <xsd:element name="ContentDate" ma:index="54" nillable="true" ma:displayName="Content Date" ma:format="DateOnly" ma:indexed="true" ma:internalName="Content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AF0C9C1-571A-469E-93FE-640E88AEF1EC" elementFormDefault="qualified">
    <xsd:import namespace="http://schemas.microsoft.com/office/2006/documentManagement/types"/>
    <xsd:import namespace="http://schemas.microsoft.com/office/infopath/2007/PartnerControls"/>
    <xsd:element name="Global_x0020_Internal_x0020_ServiceTaxHTField0" ma:index="11" nillable="true" ma:taxonomy="true" ma:internalName="Global_x0020_Internal_x0020_ServiceTaxHTField" ma:taxonomyFieldName="Global_x0020_Internal_x0020_Service" ma:displayName="Global Internal Service" ma:readOnly="false" ma:default="" ma:fieldId="{78949fba-bdc1-4268-a377-2819f8f8cc22}" ma:taxonomyMulti="true" ma:sspId="155bb128-613e-4099-96fa-4403fd0cc87b" ma:termSetId="2d964c90-0fcb-4b60-9702-531635f17251" ma:anchorId="00000000-0000-0000-0000-000000000000" ma:open="false" ma:isKeyword="false">
      <xsd:complexType>
        <xsd:sequence>
          <xsd:element ref="pc:Terms" minOccurs="0" maxOccurs="1"/>
        </xsd:sequence>
      </xsd:complexType>
    </xsd:element>
    <xsd:element name="Local_x0020_Internal_x0020_ServiceTaxHTField0" ma:index="20" nillable="true" ma:taxonomy="true" ma:internalName="Local_x0020_Internal_x0020_ServiceTaxHTField" ma:taxonomyFieldName="Local_x0020_Internal_x0020_Service" ma:displayName="Local Internal Service" ma:readOnly="false" ma:default="" ma:fieldId="{3c6b9500-9e92-4dc8-ac80-766b07b1a639}" ma:taxonomyMulti="true" ma:sspId="155bb128-613e-4099-96fa-4403fd0cc87b" ma:termSetId="a6913820-b621-4796-b77e-fe7afb08f41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273937-55e7-450c-ac1f-0f7de532f690" elementFormDefault="qualified">
    <xsd:import namespace="http://schemas.microsoft.com/office/2006/documentManagement/types"/>
    <xsd:import namespace="http://schemas.microsoft.com/office/infopath/2007/PartnerControls"/>
    <xsd:element name="TaxCatchAll" ma:index="12" nillable="true" ma:displayName="Taxonomy Catch All Column" ma:description="" ma:hidden="true" ma:list="{481dc893-09d1-4653-a496-f7e7015033ac}" ma:internalName="TaxCatchAll" ma:showField="CatchAllData" ma:web="3afaf78a-d551-4cba-ac1c-7b1d912b8475">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481dc893-09d1-4653-a496-f7e7015033ac}" ma:internalName="TaxCatchAllLabel" ma:readOnly="true" ma:showField="CatchAllDataLabel" ma:web="3afaf78a-d551-4cba-ac1c-7b1d912b8475">
      <xsd:complexType>
        <xsd:complexContent>
          <xsd:extension base="dms:MultiChoiceLookup">
            <xsd:sequence>
              <xsd:element name="Value" type="dms:Lookup" maxOccurs="unbounded" minOccurs="0" nillable="true"/>
            </xsd:sequence>
          </xsd:extension>
        </xsd:complexContent>
      </xsd:complexType>
    </xsd:element>
    <xsd:element name="ClientLukup" ma:index="29" nillable="true" ma:displayName="Client" ma:internalName="ClientLukup" ma:readOnly="false">
      <xsd:simpleType>
        <xsd:restriction base="dms:Text"/>
      </xsd:simpleType>
    </xsd:element>
    <xsd:element name="ClientID" ma:index="30" nillable="true" ma:displayName="ClientID" ma:internalName="ClientID" ma:readOnly="false">
      <xsd:simpleType>
        <xsd:restriction base="dms:Text"/>
      </xsd:simpleType>
    </xsd:element>
    <xsd:element name="i67d27b5dd1e4ed29b03622e76ee750b" ma:index="39" nillable="true" ma:taxonomy="true" ma:internalName="i67d27b5dd1e4ed29b03622e76ee750b" ma:taxonomyFieldName="Badge" ma:displayName="Badge" ma:fieldId="{267d27b5-dd1e-4ed2-9b03-622e76ee750b}" ma:taxonomyMulti="true" ma:sspId="6fbc8ed7-f359-45a5-bf77-267ed0eb5b96" ma:termSetId="7a48158d-64ca-4430-ad6d-4a8049ec2f54" ma:anchorId="00000000-0000-0000-0000-000000000000" ma:open="false" ma:isKeyword="false">
      <xsd:complexType>
        <xsd:sequence>
          <xsd:element ref="pc:Terms" minOccurs="0" maxOccurs="1"/>
        </xsd:sequence>
      </xsd:complexType>
    </xsd:element>
    <xsd:element name="_dlc_DocId" ma:index="55" nillable="true" ma:displayName="Document ID Value" ma:description="The value of the document ID assigned to this item." ma:indexed="true" ma:internalName="_dlc_DocId" ma:readOnly="true">
      <xsd:simpleType>
        <xsd:restriction base="dms:Text"/>
      </xsd:simpleType>
    </xsd:element>
    <xsd:element name="_dlc_DocIdUrl" ma:index="5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94E32D3-2E21-4611-87E1-D68FC0813440" elementFormDefault="qualified">
    <xsd:import namespace="http://schemas.microsoft.com/office/2006/documentManagement/types"/>
    <xsd:import namespace="http://schemas.microsoft.com/office/infopath/2007/PartnerControls"/>
    <xsd:element name="Geography_x0020_of_x0020_OriginTaxHTField0" ma:index="15" ma:taxonomy="true" ma:internalName="Geography_x0020_of_x0020_OriginT" ma:taxonomyFieldName="Geography_x0020_of_x0020_Origin" ma:displayName="Geography of Origin" ma:indexed="true" ma:readOnly="false" ma:default="" ma:fieldId="{7a66e3fe-fcb6-4ce2-854d-45e09459c5a7}" ma:sspId="155bb128-613e-4099-96fa-4403fd0cc87b" ma:termSetId="e4340256-abf0-49e3-8918-ff7cf781b3e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DD08C88-CC4C-4D35-9129-A70DAA36BE5E" elementFormDefault="qualified">
    <xsd:import namespace="http://schemas.microsoft.com/office/2006/documentManagement/types"/>
    <xsd:import namespace="http://schemas.microsoft.com/office/infopath/2007/PartnerControls"/>
    <xsd:element name="Local_x0020_Content_x0020_TypeTaxHTField0" ma:index="17" ma:taxonomy="true" ma:internalName="Local_x0020_Content_x0020_TypeTa" ma:taxonomyFieldName="Local_x0020_Content_x0020_Type" ma:displayName="Local Content Type" ma:indexed="true" ma:readOnly="false" ma:default="" ma:fieldId="{2366867c-77cd-4933-afd3-42beb1b807cf}" ma:sspId="155bb128-613e-4099-96fa-4403fd0cc87b" ma:termSetId="71325c3c-855f-4016-ae90-48a98c58e6a3" ma:anchorId="00000000-0000-0000-0000-000000000000" ma:open="false" ma:isKeyword="false">
      <xsd:complexType>
        <xsd:sequence>
          <xsd:element ref="pc:Terms" minOccurs="0" maxOccurs="1"/>
        </xsd:sequence>
      </xsd:complexType>
    </xsd:element>
    <xsd:element name="Global_x0020_Content_x0020_TypeTaxHTField0" ma:index="22" ma:taxonomy="true" ma:internalName="Global_x0020_Content_x0020_TypeTa" ma:taxonomyFieldName="Global_x0020_Content_x0020_Type" ma:displayName="Global Content Type" ma:indexed="true" ma:readOnly="false" ma:default="" ma:fieldId="{fcc52b76-f36e-4614-8493-5412b2f37375}" ma:sspId="155bb128-613e-4099-96fa-4403fd0cc87b" ma:termSetId="c1d74e5f-813e-428a-9d1d-e00dfcad313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3DDB362-4C05-4E52-A8D9-EF2F47978B8D" elementFormDefault="qualified">
    <xsd:import namespace="http://schemas.microsoft.com/office/2006/documentManagement/types"/>
    <xsd:import namespace="http://schemas.microsoft.com/office/infopath/2007/PartnerControls"/>
    <xsd:element name="Primary_x0020_Global_x0020_IndustTaxHTField0" ma:index="25" nillable="true" ma:taxonomy="true" ma:internalName="Primary_x0020_Global_x0020_Indust0" ma:taxonomyFieldName="Primary_x0020_Global_x0020_Indust" ma:displayName="Primary Global Industry" ma:indexed="true" ma:readOnly="false" ma:default="" ma:fieldId="{9829ff8e-6819-48cd-ae85-b2213487d9e6}" ma:sspId="155bb128-613e-4099-96fa-4403fd0cc87b" ma:termSetId="30ef725a-a352-4b6b-b897-20d376f351a7" ma:anchorId="00000000-0000-0000-0000-000000000000" ma:open="false" ma:isKeyword="false">
      <xsd:complexType>
        <xsd:sequence>
          <xsd:element ref="pc:Terms" minOccurs="0" maxOccurs="1"/>
        </xsd:sequence>
      </xsd:complexType>
    </xsd:element>
    <xsd:element name="Primary_x0020_Local_x0020_IndustTaxHTField0" ma:index="36" nillable="true" ma:taxonomy="true" ma:internalName="Primary_x0020_Local_x0020_Indust0" ma:taxonomyFieldName="Primary_x0020_Local_x0020_Indust" ma:displayName="Primary Local Industry" ma:indexed="true" ma:readOnly="false" ma:default="" ma:fieldId="{6b32ec70-79ed-4643-bd98-fe19e9037b23}" ma:sspId="155bb128-613e-4099-96fa-4403fd0cc87b" ma:termSetId="0f50edd8-f180-4274-afbc-8048378743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1768DD-F29E-4DC2-9191-F2636B9FA92C" elementFormDefault="qualified">
    <xsd:import namespace="http://schemas.microsoft.com/office/2006/documentManagement/types"/>
    <xsd:import namespace="http://schemas.microsoft.com/office/infopath/2007/PartnerControls"/>
    <xsd:element name="Primary_x0020_Global_x0020_ClientTaxHTField0" ma:index="27" nillable="true" ma:taxonomy="true" ma:internalName="Primary_x0020_Global_x0020_Client0" ma:taxonomyFieldName="Primary_x0020_Global_x0020_Client" ma:displayName="Primary Global Client Service" ma:indexed="true" ma:readOnly="false" ma:default="" ma:fieldId="{6fa21800-7e1f-46b0-9b6b-749847137ef7}" ma:sspId="155bb128-613e-4099-96fa-4403fd0cc87b" ma:termSetId="44905aca-31e9-4e2c-a2a6-9ecd7fd47edd" ma:anchorId="00000000-0000-0000-0000-000000000000" ma:open="false" ma:isKeyword="false">
      <xsd:complexType>
        <xsd:sequence>
          <xsd:element ref="pc:Terms" minOccurs="0" maxOccurs="1"/>
        </xsd:sequence>
      </xsd:complexType>
    </xsd:element>
    <xsd:element name="Primary_x0020_Local_x0020_ClientTaxHTField0" ma:index="48" nillable="true" ma:taxonomy="true" ma:internalName="Primary_x0020_Local_x0020_Client0" ma:taxonomyFieldName="Primary_x0020_Local_x0020_Client" ma:displayName="Primary Local Client Service" ma:indexed="true" ma:readOnly="false" ma:default="" ma:fieldId="{d67f870b-bb8f-4192-92b2-8d437da53387}" ma:sspId="155bb128-613e-4099-96fa-4403fd0cc87b" ma:termSetId="587f4f2d-e2a8-4747-91a8-ad30e346384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DBE4740-AD0E-4EAB-9055-8EB1C48284D9" elementFormDefault="qualified">
    <xsd:import namespace="http://schemas.microsoft.com/office/2006/documentManagement/types"/>
    <xsd:import namespace="http://schemas.microsoft.com/office/infopath/2007/PartnerControls"/>
    <xsd:element name="IPCO_x0020_DesignationTaxHTField0" ma:index="31" nillable="true" ma:taxonomy="true" ma:internalName="IPCO_x0020_DesignationTaxHTField" ma:taxonomyFieldName="IPCO_x0020_Designation" ma:displayName="IPCO Designation" ma:fieldId="{310648f3-cc93-44e0-b643-60c4ef2fcc62}" ma:sspId="155bb128-613e-4099-96fa-4403fd0cc87b" ma:termSetId="4cc4a969-8de7-4bb8-953e-ed88518a96ac"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9C40E9B-856B-46A7-8793-65A6FC1828D8" elementFormDefault="qualified">
    <xsd:import namespace="http://schemas.microsoft.com/office/2006/documentManagement/types"/>
    <xsd:import namespace="http://schemas.microsoft.com/office/infopath/2007/PartnerControls"/>
    <xsd:element name="KAM_x0020_LanguageTaxHTField0" ma:index="34" ma:taxonomy="true" ma:internalName="KAM_x0020_LanguageTaxHTField0" ma:taxonomyFieldName="KAM_x0020_Language" ma:displayName="KAM Language" ma:fieldId="{03648da4-bfa7-4bd1-96dc-f553c5e5b276}" ma:taxonomyMulti="true" ma:sspId="155bb128-613e-4099-96fa-4403fd0cc87b" ma:termSetId="af9198f1-74aa-4e26-b87e-e1ce7d7e6bd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0186DE-B11E-4A29-9C82-428D45BCA71F" elementFormDefault="qualified">
    <xsd:import namespace="http://schemas.microsoft.com/office/2006/documentManagement/types"/>
    <xsd:import namespace="http://schemas.microsoft.com/office/infopath/2007/PartnerControls"/>
    <xsd:element name="Secondary_x0020_Global_x0020_ClieTaxHTField0" ma:index="41" nillable="true" ma:taxonomy="true" ma:internalName="Secondary_x0020_Global_x0020_Clie0" ma:taxonomyFieldName="Secondary_x0020_Global_x0020_Clie" ma:displayName="Secondary Global Client Service" ma:readOnly="false" ma:default="" ma:fieldId="{936248a3-a03a-4130-81ab-4d29e233dc55}" ma:taxonomyMulti="true" ma:sspId="155bb128-613e-4099-96fa-4403fd0cc87b" ma:termSetId="44905aca-31e9-4e2c-a2a6-9ecd7fd47edd" ma:anchorId="00000000-0000-0000-0000-000000000000" ma:open="false" ma:isKeyword="false">
      <xsd:complexType>
        <xsd:sequence>
          <xsd:element ref="pc:Terms" minOccurs="0" maxOccurs="1"/>
        </xsd:sequence>
      </xsd:complexType>
    </xsd:element>
    <xsd:element name="Secondary_x0020_Local_x0020_ClieTaxHTField0" ma:index="52" nillable="true" ma:taxonomy="true" ma:internalName="Secondary_x0020_Local_x0020_Clie0" ma:taxonomyFieldName="Secondary_x0020_Local_x0020_Clie" ma:displayName="Secondary Local Client Service" ma:readOnly="false" ma:default="" ma:fieldId="{28eebca6-6196-4823-bbf3-f044ece0fe5d}" ma:taxonomyMulti="true" ma:sspId="155bb128-613e-4099-96fa-4403fd0cc87b" ma:termSetId="587f4f2d-e2a8-4747-91a8-ad30e346384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6D9DE3-080E-4EC6-B7DD-508C11F603C7" elementFormDefault="qualified">
    <xsd:import namespace="http://schemas.microsoft.com/office/2006/documentManagement/types"/>
    <xsd:import namespace="http://schemas.microsoft.com/office/infopath/2007/PartnerControls"/>
    <xsd:element name="Secondary_x0020_Local_x0020_InduTaxHTField0" ma:index="43" nillable="true" ma:taxonomy="true" ma:internalName="Secondary_x0020_Local_x0020_Indu0" ma:taxonomyFieldName="Secondary_x0020_Local_x0020_Indu" ma:displayName="Secondary Local Industry" ma:readOnly="false" ma:default="" ma:fieldId="{9d641368-8359-4fe4-aecd-cff6926473b4}" ma:taxonomyMulti="true" ma:sspId="155bb128-613e-4099-96fa-4403fd0cc87b" ma:termSetId="0f50edd8-f180-4274-afbc-8048378743e9" ma:anchorId="00000000-0000-0000-0000-000000000000" ma:open="false" ma:isKeyword="false">
      <xsd:complexType>
        <xsd:sequence>
          <xsd:element ref="pc:Terms" minOccurs="0" maxOccurs="1"/>
        </xsd:sequence>
      </xsd:complexType>
    </xsd:element>
    <xsd:element name="Secondary_x0020_Global_x0020_InduTaxHTField0" ma:index="50" nillable="true" ma:taxonomy="true" ma:internalName="Secondary_x0020_Global_x0020_Indu0" ma:taxonomyFieldName="Secondary_x0020_Global_x0020_Indu" ma:displayName="Secondary Global Industry" ma:readOnly="false" ma:default="" ma:fieldId="{a5fbaf9d-c649-4b58-88fb-19e85bd08591}" ma:taxonomyMulti="true" ma:sspId="155bb128-613e-4099-96fa-4403fd0cc87b" ma:termSetId="30ef725a-a352-4b6b-b897-20d376f351a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51C775-C49C-428B-8C1E-2F89178D00F4" elementFormDefault="qualified">
    <xsd:import namespace="http://schemas.microsoft.com/office/2006/documentManagement/types"/>
    <xsd:import namespace="http://schemas.microsoft.com/office/infopath/2007/PartnerControls"/>
    <xsd:element name="Applicable_x0020_GeographyTaxHTField0" ma:index="45" ma:taxonomy="true" ma:internalName="Applicable_x0020_GeographyTaxHTF" ma:taxonomyFieldName="Applicable_x0020_Geography" ma:displayName="Applicable Geography" ma:readOnly="false" ma:default="" ma:fieldId="{c7b729d8-9a17-489c-8693-58538765e77f}" ma:taxonomyMulti="true" ma:sspId="155bb128-613e-4099-96fa-4403fd0cc87b" ma:termSetId="2da3d9cd-4380-47c9-85c9-ae286304082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9F42A41-9C89-4D58-9BD9-4154B946CB75}">
  <ds:schemaRefs>
    <ds:schemaRef ds:uri="http://schemas.microsoft.com/sharepoint/v3/contenttype/forms"/>
  </ds:schemaRefs>
</ds:datastoreItem>
</file>

<file path=customXml/itemProps2.xml><?xml version="1.0" encoding="utf-8"?>
<ds:datastoreItem xmlns:ds="http://schemas.openxmlformats.org/officeDocument/2006/customXml" ds:itemID="{77AA88F9-101E-48D2-8BA7-50BF634E310D}">
  <ds:schemaRefs>
    <ds:schemaRef ds:uri="83DDB362-4C05-4E52-A8D9-EF2F47978B8D"/>
    <ds:schemaRef ds:uri="7D1768DD-F29E-4DC2-9191-F2636B9FA92C"/>
    <ds:schemaRef ds:uri="http://schemas.microsoft.com/office/2006/documentManagement/types"/>
    <ds:schemaRef ds:uri="994E32D3-2E21-4611-87E1-D68FC0813440"/>
    <ds:schemaRef ds:uri="546D9DE3-080E-4EC6-B7DD-508C11F603C7"/>
    <ds:schemaRef ds:uri="http://purl.org/dc/dcmitype/"/>
    <ds:schemaRef ds:uri="http://schemas.microsoft.com/office/2006/metadata/properties"/>
    <ds:schemaRef ds:uri="7AF0C9C1-571A-469E-93FE-640E88AEF1EC"/>
    <ds:schemaRef ds:uri="d78f0933-458e-4f0e-8f7e-f2dabe02af94"/>
    <ds:schemaRef ds:uri="http://www.w3.org/XML/1998/namespace"/>
    <ds:schemaRef ds:uri="5A51C775-C49C-428B-8C1E-2F89178D00F4"/>
    <ds:schemaRef ds:uri="0DBE4740-AD0E-4EAB-9055-8EB1C48284D9"/>
    <ds:schemaRef ds:uri="http://schemas.microsoft.com/office/infopath/2007/PartnerControls"/>
    <ds:schemaRef ds:uri="3A0186DE-B11E-4A29-9C82-428D45BCA71F"/>
    <ds:schemaRef ds:uri="http://purl.org/dc/elements/1.1/"/>
    <ds:schemaRef ds:uri="http://schemas.openxmlformats.org/package/2006/metadata/core-properties"/>
    <ds:schemaRef ds:uri="39C40E9B-856B-46A7-8793-65A6FC1828D8"/>
    <ds:schemaRef ds:uri="http://schemas.microsoft.com/sharepoint/v3"/>
    <ds:schemaRef ds:uri="8DD08C88-CC4C-4D35-9129-A70DAA36BE5E"/>
    <ds:schemaRef ds:uri="http://purl.org/dc/terms/"/>
    <ds:schemaRef ds:uri="a3273937-55e7-450c-ac1f-0f7de532f690"/>
  </ds:schemaRefs>
</ds:datastoreItem>
</file>

<file path=customXml/itemProps3.xml><?xml version="1.0" encoding="utf-8"?>
<ds:datastoreItem xmlns:ds="http://schemas.openxmlformats.org/officeDocument/2006/customXml" ds:itemID="{F539DAE6-8DF8-40EB-A1C3-D9C927368C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78f0933-458e-4f0e-8f7e-f2dabe02af94"/>
    <ds:schemaRef ds:uri="7AF0C9C1-571A-469E-93FE-640E88AEF1EC"/>
    <ds:schemaRef ds:uri="a3273937-55e7-450c-ac1f-0f7de532f690"/>
    <ds:schemaRef ds:uri="994E32D3-2E21-4611-87E1-D68FC0813440"/>
    <ds:schemaRef ds:uri="8DD08C88-CC4C-4D35-9129-A70DAA36BE5E"/>
    <ds:schemaRef ds:uri="83DDB362-4C05-4E52-A8D9-EF2F47978B8D"/>
    <ds:schemaRef ds:uri="7D1768DD-F29E-4DC2-9191-F2636B9FA92C"/>
    <ds:schemaRef ds:uri="0DBE4740-AD0E-4EAB-9055-8EB1C48284D9"/>
    <ds:schemaRef ds:uri="39C40E9B-856B-46A7-8793-65A6FC1828D8"/>
    <ds:schemaRef ds:uri="3A0186DE-B11E-4A29-9C82-428D45BCA71F"/>
    <ds:schemaRef ds:uri="546D9DE3-080E-4EC6-B7DD-508C11F603C7"/>
    <ds:schemaRef ds:uri="5A51C775-C49C-428B-8C1E-2F89178D00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4E4F3D1-8A0F-45CE-BC7C-3E07613D44C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4122</TotalTime>
  <Words>127</Words>
  <Application>Microsoft Office PowerPoint</Application>
  <PresentationFormat>Widescreen</PresentationFormat>
  <Paragraphs>19</Paragraphs>
  <Slides>11</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Bebas Neue</vt:lpstr>
      <vt:lpstr>Calibri</vt:lpstr>
      <vt:lpstr>Calibri Light</vt:lpstr>
      <vt:lpstr>Chronicle Display Black</vt:lpstr>
      <vt:lpstr>Frutiger Next Pro Light</vt:lpstr>
      <vt:lpstr>Nexa Black</vt:lpstr>
      <vt:lpstr>Open Sans</vt:lpstr>
      <vt:lpstr>Open Sans Light</vt:lpstr>
      <vt:lpstr>Verdana</vt:lpstr>
      <vt:lpstr>Office Theme</vt:lpstr>
      <vt:lpstr>DD Template Nov 2016 16x9</vt:lpstr>
      <vt:lpstr>1_Office Theme</vt:lpstr>
      <vt:lpstr>Tech Trends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PSAV</cp:lastModifiedBy>
  <cp:revision>47</cp:revision>
  <dcterms:created xsi:type="dcterms:W3CDTF">2016-11-30T17:38:31Z</dcterms:created>
  <dcterms:modified xsi:type="dcterms:W3CDTF">2017-09-07T11:55:56Z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imary Local Indust">
    <vt:lpwstr>336;#United States:Technology, Media and Telecommunications:Technology|cb539838-afcb-4024-9ec3-f8c2993f0f39</vt:lpwstr>
  </property>
  <property fmtid="{D5CDD505-2E9C-101B-9397-08002B2CF9AE}" pid="3" name="_dlc_policyId">
    <vt:lpwstr/>
  </property>
  <property fmtid="{D5CDD505-2E9C-101B-9397-08002B2CF9AE}" pid="4" name="Geography of Origin">
    <vt:lpwstr>14;#Americas (Region):United States (MF):United States|8cb0099f-1dbf-4b3c-9b7f-d98051a79fa3</vt:lpwstr>
  </property>
  <property fmtid="{D5CDD505-2E9C-101B-9397-08002B2CF9AE}" pid="5" name="KAM Language">
    <vt:lpwstr>7;#English|b169a262-1aaa-4ccb-9acf-78a36c1d9bab</vt:lpwstr>
  </property>
  <property fmtid="{D5CDD505-2E9C-101B-9397-08002B2CF9AE}" pid="6" name="ContentTypeId">
    <vt:lpwstr>0x0101002880177DFDC248C38C745E1D664A5FC5005A06F54836795E42BB2EC0DAAB3ACA6A</vt:lpwstr>
  </property>
  <property fmtid="{D5CDD505-2E9C-101B-9397-08002B2CF9AE}" pid="7" name="Primary Global Client">
    <vt:lpwstr>636;#Consulting:Technology|190f3cf5-b6fb-4604-8289-a8e44df246d3</vt:lpwstr>
  </property>
  <property fmtid="{D5CDD505-2E9C-101B-9397-08002B2CF9AE}" pid="8" name="Secondary Global Clie">
    <vt:lpwstr>1478;#Enterprise Risk Services:Cyber Risk Services|007c384d-82a3-4959-8149-732c72a3e980</vt:lpwstr>
  </property>
  <property fmtid="{D5CDD505-2E9C-101B-9397-08002B2CF9AE}" pid="9" name="Primary Global Indust">
    <vt:lpwstr>202;#Technology, Media and Telecommunications:Technology|431d1370-2525-47b5-8f0b-77da3ee98819</vt:lpwstr>
  </property>
  <property fmtid="{D5CDD505-2E9C-101B-9397-08002B2CF9AE}" pid="10" name="ItemRetentionFormula">
    <vt:lpwstr/>
  </property>
  <property fmtid="{D5CDD505-2E9C-101B-9397-08002B2CF9AE}" pid="11" name="Global Content Type">
    <vt:lpwstr>11;#Research and Publications:Points of View|68e9f77b-af3d-4d74-8679-2df86d4eb75d</vt:lpwstr>
  </property>
  <property fmtid="{D5CDD505-2E9C-101B-9397-08002B2CF9AE}" pid="12" name="Local Internal Service">
    <vt:lpwstr>44;#United States:Enabling Areas:Deloitte Research|55dc8d60-da1f-4d22-be9a-8afb5d77a790</vt:lpwstr>
  </property>
  <property fmtid="{D5CDD505-2E9C-101B-9397-08002B2CF9AE}" pid="13" name="Global Internal Service">
    <vt:lpwstr>45;#Internal Services:Marketing|f712ec1a-1025-4224-86c9-b7b7e2074e8a</vt:lpwstr>
  </property>
  <property fmtid="{D5CDD505-2E9C-101B-9397-08002B2CF9AE}" pid="14" name="Secondary Local Clie">
    <vt:lpwstr>1368;#United States:Deloitte Advisory:Risk and Resilience:Cyber Risk Services (US)|534536a0-b5a3-40af-ad39-40846ab14be1</vt:lpwstr>
  </property>
  <property fmtid="{D5CDD505-2E9C-101B-9397-08002B2CF9AE}" pid="15" name="IPCO Designation">
    <vt:lpwstr>29;#May be edited and used internally or to perform client engagements, but not disclosed to third parties (Category B)|15095e12-2ea3-43c4-bf64-4b2da3b122a1</vt:lpwstr>
  </property>
  <property fmtid="{D5CDD505-2E9C-101B-9397-08002B2CF9AE}" pid="16" name="Publishing Owning Te">
    <vt:lpwstr>85;#United States Internal Services|c6c5b0cd-5846-42d0-878d-2e19e90c232e</vt:lpwstr>
  </property>
  <property fmtid="{D5CDD505-2E9C-101B-9397-08002B2CF9AE}" pid="17" name="Secondary Global Indu">
    <vt:lpwstr>213;#Public Sector:Civil Government:National Government|c83847fb-8c4a-48de-8c11-2ebe6f8d305b;#395;#Public Sector:Civil Government:Regional or State Governments|1d919abc-e6ba-41dc-97af-ab98f20e0ba8</vt:lpwstr>
  </property>
  <property fmtid="{D5CDD505-2E9C-101B-9397-08002B2CF9AE}" pid="18" name="_docset_NoMedatataSyncRequired">
    <vt:lpwstr>False</vt:lpwstr>
  </property>
  <property fmtid="{D5CDD505-2E9C-101B-9397-08002B2CF9AE}" pid="19" name="Local Content Type">
    <vt:lpwstr>19;#United States:Research and Publications:Thought Leadership|b6187f31-dc42-4a27-99da-51171ea0a4e4</vt:lpwstr>
  </property>
  <property fmtid="{D5CDD505-2E9C-101B-9397-08002B2CF9AE}" pid="20" name="Primary Local Client">
    <vt:lpwstr>947;#United States:Consulting:Technology|9a6a2785-bc85-4b8f-a22b-d95ad4761a0f</vt:lpwstr>
  </property>
  <property fmtid="{D5CDD505-2E9C-101B-9397-08002B2CF9AE}" pid="21" name="Badge">
    <vt:lpwstr>48;#Deloitte University Press|7caf8449-4cd8-440f-b913-137007b3f78d;#49;#Deloitte Thought Leadership|8602ecc9-9b47-40c6-81ed-b72cbac59380</vt:lpwstr>
  </property>
  <property fmtid="{D5CDD505-2E9C-101B-9397-08002B2CF9AE}" pid="22" name="Applicable Geography">
    <vt:lpwstr>6;#Global|f12aef73-b423-4016-a43f-15722d3a0a5e;#37;#Americas (Region):United States (MF):United States|9c5a9357-ad6f-4404-8a4a-27a82e744927</vt:lpwstr>
  </property>
  <property fmtid="{D5CDD505-2E9C-101B-9397-08002B2CF9AE}" pid="23" name="Secondary Local Indu">
    <vt:lpwstr>394;#United States:Public Sector:State Government|8cdb3859-8892-4110-9799-5c5b61969592;#424;#United States:Federal|37afaba5-9da2-438d-a436-a84e30811da8</vt:lpwstr>
  </property>
  <property fmtid="{D5CDD505-2E9C-101B-9397-08002B2CF9AE}" pid="24" name="Publishing Owning Te0">
    <vt:lpwstr>United States Internal Services|c6c5b0cd-5846-42d0-878d-2e19e90c232e</vt:lpwstr>
  </property>
</Properties>
</file>