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1.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8" r:id="rId5"/>
  </p:sldMasterIdLst>
  <p:notesMasterIdLst>
    <p:notesMasterId r:id="rId24"/>
  </p:notesMasterIdLst>
  <p:handoutMasterIdLst>
    <p:handoutMasterId r:id="rId25"/>
  </p:handoutMasterIdLst>
  <p:sldIdLst>
    <p:sldId id="288" r:id="rId6"/>
    <p:sldId id="303" r:id="rId7"/>
    <p:sldId id="267" r:id="rId8"/>
    <p:sldId id="296" r:id="rId9"/>
    <p:sldId id="268" r:id="rId10"/>
    <p:sldId id="290" r:id="rId11"/>
    <p:sldId id="280" r:id="rId12"/>
    <p:sldId id="281" r:id="rId13"/>
    <p:sldId id="282" r:id="rId14"/>
    <p:sldId id="265" r:id="rId15"/>
    <p:sldId id="283" r:id="rId16"/>
    <p:sldId id="284" r:id="rId17"/>
    <p:sldId id="297" r:id="rId18"/>
    <p:sldId id="299" r:id="rId19"/>
    <p:sldId id="300" r:id="rId20"/>
    <p:sldId id="301" r:id="rId21"/>
    <p:sldId id="302" r:id="rId22"/>
    <p:sldId id="294"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33"/>
    <a:srgbClr val="66CCCC"/>
    <a:srgbClr val="58595B"/>
    <a:srgbClr val="6699CC"/>
    <a:srgbClr val="BCBEC0"/>
    <a:srgbClr val="DEDEDE"/>
    <a:srgbClr val="CC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8" autoAdjust="0"/>
    <p:restoredTop sz="90291" autoAdjust="0"/>
  </p:normalViewPr>
  <p:slideViewPr>
    <p:cSldViewPr snapToGrid="0">
      <p:cViewPr varScale="1">
        <p:scale>
          <a:sx n="69" d="100"/>
          <a:sy n="69" d="100"/>
        </p:scale>
        <p:origin x="488" y="4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72" d="100"/>
          <a:sy n="72" d="100"/>
        </p:scale>
        <p:origin x="290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D9BB9-FB8D-4AC4-8740-3989A2AE7345}" type="doc">
      <dgm:prSet loTypeId="urn:microsoft.com/office/officeart/2005/8/layout/list1" loCatId="list" qsTypeId="urn:microsoft.com/office/officeart/2005/8/quickstyle/simple2" qsCatId="simple" csTypeId="urn:microsoft.com/office/officeart/2005/8/colors/accent1_2" csCatId="accent1" phldr="1"/>
      <dgm:spPr/>
    </dgm:pt>
    <dgm:pt modelId="{19406FA7-7C4E-455E-B1AA-C2969BBB604C}">
      <dgm:prSet phldrT="[Text]" custT="1"/>
      <dgm:spPr/>
      <dgm:t>
        <a:bodyPr/>
        <a:lstStyle/>
        <a:p>
          <a:pPr algn="ctr">
            <a:spcAft>
              <a:spcPct val="35000"/>
            </a:spcAft>
          </a:pPr>
          <a:r>
            <a:rPr lang="en-US" sz="2400" b="1" dirty="0">
              <a:latin typeface="Raleway" panose="020B0003030101060003" pitchFamily="34" charset="0"/>
            </a:rPr>
            <a:t>Mission</a:t>
          </a:r>
          <a:endParaRPr lang="en-US" sz="2400" dirty="0">
            <a:latin typeface="Raleway" panose="020B0003030101060003" pitchFamily="34" charset="0"/>
          </a:endParaRPr>
        </a:p>
      </dgm:t>
    </dgm:pt>
    <dgm:pt modelId="{9B6A38D6-6029-4C26-8739-0FFBA1777467}" type="parTrans" cxnId="{92D69C94-EE5D-4967-B9EA-B068A1824F7B}">
      <dgm:prSet/>
      <dgm:spPr/>
      <dgm:t>
        <a:bodyPr/>
        <a:lstStyle/>
        <a:p>
          <a:pPr algn="ctr"/>
          <a:endParaRPr lang="en-US"/>
        </a:p>
      </dgm:t>
    </dgm:pt>
    <dgm:pt modelId="{AB066199-5939-4223-AA54-561DED13C1E3}" type="sibTrans" cxnId="{92D69C94-EE5D-4967-B9EA-B068A1824F7B}">
      <dgm:prSet/>
      <dgm:spPr/>
      <dgm:t>
        <a:bodyPr/>
        <a:lstStyle/>
        <a:p>
          <a:pPr algn="ctr"/>
          <a:endParaRPr lang="en-US"/>
        </a:p>
      </dgm:t>
    </dgm:pt>
    <dgm:pt modelId="{FD77D779-5E40-4858-9A37-4307FEE96C61}">
      <dgm:prSet phldrT="[Text]" custT="1"/>
      <dgm:spPr/>
      <dgm:t>
        <a:bodyPr/>
        <a:lstStyle/>
        <a:p>
          <a:pPr algn="ctr">
            <a:buNone/>
          </a:pPr>
          <a:r>
            <a:rPr lang="en-US" sz="1600" b="1" dirty="0">
              <a:latin typeface="+mn-lt"/>
            </a:rPr>
            <a:t> </a:t>
          </a:r>
        </a:p>
      </dgm:t>
    </dgm:pt>
    <dgm:pt modelId="{31E4BD94-FF01-42AE-BDCE-F7F5D2849AE4}" type="parTrans" cxnId="{81E9F4D8-CC8A-48D2-80AE-6CA6ABB0B301}">
      <dgm:prSet/>
      <dgm:spPr/>
      <dgm:t>
        <a:bodyPr/>
        <a:lstStyle/>
        <a:p>
          <a:endParaRPr lang="en-US"/>
        </a:p>
      </dgm:t>
    </dgm:pt>
    <dgm:pt modelId="{77346CE6-BEFB-41A7-B9D9-BC37396563C7}" type="sibTrans" cxnId="{81E9F4D8-CC8A-48D2-80AE-6CA6ABB0B301}">
      <dgm:prSet/>
      <dgm:spPr/>
      <dgm:t>
        <a:bodyPr/>
        <a:lstStyle/>
        <a:p>
          <a:endParaRPr lang="en-US"/>
        </a:p>
      </dgm:t>
    </dgm:pt>
    <dgm:pt modelId="{19F88368-4002-4BA5-8066-FCCD1951A46E}">
      <dgm:prSet phldrT="[Text]" custT="1"/>
      <dgm:spPr/>
      <dgm:t>
        <a:bodyPr/>
        <a:lstStyle/>
        <a:p>
          <a:pPr algn="ctr"/>
          <a:r>
            <a:rPr lang="en-US" sz="2400" b="1" dirty="0">
              <a:latin typeface="Raleway" panose="020B0003030101060003" pitchFamily="34" charset="0"/>
            </a:rPr>
            <a:t>Vision</a:t>
          </a:r>
          <a:endParaRPr lang="en-US" sz="2400" dirty="0">
            <a:latin typeface="Raleway" panose="020B0003030101060003" pitchFamily="34" charset="0"/>
          </a:endParaRPr>
        </a:p>
      </dgm:t>
    </dgm:pt>
    <dgm:pt modelId="{89513B81-3412-4BC7-989D-2C39C3DBD8D5}" type="sibTrans" cxnId="{F0600507-FFA6-4FBF-A093-0EEA2C2C92F2}">
      <dgm:prSet/>
      <dgm:spPr/>
      <dgm:t>
        <a:bodyPr/>
        <a:lstStyle/>
        <a:p>
          <a:pPr algn="ctr"/>
          <a:endParaRPr lang="en-US"/>
        </a:p>
      </dgm:t>
    </dgm:pt>
    <dgm:pt modelId="{E33E762A-56DF-4265-9428-E3377473AA47}" type="parTrans" cxnId="{F0600507-FFA6-4FBF-A093-0EEA2C2C92F2}">
      <dgm:prSet/>
      <dgm:spPr/>
      <dgm:t>
        <a:bodyPr/>
        <a:lstStyle/>
        <a:p>
          <a:pPr algn="ctr"/>
          <a:endParaRPr lang="en-US"/>
        </a:p>
      </dgm:t>
    </dgm:pt>
    <dgm:pt modelId="{A9D15580-AF96-43E3-8F10-27531CEE1135}">
      <dgm:prSet phldrT="[Text]" custT="1"/>
      <dgm:spPr/>
      <dgm:t>
        <a:bodyPr/>
        <a:lstStyle/>
        <a:p>
          <a:pPr algn="ctr"/>
          <a:r>
            <a:rPr lang="en-US" sz="2400" b="1" dirty="0">
              <a:latin typeface="Raleway" panose="020B0003030101060003" pitchFamily="34" charset="0"/>
            </a:rPr>
            <a:t>Program Goals</a:t>
          </a:r>
        </a:p>
      </dgm:t>
    </dgm:pt>
    <dgm:pt modelId="{75673091-D439-4B95-AA94-1FEFA17391AC}" type="sibTrans" cxnId="{57BBA474-6C3E-4BEE-9AF5-2191B00142DA}">
      <dgm:prSet/>
      <dgm:spPr/>
      <dgm:t>
        <a:bodyPr/>
        <a:lstStyle/>
        <a:p>
          <a:pPr algn="ctr"/>
          <a:endParaRPr lang="en-US"/>
        </a:p>
      </dgm:t>
    </dgm:pt>
    <dgm:pt modelId="{561FD886-E77C-4692-980E-6B9CD1B61FCC}" type="parTrans" cxnId="{57BBA474-6C3E-4BEE-9AF5-2191B00142DA}">
      <dgm:prSet/>
      <dgm:spPr/>
      <dgm:t>
        <a:bodyPr/>
        <a:lstStyle/>
        <a:p>
          <a:pPr algn="ctr"/>
          <a:endParaRPr lang="en-US"/>
        </a:p>
      </dgm:t>
    </dgm:pt>
    <dgm:pt modelId="{3CE31797-6744-4164-90C5-7FEBFB3D9289}">
      <dgm:prSet phldrT="[Text]" custT="1"/>
      <dgm:spPr/>
      <dgm:t>
        <a:bodyPr/>
        <a:lstStyle/>
        <a:p>
          <a:pPr algn="ctr">
            <a:buNone/>
          </a:pPr>
          <a:r>
            <a:rPr lang="en-US" sz="1800" dirty="0">
              <a:latin typeface="+mn-lt"/>
            </a:rPr>
            <a:t>U.S. global leadership in advanced manufacturing</a:t>
          </a:r>
        </a:p>
      </dgm:t>
    </dgm:pt>
    <dgm:pt modelId="{79CE7F7A-87EF-49E7-A921-D23387985012}" type="parTrans" cxnId="{F428B7F0-6BF9-4CDC-A3E6-247CAFB359F9}">
      <dgm:prSet/>
      <dgm:spPr/>
      <dgm:t>
        <a:bodyPr/>
        <a:lstStyle/>
        <a:p>
          <a:endParaRPr lang="en-US"/>
        </a:p>
      </dgm:t>
    </dgm:pt>
    <dgm:pt modelId="{8639D152-EE04-407E-A867-F7730F2A5E64}" type="sibTrans" cxnId="{F428B7F0-6BF9-4CDC-A3E6-247CAFB359F9}">
      <dgm:prSet/>
      <dgm:spPr/>
      <dgm:t>
        <a:bodyPr/>
        <a:lstStyle/>
        <a:p>
          <a:endParaRPr lang="en-US"/>
        </a:p>
      </dgm:t>
    </dgm:pt>
    <dgm:pt modelId="{B096237B-7D0C-47D2-8517-E3E001A4EAEE}">
      <dgm:prSet phldrT="[Text]" custT="1"/>
      <dgm:spPr/>
      <dgm:t>
        <a:bodyPr/>
        <a:lstStyle/>
        <a:p>
          <a:pPr marL="0" indent="0" algn="l">
            <a:spcAft>
              <a:spcPts val="0"/>
            </a:spcAft>
            <a:buNone/>
          </a:pPr>
          <a:r>
            <a:rPr lang="en-US" sz="1800" dirty="0">
              <a:latin typeface="+mn-lt"/>
            </a:rPr>
            <a:t>Connecting people, ideas, and technology to solve industry-relevant advanced manufacturing challenges, thereby enhancing industrial competitiveness and economic growth and strengthening our national security</a:t>
          </a:r>
        </a:p>
      </dgm:t>
    </dgm:pt>
    <dgm:pt modelId="{8BD4F445-B88C-4E3E-9118-27F5900AF542}" type="parTrans" cxnId="{5DDBB506-3B13-4A4C-ABEA-C57963F938FE}">
      <dgm:prSet/>
      <dgm:spPr/>
      <dgm:t>
        <a:bodyPr/>
        <a:lstStyle/>
        <a:p>
          <a:endParaRPr lang="en-US"/>
        </a:p>
      </dgm:t>
    </dgm:pt>
    <dgm:pt modelId="{753D2C72-F4D3-4B26-802D-DCB502D9FA65}" type="sibTrans" cxnId="{5DDBB506-3B13-4A4C-ABEA-C57963F938FE}">
      <dgm:prSet/>
      <dgm:spPr/>
      <dgm:t>
        <a:bodyPr/>
        <a:lstStyle/>
        <a:p>
          <a:endParaRPr lang="en-US"/>
        </a:p>
      </dgm:t>
    </dgm:pt>
    <dgm:pt modelId="{839FE22D-2583-455E-B931-13F1E5DA29E2}">
      <dgm:prSet phldrT="[Text]" custT="1"/>
      <dgm:spPr/>
      <dgm:t>
        <a:bodyPr/>
        <a:lstStyle/>
        <a:p>
          <a:pPr algn="ctr">
            <a:buNone/>
          </a:pPr>
          <a:r>
            <a:rPr lang="en-US" sz="1600" b="1" strike="noStrike" dirty="0">
              <a:latin typeface="+mn-lt"/>
            </a:rPr>
            <a:t> </a:t>
          </a:r>
          <a:endParaRPr lang="en-US" sz="1600" b="1" strike="sngStrike" dirty="0">
            <a:latin typeface="+mn-lt"/>
          </a:endParaRPr>
        </a:p>
      </dgm:t>
    </dgm:pt>
    <dgm:pt modelId="{C60AF6F9-0D3C-41CE-9B9E-0521B1ABC66A}" type="sibTrans" cxnId="{A291EEEB-7A15-4F78-AE77-D7DF51657270}">
      <dgm:prSet/>
      <dgm:spPr/>
      <dgm:t>
        <a:bodyPr/>
        <a:lstStyle/>
        <a:p>
          <a:endParaRPr lang="en-US"/>
        </a:p>
      </dgm:t>
    </dgm:pt>
    <dgm:pt modelId="{B2B988C4-5F08-4529-BBC5-E9082E8D2401}" type="parTrans" cxnId="{A291EEEB-7A15-4F78-AE77-D7DF51657270}">
      <dgm:prSet/>
      <dgm:spPr/>
      <dgm:t>
        <a:bodyPr/>
        <a:lstStyle/>
        <a:p>
          <a:endParaRPr lang="en-US"/>
        </a:p>
      </dgm:t>
    </dgm:pt>
    <dgm:pt modelId="{09DEE781-CBE8-4751-B0CC-8FA8D08C566C}">
      <dgm:prSet phldrT="[Text]" custT="1"/>
      <dgm:spPr/>
      <dgm:t>
        <a:bodyPr/>
        <a:lstStyle/>
        <a:p>
          <a:pPr algn="ctr">
            <a:buNone/>
          </a:pPr>
          <a:r>
            <a:rPr lang="en-US" sz="1600" b="1" strike="noStrike" dirty="0">
              <a:latin typeface="+mn-lt"/>
            </a:rPr>
            <a:t> </a:t>
          </a:r>
        </a:p>
      </dgm:t>
    </dgm:pt>
    <dgm:pt modelId="{BE6F7F5C-04F9-426A-8208-8425C3CA978D}" type="sibTrans" cxnId="{AF0004B7-C81C-407D-AF76-806816E6AB8E}">
      <dgm:prSet/>
      <dgm:spPr/>
      <dgm:t>
        <a:bodyPr/>
        <a:lstStyle/>
        <a:p>
          <a:endParaRPr lang="en-US"/>
        </a:p>
      </dgm:t>
    </dgm:pt>
    <dgm:pt modelId="{5DE1D303-CEA1-4D99-9ED3-38D51E58D91B}" type="parTrans" cxnId="{AF0004B7-C81C-407D-AF76-806816E6AB8E}">
      <dgm:prSet/>
      <dgm:spPr/>
      <dgm:t>
        <a:bodyPr/>
        <a:lstStyle/>
        <a:p>
          <a:endParaRPr lang="en-US"/>
        </a:p>
      </dgm:t>
    </dgm:pt>
    <dgm:pt modelId="{E4332FAE-458E-419B-B7C3-86B91F057F4B}">
      <dgm:prSet phldrT="[Text]" custT="1"/>
      <dgm:spPr/>
      <dgm:t>
        <a:bodyPr/>
        <a:lstStyle/>
        <a:p>
          <a:pPr algn="ctr">
            <a:buNone/>
          </a:pPr>
          <a:r>
            <a:rPr lang="en-US" sz="1600" b="1" dirty="0">
              <a:latin typeface="+mn-lt"/>
            </a:rPr>
            <a:t> </a:t>
          </a:r>
        </a:p>
      </dgm:t>
    </dgm:pt>
    <dgm:pt modelId="{DD95FCCC-3A94-4570-BC47-B6C87C08F693}" type="sibTrans" cxnId="{7C77B095-5030-49D3-B769-D14491739939}">
      <dgm:prSet/>
      <dgm:spPr/>
      <dgm:t>
        <a:bodyPr/>
        <a:lstStyle/>
        <a:p>
          <a:endParaRPr lang="en-US"/>
        </a:p>
      </dgm:t>
    </dgm:pt>
    <dgm:pt modelId="{9FF0C001-6AF5-4D80-ABD3-08464806742F}" type="parTrans" cxnId="{7C77B095-5030-49D3-B769-D14491739939}">
      <dgm:prSet/>
      <dgm:spPr/>
      <dgm:t>
        <a:bodyPr/>
        <a:lstStyle/>
        <a:p>
          <a:endParaRPr lang="en-US"/>
        </a:p>
      </dgm:t>
    </dgm:pt>
    <dgm:pt modelId="{1AF83815-4CF6-4494-9932-24D768967CFA}" type="pres">
      <dgm:prSet presAssocID="{28ED9BB9-FB8D-4AC4-8740-3989A2AE7345}" presName="linear" presStyleCnt="0">
        <dgm:presLayoutVars>
          <dgm:dir/>
          <dgm:animLvl val="lvl"/>
          <dgm:resizeHandles val="exact"/>
        </dgm:presLayoutVars>
      </dgm:prSet>
      <dgm:spPr/>
    </dgm:pt>
    <dgm:pt modelId="{1B9A1A92-F216-4BE2-B761-168D1A862FF2}" type="pres">
      <dgm:prSet presAssocID="{19F88368-4002-4BA5-8066-FCCD1951A46E}" presName="parentLin" presStyleCnt="0"/>
      <dgm:spPr/>
    </dgm:pt>
    <dgm:pt modelId="{40D637AC-9B28-4BD8-A810-1AFAE486E8CA}" type="pres">
      <dgm:prSet presAssocID="{19F88368-4002-4BA5-8066-FCCD1951A46E}" presName="parentLeftMargin" presStyleLbl="node1" presStyleIdx="0" presStyleCnt="3"/>
      <dgm:spPr/>
      <dgm:t>
        <a:bodyPr/>
        <a:lstStyle/>
        <a:p>
          <a:endParaRPr lang="en-US"/>
        </a:p>
      </dgm:t>
    </dgm:pt>
    <dgm:pt modelId="{6F5191EE-6863-4982-9BD7-873C45C23B02}" type="pres">
      <dgm:prSet presAssocID="{19F88368-4002-4BA5-8066-FCCD1951A46E}" presName="parentText" presStyleLbl="node1" presStyleIdx="0" presStyleCnt="3" custScaleX="50938">
        <dgm:presLayoutVars>
          <dgm:chMax val="0"/>
          <dgm:bulletEnabled val="1"/>
        </dgm:presLayoutVars>
      </dgm:prSet>
      <dgm:spPr/>
      <dgm:t>
        <a:bodyPr/>
        <a:lstStyle/>
        <a:p>
          <a:endParaRPr lang="en-US"/>
        </a:p>
      </dgm:t>
    </dgm:pt>
    <dgm:pt modelId="{20151120-FE14-4106-AB88-0C8EB18F911E}" type="pres">
      <dgm:prSet presAssocID="{19F88368-4002-4BA5-8066-FCCD1951A46E}" presName="negativeSpace" presStyleCnt="0"/>
      <dgm:spPr/>
    </dgm:pt>
    <dgm:pt modelId="{4EB1E665-F558-469C-803C-BB1C9084364E}" type="pres">
      <dgm:prSet presAssocID="{19F88368-4002-4BA5-8066-FCCD1951A46E}" presName="childText" presStyleLbl="conFgAcc1" presStyleIdx="0" presStyleCnt="3">
        <dgm:presLayoutVars>
          <dgm:bulletEnabled val="1"/>
        </dgm:presLayoutVars>
      </dgm:prSet>
      <dgm:spPr>
        <a:prstGeom prst="roundRect">
          <a:avLst/>
        </a:prstGeom>
      </dgm:spPr>
      <dgm:t>
        <a:bodyPr/>
        <a:lstStyle/>
        <a:p>
          <a:endParaRPr lang="en-US"/>
        </a:p>
      </dgm:t>
    </dgm:pt>
    <dgm:pt modelId="{3FAE5F95-E48D-42CC-90D4-4460C178071F}" type="pres">
      <dgm:prSet presAssocID="{89513B81-3412-4BC7-989D-2C39C3DBD8D5}" presName="spaceBetweenRectangles" presStyleCnt="0"/>
      <dgm:spPr/>
    </dgm:pt>
    <dgm:pt modelId="{25D2C6F2-EDAE-435C-AA43-0DEBEABEDEF9}" type="pres">
      <dgm:prSet presAssocID="{19406FA7-7C4E-455E-B1AA-C2969BBB604C}" presName="parentLin" presStyleCnt="0"/>
      <dgm:spPr/>
    </dgm:pt>
    <dgm:pt modelId="{C46FDDE2-9328-4A74-826D-27731F5BE37E}" type="pres">
      <dgm:prSet presAssocID="{19406FA7-7C4E-455E-B1AA-C2969BBB604C}" presName="parentLeftMargin" presStyleLbl="node1" presStyleIdx="0" presStyleCnt="3"/>
      <dgm:spPr/>
      <dgm:t>
        <a:bodyPr/>
        <a:lstStyle/>
        <a:p>
          <a:endParaRPr lang="en-US"/>
        </a:p>
      </dgm:t>
    </dgm:pt>
    <dgm:pt modelId="{47A52144-3C0F-45C4-9C1A-D7667FFACFCD}" type="pres">
      <dgm:prSet presAssocID="{19406FA7-7C4E-455E-B1AA-C2969BBB604C}" presName="parentText" presStyleLbl="node1" presStyleIdx="1" presStyleCnt="3" custScaleX="58313">
        <dgm:presLayoutVars>
          <dgm:chMax val="0"/>
          <dgm:bulletEnabled val="1"/>
        </dgm:presLayoutVars>
      </dgm:prSet>
      <dgm:spPr/>
      <dgm:t>
        <a:bodyPr/>
        <a:lstStyle/>
        <a:p>
          <a:endParaRPr lang="en-US"/>
        </a:p>
      </dgm:t>
    </dgm:pt>
    <dgm:pt modelId="{12CFDB38-5E31-43D9-85A7-B17F273BCC7E}" type="pres">
      <dgm:prSet presAssocID="{19406FA7-7C4E-455E-B1AA-C2969BBB604C}" presName="negativeSpace" presStyleCnt="0"/>
      <dgm:spPr/>
    </dgm:pt>
    <dgm:pt modelId="{CAF095EA-B503-4AE8-B8B9-016DE88E0C50}" type="pres">
      <dgm:prSet presAssocID="{19406FA7-7C4E-455E-B1AA-C2969BBB604C}" presName="childText" presStyleLbl="conFgAcc1" presStyleIdx="1" presStyleCnt="3">
        <dgm:presLayoutVars>
          <dgm:bulletEnabled val="1"/>
        </dgm:presLayoutVars>
      </dgm:prSet>
      <dgm:spPr>
        <a:prstGeom prst="roundRect">
          <a:avLst/>
        </a:prstGeom>
      </dgm:spPr>
      <dgm:t>
        <a:bodyPr/>
        <a:lstStyle/>
        <a:p>
          <a:endParaRPr lang="en-US"/>
        </a:p>
      </dgm:t>
    </dgm:pt>
    <dgm:pt modelId="{98E60E66-1385-45AA-B6D9-964031987E8E}" type="pres">
      <dgm:prSet presAssocID="{AB066199-5939-4223-AA54-561DED13C1E3}" presName="spaceBetweenRectangles" presStyleCnt="0"/>
      <dgm:spPr/>
    </dgm:pt>
    <dgm:pt modelId="{D67E33A6-333F-491B-9CAF-919014A1A7C5}" type="pres">
      <dgm:prSet presAssocID="{A9D15580-AF96-43E3-8F10-27531CEE1135}" presName="parentLin" presStyleCnt="0"/>
      <dgm:spPr/>
    </dgm:pt>
    <dgm:pt modelId="{3CE9B4AA-6F9D-42F8-B17E-444953D04C09}" type="pres">
      <dgm:prSet presAssocID="{A9D15580-AF96-43E3-8F10-27531CEE1135}" presName="parentLeftMargin" presStyleLbl="node1" presStyleIdx="1" presStyleCnt="3"/>
      <dgm:spPr/>
      <dgm:t>
        <a:bodyPr/>
        <a:lstStyle/>
        <a:p>
          <a:endParaRPr lang="en-US"/>
        </a:p>
      </dgm:t>
    </dgm:pt>
    <dgm:pt modelId="{D06A0DF4-205E-419E-8540-401136BACAB7}" type="pres">
      <dgm:prSet presAssocID="{A9D15580-AF96-43E3-8F10-27531CEE1135}" presName="parentText" presStyleLbl="node1" presStyleIdx="2" presStyleCnt="3" custScaleX="65738">
        <dgm:presLayoutVars>
          <dgm:chMax val="0"/>
          <dgm:bulletEnabled val="1"/>
        </dgm:presLayoutVars>
      </dgm:prSet>
      <dgm:spPr/>
      <dgm:t>
        <a:bodyPr/>
        <a:lstStyle/>
        <a:p>
          <a:endParaRPr lang="en-US"/>
        </a:p>
      </dgm:t>
    </dgm:pt>
    <dgm:pt modelId="{D7E45CBD-C143-49AB-AAD7-6ED243A86D41}" type="pres">
      <dgm:prSet presAssocID="{A9D15580-AF96-43E3-8F10-27531CEE1135}" presName="negativeSpace" presStyleCnt="0"/>
      <dgm:spPr/>
    </dgm:pt>
    <dgm:pt modelId="{B71DEDA2-B1EB-4DB7-AA92-9505FA42FD22}" type="pres">
      <dgm:prSet presAssocID="{A9D15580-AF96-43E3-8F10-27531CEE1135}" presName="childText" presStyleLbl="conFgAcc1" presStyleIdx="2" presStyleCnt="3">
        <dgm:presLayoutVars>
          <dgm:bulletEnabled val="1"/>
        </dgm:presLayoutVars>
      </dgm:prSet>
      <dgm:spPr>
        <a:prstGeom prst="roundRect">
          <a:avLst/>
        </a:prstGeom>
      </dgm:spPr>
      <dgm:t>
        <a:bodyPr/>
        <a:lstStyle/>
        <a:p>
          <a:endParaRPr lang="en-US"/>
        </a:p>
      </dgm:t>
    </dgm:pt>
  </dgm:ptLst>
  <dgm:cxnLst>
    <dgm:cxn modelId="{22983582-3C46-47E6-A8B4-A43F27287EE9}" type="presOf" srcId="{19F88368-4002-4BA5-8066-FCCD1951A46E}" destId="{6F5191EE-6863-4982-9BD7-873C45C23B02}" srcOrd="1" destOrd="0" presId="urn:microsoft.com/office/officeart/2005/8/layout/list1"/>
    <dgm:cxn modelId="{92D69C94-EE5D-4967-B9EA-B068A1824F7B}" srcId="{28ED9BB9-FB8D-4AC4-8740-3989A2AE7345}" destId="{19406FA7-7C4E-455E-B1AA-C2969BBB604C}" srcOrd="1" destOrd="0" parTransId="{9B6A38D6-6029-4C26-8739-0FFBA1777467}" sibTransId="{AB066199-5939-4223-AA54-561DED13C1E3}"/>
    <dgm:cxn modelId="{4B1F0C18-76AE-450C-A5DB-953DC4B36289}" type="presOf" srcId="{A9D15580-AF96-43E3-8F10-27531CEE1135}" destId="{D06A0DF4-205E-419E-8540-401136BACAB7}" srcOrd="1" destOrd="0" presId="urn:microsoft.com/office/officeart/2005/8/layout/list1"/>
    <dgm:cxn modelId="{7C77B095-5030-49D3-B769-D14491739939}" srcId="{A9D15580-AF96-43E3-8F10-27531CEE1135}" destId="{E4332FAE-458E-419B-B7C3-86B91F057F4B}" srcOrd="3" destOrd="0" parTransId="{9FF0C001-6AF5-4D80-ABD3-08464806742F}" sibTransId="{DD95FCCC-3A94-4570-BC47-B6C87C08F693}"/>
    <dgm:cxn modelId="{B1C92281-9BCD-4676-AF30-047E13FA08EF}" type="presOf" srcId="{B096237B-7D0C-47D2-8517-E3E001A4EAEE}" destId="{CAF095EA-B503-4AE8-B8B9-016DE88E0C50}" srcOrd="0" destOrd="0" presId="urn:microsoft.com/office/officeart/2005/8/layout/list1"/>
    <dgm:cxn modelId="{C78D3E50-A2B4-44AB-9CA6-0D71A1C45B64}" type="presOf" srcId="{28ED9BB9-FB8D-4AC4-8740-3989A2AE7345}" destId="{1AF83815-4CF6-4494-9932-24D768967CFA}" srcOrd="0" destOrd="0" presId="urn:microsoft.com/office/officeart/2005/8/layout/list1"/>
    <dgm:cxn modelId="{E0EAEB22-7833-4CE4-ACBF-AE8F8B419BF4}" type="presOf" srcId="{19406FA7-7C4E-455E-B1AA-C2969BBB604C}" destId="{47A52144-3C0F-45C4-9C1A-D7667FFACFCD}" srcOrd="1" destOrd="0" presId="urn:microsoft.com/office/officeart/2005/8/layout/list1"/>
    <dgm:cxn modelId="{C0E7060C-0D8B-4F5A-A264-274FB8F12A09}" type="presOf" srcId="{09DEE781-CBE8-4751-B0CC-8FA8D08C566C}" destId="{B71DEDA2-B1EB-4DB7-AA92-9505FA42FD22}" srcOrd="0" destOrd="2" presId="urn:microsoft.com/office/officeart/2005/8/layout/list1"/>
    <dgm:cxn modelId="{A291EEEB-7A15-4F78-AE77-D7DF51657270}" srcId="{A9D15580-AF96-43E3-8F10-27531CEE1135}" destId="{839FE22D-2583-455E-B931-13F1E5DA29E2}" srcOrd="1" destOrd="0" parTransId="{B2B988C4-5F08-4529-BBC5-E9082E8D2401}" sibTransId="{C60AF6F9-0D3C-41CE-9B9E-0521B1ABC66A}"/>
    <dgm:cxn modelId="{81E9F4D8-CC8A-48D2-80AE-6CA6ABB0B301}" srcId="{A9D15580-AF96-43E3-8F10-27531CEE1135}" destId="{FD77D779-5E40-4858-9A37-4307FEE96C61}" srcOrd="0" destOrd="0" parTransId="{31E4BD94-FF01-42AE-BDCE-F7F5D2849AE4}" sibTransId="{77346CE6-BEFB-41A7-B9D9-BC37396563C7}"/>
    <dgm:cxn modelId="{1F70153F-EB04-49C4-9ADE-C98B18C3D871}" type="presOf" srcId="{839FE22D-2583-455E-B931-13F1E5DA29E2}" destId="{B71DEDA2-B1EB-4DB7-AA92-9505FA42FD22}" srcOrd="0" destOrd="1" presId="urn:microsoft.com/office/officeart/2005/8/layout/list1"/>
    <dgm:cxn modelId="{F428B7F0-6BF9-4CDC-A3E6-247CAFB359F9}" srcId="{19F88368-4002-4BA5-8066-FCCD1951A46E}" destId="{3CE31797-6744-4164-90C5-7FEBFB3D9289}" srcOrd="0" destOrd="0" parTransId="{79CE7F7A-87EF-49E7-A921-D23387985012}" sibTransId="{8639D152-EE04-407E-A867-F7730F2A5E64}"/>
    <dgm:cxn modelId="{57BBA474-6C3E-4BEE-9AF5-2191B00142DA}" srcId="{28ED9BB9-FB8D-4AC4-8740-3989A2AE7345}" destId="{A9D15580-AF96-43E3-8F10-27531CEE1135}" srcOrd="2" destOrd="0" parTransId="{561FD886-E77C-4692-980E-6B9CD1B61FCC}" sibTransId="{75673091-D439-4B95-AA94-1FEFA17391AC}"/>
    <dgm:cxn modelId="{5A024781-C63F-4519-B0E9-5EF620E9FB47}" type="presOf" srcId="{FD77D779-5E40-4858-9A37-4307FEE96C61}" destId="{B71DEDA2-B1EB-4DB7-AA92-9505FA42FD22}" srcOrd="0" destOrd="0" presId="urn:microsoft.com/office/officeart/2005/8/layout/list1"/>
    <dgm:cxn modelId="{22F19362-4323-48B4-B664-1C41848F850C}" type="presOf" srcId="{19F88368-4002-4BA5-8066-FCCD1951A46E}" destId="{40D637AC-9B28-4BD8-A810-1AFAE486E8CA}" srcOrd="0" destOrd="0" presId="urn:microsoft.com/office/officeart/2005/8/layout/list1"/>
    <dgm:cxn modelId="{A924162C-2A4A-483C-AE42-BB15E9E3F06B}" type="presOf" srcId="{3CE31797-6744-4164-90C5-7FEBFB3D9289}" destId="{4EB1E665-F558-469C-803C-BB1C9084364E}" srcOrd="0" destOrd="0" presId="urn:microsoft.com/office/officeart/2005/8/layout/list1"/>
    <dgm:cxn modelId="{AF0004B7-C81C-407D-AF76-806816E6AB8E}" srcId="{A9D15580-AF96-43E3-8F10-27531CEE1135}" destId="{09DEE781-CBE8-4751-B0CC-8FA8D08C566C}" srcOrd="2" destOrd="0" parTransId="{5DE1D303-CEA1-4D99-9ED3-38D51E58D91B}" sibTransId="{BE6F7F5C-04F9-426A-8208-8425C3CA978D}"/>
    <dgm:cxn modelId="{D979FB73-E408-4854-ACAC-B543A683E8DF}" type="presOf" srcId="{A9D15580-AF96-43E3-8F10-27531CEE1135}" destId="{3CE9B4AA-6F9D-42F8-B17E-444953D04C09}" srcOrd="0" destOrd="0" presId="urn:microsoft.com/office/officeart/2005/8/layout/list1"/>
    <dgm:cxn modelId="{B6B261F5-44C0-4B6B-A500-19A984C04F75}" type="presOf" srcId="{E4332FAE-458E-419B-B7C3-86B91F057F4B}" destId="{B71DEDA2-B1EB-4DB7-AA92-9505FA42FD22}" srcOrd="0" destOrd="3" presId="urn:microsoft.com/office/officeart/2005/8/layout/list1"/>
    <dgm:cxn modelId="{F0600507-FFA6-4FBF-A093-0EEA2C2C92F2}" srcId="{28ED9BB9-FB8D-4AC4-8740-3989A2AE7345}" destId="{19F88368-4002-4BA5-8066-FCCD1951A46E}" srcOrd="0" destOrd="0" parTransId="{E33E762A-56DF-4265-9428-E3377473AA47}" sibTransId="{89513B81-3412-4BC7-989D-2C39C3DBD8D5}"/>
    <dgm:cxn modelId="{55B5C775-CF46-4062-8EB3-B576B52F7EB8}" type="presOf" srcId="{19406FA7-7C4E-455E-B1AA-C2969BBB604C}" destId="{C46FDDE2-9328-4A74-826D-27731F5BE37E}" srcOrd="0" destOrd="0" presId="urn:microsoft.com/office/officeart/2005/8/layout/list1"/>
    <dgm:cxn modelId="{5DDBB506-3B13-4A4C-ABEA-C57963F938FE}" srcId="{19406FA7-7C4E-455E-B1AA-C2969BBB604C}" destId="{B096237B-7D0C-47D2-8517-E3E001A4EAEE}" srcOrd="0" destOrd="0" parTransId="{8BD4F445-B88C-4E3E-9118-27F5900AF542}" sibTransId="{753D2C72-F4D3-4B26-802D-DCB502D9FA65}"/>
    <dgm:cxn modelId="{E433BB52-56FB-4DF9-A77F-500C89EFD6C0}" type="presParOf" srcId="{1AF83815-4CF6-4494-9932-24D768967CFA}" destId="{1B9A1A92-F216-4BE2-B761-168D1A862FF2}" srcOrd="0" destOrd="0" presId="urn:microsoft.com/office/officeart/2005/8/layout/list1"/>
    <dgm:cxn modelId="{17AF767B-6959-452B-8BED-2404D5DE477B}" type="presParOf" srcId="{1B9A1A92-F216-4BE2-B761-168D1A862FF2}" destId="{40D637AC-9B28-4BD8-A810-1AFAE486E8CA}" srcOrd="0" destOrd="0" presId="urn:microsoft.com/office/officeart/2005/8/layout/list1"/>
    <dgm:cxn modelId="{E0A1CC34-89E4-40CB-AD98-8B9AC6BEBAC6}" type="presParOf" srcId="{1B9A1A92-F216-4BE2-B761-168D1A862FF2}" destId="{6F5191EE-6863-4982-9BD7-873C45C23B02}" srcOrd="1" destOrd="0" presId="urn:microsoft.com/office/officeart/2005/8/layout/list1"/>
    <dgm:cxn modelId="{D377D6B4-5157-4BEC-A0A7-5ADFA8DA64BF}" type="presParOf" srcId="{1AF83815-4CF6-4494-9932-24D768967CFA}" destId="{20151120-FE14-4106-AB88-0C8EB18F911E}" srcOrd="1" destOrd="0" presId="urn:microsoft.com/office/officeart/2005/8/layout/list1"/>
    <dgm:cxn modelId="{7AD4CA5F-EF79-47C5-80EA-85099E153AA9}" type="presParOf" srcId="{1AF83815-4CF6-4494-9932-24D768967CFA}" destId="{4EB1E665-F558-469C-803C-BB1C9084364E}" srcOrd="2" destOrd="0" presId="urn:microsoft.com/office/officeart/2005/8/layout/list1"/>
    <dgm:cxn modelId="{924D8EE0-9397-4BAB-A0E8-B82E0709B26D}" type="presParOf" srcId="{1AF83815-4CF6-4494-9932-24D768967CFA}" destId="{3FAE5F95-E48D-42CC-90D4-4460C178071F}" srcOrd="3" destOrd="0" presId="urn:microsoft.com/office/officeart/2005/8/layout/list1"/>
    <dgm:cxn modelId="{CA4C3BFD-5FFA-46E1-A1B2-61BC234E295B}" type="presParOf" srcId="{1AF83815-4CF6-4494-9932-24D768967CFA}" destId="{25D2C6F2-EDAE-435C-AA43-0DEBEABEDEF9}" srcOrd="4" destOrd="0" presId="urn:microsoft.com/office/officeart/2005/8/layout/list1"/>
    <dgm:cxn modelId="{141672E0-EDA0-4E1B-AE08-3CA71F718D5A}" type="presParOf" srcId="{25D2C6F2-EDAE-435C-AA43-0DEBEABEDEF9}" destId="{C46FDDE2-9328-4A74-826D-27731F5BE37E}" srcOrd="0" destOrd="0" presId="urn:microsoft.com/office/officeart/2005/8/layout/list1"/>
    <dgm:cxn modelId="{7C13A2A8-0BBB-4754-BDF8-485C708139FC}" type="presParOf" srcId="{25D2C6F2-EDAE-435C-AA43-0DEBEABEDEF9}" destId="{47A52144-3C0F-45C4-9C1A-D7667FFACFCD}" srcOrd="1" destOrd="0" presId="urn:microsoft.com/office/officeart/2005/8/layout/list1"/>
    <dgm:cxn modelId="{4E424237-65F3-4AA9-A5AE-6C4B27C376DA}" type="presParOf" srcId="{1AF83815-4CF6-4494-9932-24D768967CFA}" destId="{12CFDB38-5E31-43D9-85A7-B17F273BCC7E}" srcOrd="5" destOrd="0" presId="urn:microsoft.com/office/officeart/2005/8/layout/list1"/>
    <dgm:cxn modelId="{E81E3D2C-2CD5-4BA6-B6BC-8023A46095EB}" type="presParOf" srcId="{1AF83815-4CF6-4494-9932-24D768967CFA}" destId="{CAF095EA-B503-4AE8-B8B9-016DE88E0C50}" srcOrd="6" destOrd="0" presId="urn:microsoft.com/office/officeart/2005/8/layout/list1"/>
    <dgm:cxn modelId="{9BA8E28A-8B02-46A1-AEF7-4D24E3068F21}" type="presParOf" srcId="{1AF83815-4CF6-4494-9932-24D768967CFA}" destId="{98E60E66-1385-45AA-B6D9-964031987E8E}" srcOrd="7" destOrd="0" presId="urn:microsoft.com/office/officeart/2005/8/layout/list1"/>
    <dgm:cxn modelId="{0D42F053-9EEE-4011-9EE6-EBAEF61F9383}" type="presParOf" srcId="{1AF83815-4CF6-4494-9932-24D768967CFA}" destId="{D67E33A6-333F-491B-9CAF-919014A1A7C5}" srcOrd="8" destOrd="0" presId="urn:microsoft.com/office/officeart/2005/8/layout/list1"/>
    <dgm:cxn modelId="{3E5FC604-9F39-487D-B41C-8E99EA53723D}" type="presParOf" srcId="{D67E33A6-333F-491B-9CAF-919014A1A7C5}" destId="{3CE9B4AA-6F9D-42F8-B17E-444953D04C09}" srcOrd="0" destOrd="0" presId="urn:microsoft.com/office/officeart/2005/8/layout/list1"/>
    <dgm:cxn modelId="{5D455358-7C48-44F0-989D-BA5ADE1AE805}" type="presParOf" srcId="{D67E33A6-333F-491B-9CAF-919014A1A7C5}" destId="{D06A0DF4-205E-419E-8540-401136BACAB7}" srcOrd="1" destOrd="0" presId="urn:microsoft.com/office/officeart/2005/8/layout/list1"/>
    <dgm:cxn modelId="{51DB20E6-9899-4B64-BC9D-A96ED02C67A7}" type="presParOf" srcId="{1AF83815-4CF6-4494-9932-24D768967CFA}" destId="{D7E45CBD-C143-49AB-AAD7-6ED243A86D41}" srcOrd="9" destOrd="0" presId="urn:microsoft.com/office/officeart/2005/8/layout/list1"/>
    <dgm:cxn modelId="{F321E7CE-D6F9-40E5-969B-DF2F44780E93}" type="presParOf" srcId="{1AF83815-4CF6-4494-9932-24D768967CFA}" destId="{B71DEDA2-B1EB-4DB7-AA92-9505FA42FD2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1E665-F558-469C-803C-BB1C9084364E}">
      <dsp:nvSpPr>
        <dsp:cNvPr id="0" name=""/>
        <dsp:cNvSpPr/>
      </dsp:nvSpPr>
      <dsp:spPr>
        <a:xfrm>
          <a:off x="0" y="196599"/>
          <a:ext cx="6810105" cy="7371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8540" tIns="270764" rIns="528540" bIns="128016" numCol="1" spcCol="1270" anchor="t" anchorCtr="0">
          <a:noAutofit/>
        </a:bodyPr>
        <a:lstStyle/>
        <a:p>
          <a:pPr marL="171450" lvl="1" indent="-171450" algn="ctr" defTabSz="800100">
            <a:lnSpc>
              <a:spcPct val="90000"/>
            </a:lnSpc>
            <a:spcBef>
              <a:spcPct val="0"/>
            </a:spcBef>
            <a:spcAft>
              <a:spcPct val="15000"/>
            </a:spcAft>
            <a:buChar char="••"/>
          </a:pPr>
          <a:r>
            <a:rPr lang="en-US" sz="1800" kern="1200" dirty="0">
              <a:latin typeface="+mn-lt"/>
            </a:rPr>
            <a:t>U.S. global leadership in advanced manufacturing</a:t>
          </a:r>
        </a:p>
      </dsp:txBody>
      <dsp:txXfrm>
        <a:off x="35982" y="232581"/>
        <a:ext cx="6738141" cy="665136"/>
      </dsp:txXfrm>
    </dsp:sp>
    <dsp:sp modelId="{6F5191EE-6863-4982-9BD7-873C45C23B02}">
      <dsp:nvSpPr>
        <dsp:cNvPr id="0" name=""/>
        <dsp:cNvSpPr/>
      </dsp:nvSpPr>
      <dsp:spPr>
        <a:xfrm>
          <a:off x="340505" y="4719"/>
          <a:ext cx="2428251" cy="3837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0184" tIns="0" rIns="180184" bIns="0" numCol="1" spcCol="1270" anchor="ctr" anchorCtr="0">
          <a:noAutofit/>
        </a:bodyPr>
        <a:lstStyle/>
        <a:p>
          <a:pPr lvl="0" algn="ctr" defTabSz="1066800">
            <a:lnSpc>
              <a:spcPct val="90000"/>
            </a:lnSpc>
            <a:spcBef>
              <a:spcPct val="0"/>
            </a:spcBef>
            <a:spcAft>
              <a:spcPct val="35000"/>
            </a:spcAft>
          </a:pPr>
          <a:r>
            <a:rPr lang="en-US" sz="2400" b="1" kern="1200" dirty="0">
              <a:latin typeface="Raleway" panose="020B0003030101060003" pitchFamily="34" charset="0"/>
            </a:rPr>
            <a:t>Vision</a:t>
          </a:r>
          <a:endParaRPr lang="en-US" sz="2400" kern="1200" dirty="0">
            <a:latin typeface="Raleway" panose="020B0003030101060003" pitchFamily="34" charset="0"/>
          </a:endParaRPr>
        </a:p>
      </dsp:txBody>
      <dsp:txXfrm>
        <a:off x="359239" y="23453"/>
        <a:ext cx="2390783" cy="346292"/>
      </dsp:txXfrm>
    </dsp:sp>
    <dsp:sp modelId="{CAF095EA-B503-4AE8-B8B9-016DE88E0C50}">
      <dsp:nvSpPr>
        <dsp:cNvPr id="0" name=""/>
        <dsp:cNvSpPr/>
      </dsp:nvSpPr>
      <dsp:spPr>
        <a:xfrm>
          <a:off x="0" y="1195779"/>
          <a:ext cx="6810105" cy="15561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8540" tIns="270764" rIns="528540" bIns="128016" numCol="1" spcCol="1270" anchor="t" anchorCtr="0">
          <a:noAutofit/>
        </a:bodyPr>
        <a:lstStyle/>
        <a:p>
          <a:pPr marL="0" lvl="1" indent="0" algn="l" defTabSz="800100">
            <a:lnSpc>
              <a:spcPct val="90000"/>
            </a:lnSpc>
            <a:spcBef>
              <a:spcPct val="0"/>
            </a:spcBef>
            <a:spcAft>
              <a:spcPts val="0"/>
            </a:spcAft>
            <a:buChar char="••"/>
          </a:pPr>
          <a:r>
            <a:rPr lang="en-US" sz="1800" kern="1200" dirty="0">
              <a:latin typeface="+mn-lt"/>
            </a:rPr>
            <a:t>Connecting people, ideas, and technology to solve industry-relevant advanced manufacturing challenges, thereby enhancing industrial competitiveness and economic growth and strengthening our national security</a:t>
          </a:r>
        </a:p>
      </dsp:txBody>
      <dsp:txXfrm>
        <a:off x="75963" y="1271742"/>
        <a:ext cx="6658179" cy="1404174"/>
      </dsp:txXfrm>
    </dsp:sp>
    <dsp:sp modelId="{47A52144-3C0F-45C4-9C1A-D7667FFACFCD}">
      <dsp:nvSpPr>
        <dsp:cNvPr id="0" name=""/>
        <dsp:cNvSpPr/>
      </dsp:nvSpPr>
      <dsp:spPr>
        <a:xfrm>
          <a:off x="340505" y="1003899"/>
          <a:ext cx="2779823" cy="3837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0184" tIns="0" rIns="180184" bIns="0" numCol="1" spcCol="1270" anchor="ctr" anchorCtr="0">
          <a:noAutofit/>
        </a:bodyPr>
        <a:lstStyle/>
        <a:p>
          <a:pPr lvl="0" algn="ctr" defTabSz="1066800">
            <a:lnSpc>
              <a:spcPct val="90000"/>
            </a:lnSpc>
            <a:spcBef>
              <a:spcPct val="0"/>
            </a:spcBef>
            <a:spcAft>
              <a:spcPct val="35000"/>
            </a:spcAft>
          </a:pPr>
          <a:r>
            <a:rPr lang="en-US" sz="2400" b="1" kern="1200" dirty="0">
              <a:latin typeface="Raleway" panose="020B0003030101060003" pitchFamily="34" charset="0"/>
            </a:rPr>
            <a:t>Mission</a:t>
          </a:r>
          <a:endParaRPr lang="en-US" sz="2400" kern="1200" dirty="0">
            <a:latin typeface="Raleway" panose="020B0003030101060003" pitchFamily="34" charset="0"/>
          </a:endParaRPr>
        </a:p>
      </dsp:txBody>
      <dsp:txXfrm>
        <a:off x="359239" y="1022633"/>
        <a:ext cx="2742355" cy="346292"/>
      </dsp:txXfrm>
    </dsp:sp>
    <dsp:sp modelId="{B71DEDA2-B1EB-4DB7-AA92-9505FA42FD22}">
      <dsp:nvSpPr>
        <dsp:cNvPr id="0" name=""/>
        <dsp:cNvSpPr/>
      </dsp:nvSpPr>
      <dsp:spPr>
        <a:xfrm>
          <a:off x="0" y="3013959"/>
          <a:ext cx="6810105" cy="15561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8540" tIns="270764" rIns="528540" bIns="113792" numCol="1" spcCol="1270" anchor="t" anchorCtr="0">
          <a:noAutofit/>
        </a:bodyPr>
        <a:lstStyle/>
        <a:p>
          <a:pPr marL="171450" lvl="1" indent="-171450" algn="ctr" defTabSz="711200">
            <a:lnSpc>
              <a:spcPct val="90000"/>
            </a:lnSpc>
            <a:spcBef>
              <a:spcPct val="0"/>
            </a:spcBef>
            <a:spcAft>
              <a:spcPct val="15000"/>
            </a:spcAft>
            <a:buChar char="••"/>
          </a:pPr>
          <a:r>
            <a:rPr lang="en-US" sz="1600" b="1" kern="1200" dirty="0">
              <a:latin typeface="+mn-lt"/>
            </a:rPr>
            <a:t> </a:t>
          </a:r>
        </a:p>
        <a:p>
          <a:pPr marL="171450" lvl="1" indent="-171450" algn="ctr" defTabSz="711200">
            <a:lnSpc>
              <a:spcPct val="90000"/>
            </a:lnSpc>
            <a:spcBef>
              <a:spcPct val="0"/>
            </a:spcBef>
            <a:spcAft>
              <a:spcPct val="15000"/>
            </a:spcAft>
            <a:buChar char="••"/>
          </a:pPr>
          <a:r>
            <a:rPr lang="en-US" sz="1600" b="1" strike="noStrike" kern="1200" dirty="0">
              <a:latin typeface="+mn-lt"/>
            </a:rPr>
            <a:t> </a:t>
          </a:r>
          <a:endParaRPr lang="en-US" sz="1600" b="1" strike="sngStrike" kern="1200" dirty="0">
            <a:latin typeface="+mn-lt"/>
          </a:endParaRPr>
        </a:p>
        <a:p>
          <a:pPr marL="171450" lvl="1" indent="-171450" algn="ctr" defTabSz="711200">
            <a:lnSpc>
              <a:spcPct val="90000"/>
            </a:lnSpc>
            <a:spcBef>
              <a:spcPct val="0"/>
            </a:spcBef>
            <a:spcAft>
              <a:spcPct val="15000"/>
            </a:spcAft>
            <a:buChar char="••"/>
          </a:pPr>
          <a:r>
            <a:rPr lang="en-US" sz="1600" b="1" strike="noStrike" kern="1200" dirty="0">
              <a:latin typeface="+mn-lt"/>
            </a:rPr>
            <a:t> </a:t>
          </a:r>
        </a:p>
        <a:p>
          <a:pPr marL="171450" lvl="1" indent="-171450" algn="ctr" defTabSz="711200">
            <a:lnSpc>
              <a:spcPct val="90000"/>
            </a:lnSpc>
            <a:spcBef>
              <a:spcPct val="0"/>
            </a:spcBef>
            <a:spcAft>
              <a:spcPct val="15000"/>
            </a:spcAft>
            <a:buChar char="••"/>
          </a:pPr>
          <a:r>
            <a:rPr lang="en-US" sz="1600" b="1" kern="1200" dirty="0">
              <a:latin typeface="+mn-lt"/>
            </a:rPr>
            <a:t> </a:t>
          </a:r>
        </a:p>
      </dsp:txBody>
      <dsp:txXfrm>
        <a:off x="75963" y="3089922"/>
        <a:ext cx="6658179" cy="1404174"/>
      </dsp:txXfrm>
    </dsp:sp>
    <dsp:sp modelId="{D06A0DF4-205E-419E-8540-401136BACAB7}">
      <dsp:nvSpPr>
        <dsp:cNvPr id="0" name=""/>
        <dsp:cNvSpPr/>
      </dsp:nvSpPr>
      <dsp:spPr>
        <a:xfrm>
          <a:off x="340505" y="2822079"/>
          <a:ext cx="3133778" cy="3837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0184" tIns="0" rIns="180184" bIns="0" numCol="1" spcCol="1270" anchor="ctr" anchorCtr="0">
          <a:noAutofit/>
        </a:bodyPr>
        <a:lstStyle/>
        <a:p>
          <a:pPr lvl="0" algn="ctr" defTabSz="1066800">
            <a:lnSpc>
              <a:spcPct val="90000"/>
            </a:lnSpc>
            <a:spcBef>
              <a:spcPct val="0"/>
            </a:spcBef>
            <a:spcAft>
              <a:spcPct val="35000"/>
            </a:spcAft>
          </a:pPr>
          <a:r>
            <a:rPr lang="en-US" sz="2400" b="1" kern="1200" dirty="0">
              <a:latin typeface="Raleway" panose="020B0003030101060003" pitchFamily="34" charset="0"/>
            </a:rPr>
            <a:t>Program Goals</a:t>
          </a:r>
        </a:p>
      </dsp:txBody>
      <dsp:txXfrm>
        <a:off x="359239" y="2840813"/>
        <a:ext cx="3096310"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444949" cy="466434"/>
          </a:xfrm>
          <a:prstGeom prst="rect">
            <a:avLst/>
          </a:prstGeom>
        </p:spPr>
        <p:txBody>
          <a:bodyPr vert="horz" lIns="93177" tIns="46589" rIns="93177" bIns="46589" rtlCol="0"/>
          <a:lstStyle>
            <a:lvl1pPr algn="l">
              <a:defRPr sz="1200"/>
            </a:lvl1pPr>
          </a:lstStyle>
          <a:p>
            <a:r>
              <a:rPr lang="en-US" dirty="0"/>
              <a:t>Manufacturing USA Update		</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August 2017</a:t>
            </a:r>
          </a:p>
        </p:txBody>
      </p:sp>
      <p:sp>
        <p:nvSpPr>
          <p:cNvPr id="4" name="Footer Placeholder 3"/>
          <p:cNvSpPr>
            <a:spLocks noGrp="1"/>
          </p:cNvSpPr>
          <p:nvPr>
            <p:ph type="ftr" sz="quarter" idx="2"/>
          </p:nvPr>
        </p:nvSpPr>
        <p:spPr>
          <a:xfrm>
            <a:off x="0" y="8829967"/>
            <a:ext cx="3551274" cy="466433"/>
          </a:xfrm>
          <a:prstGeom prst="rect">
            <a:avLst/>
          </a:prstGeom>
        </p:spPr>
        <p:txBody>
          <a:bodyPr vert="horz" lIns="93177" tIns="46589" rIns="93177" bIns="46589" rtlCol="0" anchor="b"/>
          <a:lstStyle>
            <a:lvl1pPr algn="l">
              <a:defRPr sz="1200"/>
            </a:lvl1pPr>
          </a:lstStyle>
          <a:p>
            <a:r>
              <a:rPr lang="en-US" dirty="0"/>
              <a:t>Advanced Manufacturing National Program Office</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3BA6D92-6C97-4523-B3E1-0E812318289D}" type="slidenum">
              <a:rPr lang="en-US" smtClean="0"/>
              <a:t>‹#›</a:t>
            </a:fld>
            <a:endParaRPr lang="en-US"/>
          </a:p>
        </p:txBody>
      </p:sp>
    </p:spTree>
    <p:extLst>
      <p:ext uri="{BB962C8B-B14F-4D97-AF65-F5344CB8AC3E}">
        <p14:creationId xmlns:p14="http://schemas.microsoft.com/office/powerpoint/2010/main" val="3960835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2EEC89F-9E36-481C-A3D2-702AC6880B99}" type="datetimeFigureOut">
              <a:rPr lang="en-US" smtClean="0"/>
              <a:t>9/8/2017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8DE145B-96E7-4DB6-9247-0EDBD4FAA873}" type="slidenum">
              <a:rPr lang="en-US" smtClean="0"/>
              <a:t>‹#›</a:t>
            </a:fld>
            <a:endParaRPr lang="en-US"/>
          </a:p>
        </p:txBody>
      </p:sp>
    </p:spTree>
    <p:extLst>
      <p:ext uri="{BB962C8B-B14F-4D97-AF65-F5344CB8AC3E}">
        <p14:creationId xmlns:p14="http://schemas.microsoft.com/office/powerpoint/2010/main" val="92290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DBF9D1-BF1F-DD42-A9EA-35A2C82F4A5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861211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E145B-96E7-4DB6-9247-0EDBD4FAA873}" type="slidenum">
              <a:rPr lang="en-US" smtClean="0"/>
              <a:t>16</a:t>
            </a:fld>
            <a:endParaRPr lang="en-US"/>
          </a:p>
        </p:txBody>
      </p:sp>
    </p:spTree>
    <p:extLst>
      <p:ext uri="{BB962C8B-B14F-4D97-AF65-F5344CB8AC3E}">
        <p14:creationId xmlns:p14="http://schemas.microsoft.com/office/powerpoint/2010/main" val="1485003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E145B-96E7-4DB6-9247-0EDBD4FAA873}" type="slidenum">
              <a:rPr lang="en-US" smtClean="0"/>
              <a:t>17</a:t>
            </a:fld>
            <a:endParaRPr lang="en-US"/>
          </a:p>
        </p:txBody>
      </p:sp>
    </p:spTree>
    <p:extLst>
      <p:ext uri="{BB962C8B-B14F-4D97-AF65-F5344CB8AC3E}">
        <p14:creationId xmlns:p14="http://schemas.microsoft.com/office/powerpoint/2010/main" val="268109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A07A9E76-3100-4264-996C-30E09AFB61D4}" type="slidenum">
              <a:rPr lang="en-US" sz="1900" kern="0">
                <a:solidFill>
                  <a:sysClr val="windowText" lastClr="000000"/>
                </a:solidFill>
              </a:rPr>
              <a:pPr defTabSz="966529">
                <a:defRPr/>
              </a:pPr>
              <a:t>2</a:t>
            </a:fld>
            <a:endParaRPr lang="en-US" sz="1900" kern="0">
              <a:solidFill>
                <a:sysClr val="windowText" lastClr="000000"/>
              </a:solidFill>
            </a:endParaRPr>
          </a:p>
        </p:txBody>
      </p:sp>
    </p:spTree>
    <p:extLst>
      <p:ext uri="{BB962C8B-B14F-4D97-AF65-F5344CB8AC3E}">
        <p14:creationId xmlns:p14="http://schemas.microsoft.com/office/powerpoint/2010/main" val="78851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E145B-96E7-4DB6-9247-0EDBD4FAA873}" type="slidenum">
              <a:rPr lang="en-US" smtClean="0"/>
              <a:t>3</a:t>
            </a:fld>
            <a:endParaRPr lang="en-US"/>
          </a:p>
        </p:txBody>
      </p:sp>
    </p:spTree>
    <p:extLst>
      <p:ext uri="{BB962C8B-B14F-4D97-AF65-F5344CB8AC3E}">
        <p14:creationId xmlns:p14="http://schemas.microsoft.com/office/powerpoint/2010/main" val="827060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2" indent="-171442">
              <a:spcBef>
                <a:spcPts val="600"/>
              </a:spcBef>
              <a:buFont typeface="Arial" panose="020B0604020202020204" pitchFamily="34" charset="0"/>
              <a:buChar char="•"/>
            </a:pPr>
            <a:r>
              <a:rPr lang="en-US" dirty="0"/>
              <a:t>If you read the design report the executive summary highlights that there are TWO principal missions for each institute, equally important.</a:t>
            </a:r>
          </a:p>
          <a:p>
            <a:pPr marL="685768" lvl="1" indent="-228590">
              <a:spcBef>
                <a:spcPts val="600"/>
              </a:spcBef>
              <a:buFont typeface="+mj-lt"/>
              <a:buAutoNum type="arabicPeriod"/>
            </a:pPr>
            <a:r>
              <a:rPr lang="en-US" dirty="0"/>
              <a:t>Applied Research – this is to “de-risk” and speed up ideas and inventions into solutions that U.S. manufacturers can use in their products and processes.</a:t>
            </a:r>
          </a:p>
          <a:p>
            <a:pPr marL="685768" lvl="1" indent="-228590">
              <a:spcBef>
                <a:spcPts val="600"/>
              </a:spcBef>
              <a:buFont typeface="+mj-lt"/>
              <a:buAutoNum type="arabicPeriod"/>
            </a:pPr>
            <a:r>
              <a:rPr lang="en-US" dirty="0"/>
              <a:t>Education and Workforce – U.S. manufacturers continue to face a critical shortage of skilled workers.  Each institute has a role to play for education and workforce skills related to their chartered topic.  In this contest Institutes are not competing with universities and community colleges, but partnering with them on advancing the knowledge needed.</a:t>
            </a:r>
          </a:p>
          <a:p>
            <a:pPr marL="171442" indent="-171442">
              <a:spcBef>
                <a:spcPts val="600"/>
              </a:spcBef>
              <a:buFont typeface="Arial" panose="020B0604020202020204" pitchFamily="34" charset="0"/>
              <a:buChar char="•"/>
            </a:pPr>
            <a:r>
              <a:rPr lang="en-US" dirty="0"/>
              <a:t>Together, the goal is to catalyze “manufacturing hubs” – building the supply chain and capabilities so that the U.S. leads in each respective area.  </a:t>
            </a:r>
          </a:p>
          <a:p>
            <a:pPr marL="171442" indent="-171442">
              <a:spcBef>
                <a:spcPts val="600"/>
              </a:spcBef>
              <a:buFont typeface="Arial" panose="020B0604020202020204" pitchFamily="34" charset="0"/>
              <a:buChar char="•"/>
            </a:pPr>
            <a:r>
              <a:rPr lang="en-US" dirty="0"/>
              <a:t>(add in any amplifying message about workforce, supply chains)</a:t>
            </a:r>
          </a:p>
          <a:p>
            <a:endParaRPr lang="en-US" dirty="0"/>
          </a:p>
        </p:txBody>
      </p:sp>
      <p:sp>
        <p:nvSpPr>
          <p:cNvPr id="4" name="Slide Number Placeholder 3"/>
          <p:cNvSpPr>
            <a:spLocks noGrp="1"/>
          </p:cNvSpPr>
          <p:nvPr>
            <p:ph type="sldNum" sz="quarter" idx="10"/>
          </p:nvPr>
        </p:nvSpPr>
        <p:spPr/>
        <p:txBody>
          <a:bodyPr/>
          <a:lstStyle/>
          <a:p>
            <a:fld id="{C8DE145B-96E7-4DB6-9247-0EDBD4FAA873}" type="slidenum">
              <a:rPr lang="en-US" smtClean="0"/>
              <a:t>4</a:t>
            </a:fld>
            <a:endParaRPr lang="en-US"/>
          </a:p>
        </p:txBody>
      </p:sp>
    </p:spTree>
    <p:extLst>
      <p:ext uri="{BB962C8B-B14F-4D97-AF65-F5344CB8AC3E}">
        <p14:creationId xmlns:p14="http://schemas.microsoft.com/office/powerpoint/2010/main" val="117651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r>
              <a:rPr lang="en-US" dirty="0" err="1"/>
              <a:t>Version:May</a:t>
            </a:r>
            <a:r>
              <a:rPr lang="en-US" dirty="0"/>
              <a:t> 5, 2017</a:t>
            </a:r>
          </a:p>
          <a:p>
            <a:pPr lvl="0"/>
            <a:endParaRPr lang="en-US" dirty="0"/>
          </a:p>
          <a:p>
            <a:pPr lvl="0"/>
            <a:endParaRPr lang="en-US" dirty="0"/>
          </a:p>
          <a:p>
            <a:pPr lvl="0"/>
            <a:endParaRPr lang="en-US" dirty="0"/>
          </a:p>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49478">
              <a:defRPr/>
            </a:pPr>
            <a:fld id="{A07A9E76-3100-4264-996C-30E09AFB61D4}" type="slidenum">
              <a:rPr lang="en-US" sz="1800" kern="0">
                <a:solidFill>
                  <a:sysClr val="windowText" lastClr="000000"/>
                </a:solidFill>
              </a:rPr>
              <a:pPr defTabSz="949478">
                <a:defRPr/>
              </a:pPr>
              <a:t>5</a:t>
            </a:fld>
            <a:endParaRPr lang="en-US" sz="1800" kern="0">
              <a:solidFill>
                <a:sysClr val="windowText" lastClr="000000"/>
              </a:solidFill>
            </a:endParaRPr>
          </a:p>
        </p:txBody>
      </p:sp>
    </p:spTree>
    <p:extLst>
      <p:ext uri="{BB962C8B-B14F-4D97-AF65-F5344CB8AC3E}">
        <p14:creationId xmlns:p14="http://schemas.microsoft.com/office/powerpoint/2010/main" val="2632123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E145B-96E7-4DB6-9247-0EDBD4FAA873}" type="slidenum">
              <a:rPr lang="en-US" smtClean="0"/>
              <a:t>6</a:t>
            </a:fld>
            <a:endParaRPr lang="en-US"/>
          </a:p>
        </p:txBody>
      </p:sp>
    </p:spTree>
    <p:extLst>
      <p:ext uri="{BB962C8B-B14F-4D97-AF65-F5344CB8AC3E}">
        <p14:creationId xmlns:p14="http://schemas.microsoft.com/office/powerpoint/2010/main" val="165326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E145B-96E7-4DB6-9247-0EDBD4FAA873}" type="slidenum">
              <a:rPr lang="en-US" smtClean="0"/>
              <a:t>13</a:t>
            </a:fld>
            <a:endParaRPr lang="en-US"/>
          </a:p>
        </p:txBody>
      </p:sp>
    </p:spTree>
    <p:extLst>
      <p:ext uri="{BB962C8B-B14F-4D97-AF65-F5344CB8AC3E}">
        <p14:creationId xmlns:p14="http://schemas.microsoft.com/office/powerpoint/2010/main" val="357203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E145B-96E7-4DB6-9247-0EDBD4FAA873}" type="slidenum">
              <a:rPr lang="en-US" smtClean="0"/>
              <a:t>14</a:t>
            </a:fld>
            <a:endParaRPr lang="en-US"/>
          </a:p>
        </p:txBody>
      </p:sp>
    </p:spTree>
    <p:extLst>
      <p:ext uri="{BB962C8B-B14F-4D97-AF65-F5344CB8AC3E}">
        <p14:creationId xmlns:p14="http://schemas.microsoft.com/office/powerpoint/2010/main" val="890365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E145B-96E7-4DB6-9247-0EDBD4FAA873}" type="slidenum">
              <a:rPr lang="en-US" smtClean="0"/>
              <a:t>15</a:t>
            </a:fld>
            <a:endParaRPr lang="en-US"/>
          </a:p>
        </p:txBody>
      </p:sp>
    </p:spTree>
    <p:extLst>
      <p:ext uri="{BB962C8B-B14F-4D97-AF65-F5344CB8AC3E}">
        <p14:creationId xmlns:p14="http://schemas.microsoft.com/office/powerpoint/2010/main" val="2767539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manufacturingusa.com/"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5000">
              <a:srgbClr val="DEDEDE"/>
            </a:gs>
            <a:gs pos="100000">
              <a:srgbClr val="BCBEC0"/>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423" y="3484933"/>
            <a:ext cx="10363200" cy="1470025"/>
          </a:xfrm>
          <a:prstGeom prst="rect">
            <a:avLst/>
          </a:prstGeom>
        </p:spPr>
        <p:txBody>
          <a:bodyPr/>
          <a:lstStyle>
            <a:lvl1pPr>
              <a:defRPr>
                <a:latin typeface="+mn-lt"/>
              </a:defRPr>
            </a:lvl1pPr>
          </a:lstStyle>
          <a:p>
            <a:r>
              <a:rPr lang="en-US" dirty="0"/>
              <a:t>Click to edit Master title style</a:t>
            </a:r>
          </a:p>
        </p:txBody>
      </p:sp>
      <p:sp>
        <p:nvSpPr>
          <p:cNvPr id="3" name="Subtitle 2"/>
          <p:cNvSpPr>
            <a:spLocks noGrp="1"/>
          </p:cNvSpPr>
          <p:nvPr>
            <p:ph type="subTitle" idx="1"/>
          </p:nvPr>
        </p:nvSpPr>
        <p:spPr>
          <a:xfrm>
            <a:off x="1752823" y="5261538"/>
            <a:ext cx="8534400" cy="637822"/>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5" name="Group 4"/>
          <p:cNvGrpSpPr/>
          <p:nvPr userDrawn="1"/>
        </p:nvGrpSpPr>
        <p:grpSpPr>
          <a:xfrm>
            <a:off x="3295601" y="5090367"/>
            <a:ext cx="5448845" cy="98"/>
            <a:chOff x="3490716" y="3643038"/>
            <a:chExt cx="5448845" cy="98"/>
          </a:xfrm>
        </p:grpSpPr>
        <p:cxnSp>
          <p:nvCxnSpPr>
            <p:cNvPr id="9" name="Straight Connector 8"/>
            <p:cNvCxnSpPr/>
            <p:nvPr userDrawn="1"/>
          </p:nvCxnSpPr>
          <p:spPr>
            <a:xfrm>
              <a:off x="3490716" y="3643038"/>
              <a:ext cx="1371600" cy="0"/>
            </a:xfrm>
            <a:prstGeom prst="line">
              <a:avLst/>
            </a:prstGeom>
            <a:ln w="12700" cmpd="sng">
              <a:solidFill>
                <a:srgbClr val="99CC33"/>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831012" y="3643070"/>
              <a:ext cx="1371600" cy="66"/>
            </a:xfrm>
            <a:prstGeom prst="line">
              <a:avLst/>
            </a:prstGeom>
            <a:ln w="12700" cmpd="sng">
              <a:solidFill>
                <a:srgbClr val="66CCCC"/>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7567961" y="3643038"/>
              <a:ext cx="1371600" cy="32"/>
            </a:xfrm>
            <a:prstGeom prst="line">
              <a:avLst/>
            </a:prstGeom>
            <a:ln w="12700" cmpd="sng">
              <a:solidFill>
                <a:srgbClr val="CC333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196361" y="3643038"/>
              <a:ext cx="1371600" cy="98"/>
            </a:xfrm>
            <a:prstGeom prst="line">
              <a:avLst/>
            </a:prstGeom>
            <a:ln w="12700" cmpd="sng">
              <a:solidFill>
                <a:srgbClr val="FF9933"/>
              </a:solidFill>
            </a:ln>
            <a:effectLst/>
          </p:spPr>
          <p:style>
            <a:lnRef idx="2">
              <a:schemeClr val="accent1"/>
            </a:lnRef>
            <a:fillRef idx="0">
              <a:schemeClr val="accent1"/>
            </a:fillRef>
            <a:effectRef idx="1">
              <a:schemeClr val="accent1"/>
            </a:effectRef>
            <a:fontRef idx="minor">
              <a:schemeClr val="tx1"/>
            </a:fontRef>
          </p:style>
        </p:cxnSp>
      </p:gr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244" y="793717"/>
            <a:ext cx="3770469" cy="2153989"/>
          </a:xfrm>
          <a:prstGeom prst="rect">
            <a:avLst/>
          </a:prstGeom>
        </p:spPr>
      </p:pic>
    </p:spTree>
    <p:extLst>
      <p:ext uri="{BB962C8B-B14F-4D97-AF65-F5344CB8AC3E}">
        <p14:creationId xmlns:p14="http://schemas.microsoft.com/office/powerpoint/2010/main" val="333198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8" name="Group 7"/>
          <p:cNvGrpSpPr/>
          <p:nvPr userDrawn="1"/>
        </p:nvGrpSpPr>
        <p:grpSpPr>
          <a:xfrm>
            <a:off x="10966275" y="6466332"/>
            <a:ext cx="857597" cy="207290"/>
            <a:chOff x="8224706" y="6427057"/>
            <a:chExt cx="643198" cy="207290"/>
          </a:xfrm>
        </p:grpSpPr>
        <p:sp>
          <p:nvSpPr>
            <p:cNvPr id="9" name="Oval 8"/>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2" name="Slide Number Placeholder 5"/>
          <p:cNvSpPr>
            <a:spLocks noGrp="1"/>
          </p:cNvSpPr>
          <p:nvPr>
            <p:ph type="sldNum" sz="quarter" idx="12"/>
          </p:nvPr>
        </p:nvSpPr>
        <p:spPr>
          <a:xfrm>
            <a:off x="11016568" y="6387416"/>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120913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7" name="Group 6"/>
          <p:cNvGrpSpPr/>
          <p:nvPr userDrawn="1"/>
        </p:nvGrpSpPr>
        <p:grpSpPr>
          <a:xfrm>
            <a:off x="10966275" y="6466332"/>
            <a:ext cx="857597" cy="207290"/>
            <a:chOff x="8224706" y="6427057"/>
            <a:chExt cx="643198" cy="207290"/>
          </a:xfrm>
        </p:grpSpPr>
        <p:sp>
          <p:nvSpPr>
            <p:cNvPr id="8" name="Oval 7"/>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1" name="Group 10"/>
          <p:cNvGrpSpPr/>
          <p:nvPr userDrawn="1"/>
        </p:nvGrpSpPr>
        <p:grpSpPr>
          <a:xfrm>
            <a:off x="3871504" y="6489574"/>
            <a:ext cx="214033" cy="160806"/>
            <a:chOff x="2903627" y="6459167"/>
            <a:chExt cx="160525" cy="160806"/>
          </a:xfrm>
        </p:grpSpPr>
        <p:sp>
          <p:nvSpPr>
            <p:cNvPr id="12" name="Oval 11"/>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4" name="Group 13"/>
          <p:cNvGrpSpPr/>
          <p:nvPr userDrawn="1"/>
        </p:nvGrpSpPr>
        <p:grpSpPr>
          <a:xfrm>
            <a:off x="5560368" y="6489574"/>
            <a:ext cx="214033" cy="160806"/>
            <a:chOff x="4170275" y="6459167"/>
            <a:chExt cx="160525" cy="160806"/>
          </a:xfrm>
        </p:grpSpPr>
        <p:sp>
          <p:nvSpPr>
            <p:cNvPr id="15" name="Oval 14"/>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17" name="Group 16"/>
          <p:cNvGrpSpPr/>
          <p:nvPr userDrawn="1"/>
        </p:nvGrpSpPr>
        <p:grpSpPr>
          <a:xfrm>
            <a:off x="6908801" y="6489574"/>
            <a:ext cx="214033" cy="160806"/>
            <a:chOff x="5181600" y="6459167"/>
            <a:chExt cx="160525" cy="160806"/>
          </a:xfrm>
        </p:grpSpPr>
        <p:sp>
          <p:nvSpPr>
            <p:cNvPr id="18" name="Oval 17"/>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2" name="Slide Number Placeholder 5"/>
          <p:cNvSpPr>
            <a:spLocks noGrp="1"/>
          </p:cNvSpPr>
          <p:nvPr>
            <p:ph type="sldNum" sz="quarter" idx="12"/>
          </p:nvPr>
        </p:nvSpPr>
        <p:spPr>
          <a:xfrm>
            <a:off x="11171047" y="6421081"/>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1223595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0" name="Group 9"/>
          <p:cNvGrpSpPr/>
          <p:nvPr userDrawn="1"/>
        </p:nvGrpSpPr>
        <p:grpSpPr>
          <a:xfrm>
            <a:off x="10966275" y="6466332"/>
            <a:ext cx="857597" cy="207290"/>
            <a:chOff x="8224706" y="6427057"/>
            <a:chExt cx="643198" cy="207290"/>
          </a:xfrm>
        </p:grpSpPr>
        <p:sp>
          <p:nvSpPr>
            <p:cNvPr id="11" name="Oval 10"/>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4" name="Group 13"/>
          <p:cNvGrpSpPr/>
          <p:nvPr userDrawn="1"/>
        </p:nvGrpSpPr>
        <p:grpSpPr>
          <a:xfrm>
            <a:off x="3871504" y="6489574"/>
            <a:ext cx="214033" cy="160806"/>
            <a:chOff x="2903627" y="6459167"/>
            <a:chExt cx="160525" cy="160806"/>
          </a:xfrm>
        </p:grpSpPr>
        <p:sp>
          <p:nvSpPr>
            <p:cNvPr id="15" name="Oval 14"/>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7" name="Group 16"/>
          <p:cNvGrpSpPr/>
          <p:nvPr userDrawn="1"/>
        </p:nvGrpSpPr>
        <p:grpSpPr>
          <a:xfrm>
            <a:off x="5560368" y="6489574"/>
            <a:ext cx="214033" cy="160806"/>
            <a:chOff x="4170275" y="6459167"/>
            <a:chExt cx="160525" cy="160806"/>
          </a:xfrm>
        </p:grpSpPr>
        <p:sp>
          <p:nvSpPr>
            <p:cNvPr id="18" name="Oval 17"/>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20" name="Group 19"/>
          <p:cNvGrpSpPr/>
          <p:nvPr userDrawn="1"/>
        </p:nvGrpSpPr>
        <p:grpSpPr>
          <a:xfrm>
            <a:off x="6908801" y="6489574"/>
            <a:ext cx="214033" cy="160806"/>
            <a:chOff x="5181600" y="6459167"/>
            <a:chExt cx="160525" cy="160806"/>
          </a:xfrm>
        </p:grpSpPr>
        <p:sp>
          <p:nvSpPr>
            <p:cNvPr id="21" name="Oval 20"/>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5" name="Slide Number Placeholder 5"/>
          <p:cNvSpPr>
            <a:spLocks noGrp="1"/>
          </p:cNvSpPr>
          <p:nvPr>
            <p:ph type="sldNum" sz="quarter" idx="12"/>
          </p:nvPr>
        </p:nvSpPr>
        <p:spPr>
          <a:xfrm>
            <a:off x="11171047" y="6421081"/>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3166725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0" name="Group 9"/>
          <p:cNvGrpSpPr/>
          <p:nvPr userDrawn="1"/>
        </p:nvGrpSpPr>
        <p:grpSpPr>
          <a:xfrm>
            <a:off x="10966275" y="6466332"/>
            <a:ext cx="857597" cy="207290"/>
            <a:chOff x="8224706" y="6427057"/>
            <a:chExt cx="643198" cy="207290"/>
          </a:xfrm>
        </p:grpSpPr>
        <p:sp>
          <p:nvSpPr>
            <p:cNvPr id="11" name="Oval 10"/>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4" name="Group 13"/>
          <p:cNvGrpSpPr/>
          <p:nvPr userDrawn="1"/>
        </p:nvGrpSpPr>
        <p:grpSpPr>
          <a:xfrm>
            <a:off x="3871504" y="6489574"/>
            <a:ext cx="214033" cy="160806"/>
            <a:chOff x="2903627" y="6459167"/>
            <a:chExt cx="160525" cy="160806"/>
          </a:xfrm>
        </p:grpSpPr>
        <p:sp>
          <p:nvSpPr>
            <p:cNvPr id="15" name="Oval 14"/>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7" name="Group 16"/>
          <p:cNvGrpSpPr/>
          <p:nvPr userDrawn="1"/>
        </p:nvGrpSpPr>
        <p:grpSpPr>
          <a:xfrm>
            <a:off x="5560368" y="6489574"/>
            <a:ext cx="214033" cy="160806"/>
            <a:chOff x="4170275" y="6459167"/>
            <a:chExt cx="160525" cy="160806"/>
          </a:xfrm>
        </p:grpSpPr>
        <p:sp>
          <p:nvSpPr>
            <p:cNvPr id="18" name="Oval 17"/>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20" name="Group 19"/>
          <p:cNvGrpSpPr/>
          <p:nvPr userDrawn="1"/>
        </p:nvGrpSpPr>
        <p:grpSpPr>
          <a:xfrm>
            <a:off x="6908801" y="6489574"/>
            <a:ext cx="214033" cy="160806"/>
            <a:chOff x="5181600" y="6459167"/>
            <a:chExt cx="160525" cy="160806"/>
          </a:xfrm>
        </p:grpSpPr>
        <p:sp>
          <p:nvSpPr>
            <p:cNvPr id="21" name="Oval 20"/>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4" name="Slide Number Placeholder 5"/>
          <p:cNvSpPr>
            <a:spLocks noGrp="1"/>
          </p:cNvSpPr>
          <p:nvPr>
            <p:ph type="sldNum" sz="quarter" idx="12"/>
          </p:nvPr>
        </p:nvSpPr>
        <p:spPr>
          <a:xfrm>
            <a:off x="11016568" y="6387416"/>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2178649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4121"/>
            <a:ext cx="10972800" cy="963517"/>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10966275" y="6466332"/>
            <a:ext cx="857597" cy="207290"/>
            <a:chOff x="8224706" y="6427057"/>
            <a:chExt cx="643198" cy="207290"/>
          </a:xfrm>
        </p:grpSpPr>
        <p:sp>
          <p:nvSpPr>
            <p:cNvPr id="10" name="Oval 9"/>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p:cNvGrpSpPr/>
          <p:nvPr userDrawn="1"/>
        </p:nvGrpSpPr>
        <p:grpSpPr>
          <a:xfrm>
            <a:off x="3871504" y="6489574"/>
            <a:ext cx="214033" cy="160806"/>
            <a:chOff x="2903627" y="6459167"/>
            <a:chExt cx="160525" cy="160806"/>
          </a:xfrm>
        </p:grpSpPr>
        <p:sp>
          <p:nvSpPr>
            <p:cNvPr id="14" name="Oval 13"/>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6" name="Group 15"/>
          <p:cNvGrpSpPr/>
          <p:nvPr userDrawn="1"/>
        </p:nvGrpSpPr>
        <p:grpSpPr>
          <a:xfrm>
            <a:off x="5560368" y="6489574"/>
            <a:ext cx="214033" cy="160806"/>
            <a:chOff x="4170275" y="6459167"/>
            <a:chExt cx="160525" cy="160806"/>
          </a:xfrm>
        </p:grpSpPr>
        <p:sp>
          <p:nvSpPr>
            <p:cNvPr id="17" name="Oval 16"/>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19" name="Group 18"/>
          <p:cNvGrpSpPr/>
          <p:nvPr userDrawn="1"/>
        </p:nvGrpSpPr>
        <p:grpSpPr>
          <a:xfrm>
            <a:off x="6908801" y="6489574"/>
            <a:ext cx="214033" cy="160806"/>
            <a:chOff x="5181600" y="6459167"/>
            <a:chExt cx="160525" cy="160806"/>
          </a:xfrm>
        </p:grpSpPr>
        <p:sp>
          <p:nvSpPr>
            <p:cNvPr id="20" name="Oval 19"/>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4" name="Slide Number Placeholder 5"/>
          <p:cNvSpPr>
            <a:spLocks noGrp="1"/>
          </p:cNvSpPr>
          <p:nvPr>
            <p:ph type="sldNum" sz="quarter" idx="12"/>
          </p:nvPr>
        </p:nvSpPr>
        <p:spPr>
          <a:xfrm>
            <a:off x="11171047" y="6421081"/>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3842486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20943"/>
            <a:ext cx="2743200" cy="55981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20943"/>
            <a:ext cx="8026400" cy="55981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10966275" y="6466332"/>
            <a:ext cx="857597" cy="207290"/>
            <a:chOff x="8224706" y="6427057"/>
            <a:chExt cx="643198" cy="207290"/>
          </a:xfrm>
        </p:grpSpPr>
        <p:sp>
          <p:nvSpPr>
            <p:cNvPr id="10" name="Oval 9"/>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p:cNvGrpSpPr/>
          <p:nvPr userDrawn="1"/>
        </p:nvGrpSpPr>
        <p:grpSpPr>
          <a:xfrm>
            <a:off x="3871504" y="6489574"/>
            <a:ext cx="214033" cy="160806"/>
            <a:chOff x="2903627" y="6459167"/>
            <a:chExt cx="160525" cy="160806"/>
          </a:xfrm>
        </p:grpSpPr>
        <p:sp>
          <p:nvSpPr>
            <p:cNvPr id="14" name="Oval 13"/>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6" name="Group 15"/>
          <p:cNvGrpSpPr/>
          <p:nvPr userDrawn="1"/>
        </p:nvGrpSpPr>
        <p:grpSpPr>
          <a:xfrm>
            <a:off x="5560368" y="6489574"/>
            <a:ext cx="214033" cy="160806"/>
            <a:chOff x="4170275" y="6459167"/>
            <a:chExt cx="160525" cy="160806"/>
          </a:xfrm>
        </p:grpSpPr>
        <p:sp>
          <p:nvSpPr>
            <p:cNvPr id="17" name="Oval 16"/>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19" name="Group 18"/>
          <p:cNvGrpSpPr/>
          <p:nvPr userDrawn="1"/>
        </p:nvGrpSpPr>
        <p:grpSpPr>
          <a:xfrm>
            <a:off x="6908801" y="6489574"/>
            <a:ext cx="214033" cy="160806"/>
            <a:chOff x="5181600" y="6459167"/>
            <a:chExt cx="160525" cy="160806"/>
          </a:xfrm>
        </p:grpSpPr>
        <p:sp>
          <p:nvSpPr>
            <p:cNvPr id="20" name="Oval 19"/>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4" name="Slide Number Placeholder 5"/>
          <p:cNvSpPr>
            <a:spLocks noGrp="1"/>
          </p:cNvSpPr>
          <p:nvPr>
            <p:ph type="sldNum" sz="quarter" idx="12"/>
          </p:nvPr>
        </p:nvSpPr>
        <p:spPr>
          <a:xfrm>
            <a:off x="11171047" y="6421081"/>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453009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03137"/>
            <a:ext cx="10972800" cy="4687519"/>
          </a:xfrm>
        </p:spPr>
        <p:txBody>
          <a:bodyPr/>
          <a:lstStyle>
            <a:lvl1pPr>
              <a:defRPr>
                <a:solidFill>
                  <a:schemeClr val="tx1"/>
                </a:solidFill>
                <a:latin typeface="+mn-lt"/>
                <a:cs typeface="Arial" panose="020B0604020202020204" pitchFamily="34" charset="0"/>
              </a:defRPr>
            </a:lvl1pPr>
            <a:lvl2pPr>
              <a:defRPr>
                <a:solidFill>
                  <a:srgbClr val="58595B"/>
                </a:solidFill>
                <a:latin typeface="+mn-lt"/>
                <a:cs typeface="Arial" panose="020B0604020202020204" pitchFamily="34" charset="0"/>
              </a:defRPr>
            </a:lvl2pPr>
            <a:lvl3pPr>
              <a:defRPr>
                <a:solidFill>
                  <a:srgbClr val="58595B"/>
                </a:solidFill>
                <a:latin typeface="+mn-lt"/>
                <a:cs typeface="Arial" panose="020B0604020202020204" pitchFamily="34" charset="0"/>
              </a:defRPr>
            </a:lvl3pPr>
            <a:lvl4pPr>
              <a:defRPr>
                <a:solidFill>
                  <a:srgbClr val="58595B"/>
                </a:solidFill>
                <a:latin typeface="+mn-lt"/>
                <a:cs typeface="Arial" panose="020B0604020202020204" pitchFamily="34" charset="0"/>
              </a:defRPr>
            </a:lvl4pPr>
            <a:lvl5pPr>
              <a:defRPr>
                <a:solidFill>
                  <a:srgbClr val="58595B"/>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945382" y="6407739"/>
            <a:ext cx="476036" cy="329277"/>
          </a:xfrm>
        </p:spPr>
        <p:txBody>
          <a:bodyPr/>
          <a:lstStyle>
            <a:lvl1pPr>
              <a:defRPr>
                <a:latin typeface="Book Antiqua" panose="02040602050305030304" pitchFamily="18" charset="0"/>
              </a:defRPr>
            </a:lvl1pPr>
          </a:lstStyle>
          <a:p>
            <a:fld id="{FC7DFC1F-BF11-504D-8AC2-3E7EDE23BBFC}" type="slidenum">
              <a:rPr lang="en-US" smtClean="0"/>
              <a:pPr/>
              <a:t>‹#›</a:t>
            </a:fld>
            <a:endParaRPr lang="en-US" dirty="0"/>
          </a:p>
        </p:txBody>
      </p:sp>
      <p:sp>
        <p:nvSpPr>
          <p:cNvPr id="7" name="Rectangle 6"/>
          <p:cNvSpPr/>
          <p:nvPr userDrawn="1"/>
        </p:nvSpPr>
        <p:spPr>
          <a:xfrm>
            <a:off x="0" y="1"/>
            <a:ext cx="12192000" cy="940037"/>
          </a:xfrm>
          <a:prstGeom prst="rect">
            <a:avLst/>
          </a:prstGeom>
          <a:solidFill>
            <a:srgbClr val="3366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2" name="Title 1"/>
          <p:cNvSpPr>
            <a:spLocks noGrp="1"/>
          </p:cNvSpPr>
          <p:nvPr>
            <p:ph type="title"/>
          </p:nvPr>
        </p:nvSpPr>
        <p:spPr>
          <a:xfrm>
            <a:off x="838200" y="77574"/>
            <a:ext cx="10515600" cy="1325563"/>
          </a:xfrm>
          <a:prstGeom prst="rect">
            <a:avLst/>
          </a:prstGeom>
        </p:spPr>
        <p:txBody>
          <a:bodyPr/>
          <a:lstStyle>
            <a:lvl1pPr>
              <a:defRPr>
                <a:solidFill>
                  <a:schemeClr val="bg1"/>
                </a:solidFill>
                <a:latin typeface="+mn-lt"/>
              </a:defRPr>
            </a:lvl1pPr>
          </a:lstStyle>
          <a:p>
            <a:r>
              <a:rPr lang="en-US" dirty="0"/>
              <a:t>Click to edit Master title style</a:t>
            </a:r>
          </a:p>
        </p:txBody>
      </p:sp>
      <p:pic>
        <p:nvPicPr>
          <p:cNvPr id="1026" name="Picture 2" descr="https://inet.nist.gov/sites/default/files/images/pao/nistident_cent_200ppi.jpg"/>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0691958" y="6106080"/>
            <a:ext cx="1417834" cy="630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43838" y="6111765"/>
            <a:ext cx="1119883" cy="619682"/>
          </a:xfrm>
          <a:prstGeom prst="rect">
            <a:avLst/>
          </a:prstGeom>
        </p:spPr>
      </p:pic>
    </p:spTree>
    <p:extLst>
      <p:ext uri="{BB962C8B-B14F-4D97-AF65-F5344CB8AC3E}">
        <p14:creationId xmlns:p14="http://schemas.microsoft.com/office/powerpoint/2010/main" val="319480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DEDED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2666" y="3141596"/>
            <a:ext cx="6874933" cy="1325563"/>
          </a:xfrm>
          <a:prstGeom prst="rect">
            <a:avLst/>
          </a:prstGeom>
        </p:spPr>
        <p:txBody>
          <a:bodyPr/>
          <a:lstStyle>
            <a:lvl1pPr>
              <a:defRPr>
                <a:latin typeface="+mn-lt"/>
              </a:defRPr>
            </a:lvl1pPr>
          </a:lstStyle>
          <a:p>
            <a:r>
              <a:rPr lang="en-US" dirty="0"/>
              <a:t>Click to edit Master title style</a:t>
            </a:r>
          </a:p>
        </p:txBody>
      </p:sp>
      <p:sp>
        <p:nvSpPr>
          <p:cNvPr id="9" name="Text Placeholder 8"/>
          <p:cNvSpPr>
            <a:spLocks noGrp="1"/>
          </p:cNvSpPr>
          <p:nvPr>
            <p:ph type="body" sz="quarter" idx="10"/>
          </p:nvPr>
        </p:nvSpPr>
        <p:spPr>
          <a:xfrm>
            <a:off x="5102577" y="4620525"/>
            <a:ext cx="6875111" cy="950913"/>
          </a:xfrm>
        </p:spPr>
        <p:txBody>
          <a:bodyPr>
            <a:normAutofit/>
          </a:bodyPr>
          <a:lstStyle>
            <a:lvl1pPr marL="0" indent="0" algn="ctr">
              <a:buNone/>
              <a:defRPr sz="2800">
                <a:solidFill>
                  <a:srgbClr val="58595B"/>
                </a:solidFill>
                <a:latin typeface="+mn-lt"/>
              </a:defRPr>
            </a:lvl1pPr>
            <a:lvl2pPr algn="ctr">
              <a:defRPr sz="2400">
                <a:solidFill>
                  <a:srgbClr val="58595B"/>
                </a:solidFill>
                <a:latin typeface="Raleway" panose="020B0003030101060003" pitchFamily="34" charset="0"/>
              </a:defRPr>
            </a:lvl2pPr>
          </a:lstStyle>
          <a:p>
            <a:pPr lvl="0"/>
            <a:r>
              <a:rPr lang="en-US" dirty="0"/>
              <a:t>Edit Master text styles</a:t>
            </a:r>
          </a:p>
          <a:p>
            <a:pPr lvl="1"/>
            <a:endParaRPr lang="en-US" dirty="0"/>
          </a:p>
        </p:txBody>
      </p:sp>
      <p:sp>
        <p:nvSpPr>
          <p:cNvPr id="4" name="TextBox 3"/>
          <p:cNvSpPr txBox="1"/>
          <p:nvPr userDrawn="1"/>
        </p:nvSpPr>
        <p:spPr>
          <a:xfrm>
            <a:off x="636998" y="5095982"/>
            <a:ext cx="4068566" cy="646331"/>
          </a:xfrm>
          <a:prstGeom prst="rect">
            <a:avLst/>
          </a:prstGeom>
          <a:noFill/>
        </p:spPr>
        <p:txBody>
          <a:bodyPr wrap="square" rtlCol="0">
            <a:spAutoFit/>
          </a:bodyPr>
          <a:lstStyle/>
          <a:p>
            <a:pPr algn="ctr"/>
            <a:r>
              <a:rPr lang="en-US" dirty="0">
                <a:latin typeface="Raleway" panose="020B0003030101060003" pitchFamily="34" charset="0"/>
              </a:rPr>
              <a:t>Visit: </a:t>
            </a:r>
            <a:r>
              <a:rPr lang="en-US" dirty="0">
                <a:latin typeface="Raleway" panose="020B0003030101060003" pitchFamily="34" charset="0"/>
                <a:hlinkClick r:id="rId2"/>
              </a:rPr>
              <a:t>www.ManufacturingUSA.com</a:t>
            </a:r>
            <a:endParaRPr lang="en-US" dirty="0">
              <a:latin typeface="Raleway" panose="020B0003030101060003" pitchFamily="34" charset="0"/>
            </a:endParaRPr>
          </a:p>
          <a:p>
            <a:pPr algn="ctr"/>
            <a:r>
              <a:rPr lang="en-US" dirty="0">
                <a:latin typeface="Raleway" panose="020B0003030101060003" pitchFamily="34" charset="0"/>
              </a:rPr>
              <a:t>Follow:</a:t>
            </a:r>
            <a:r>
              <a:rPr lang="en-US" baseline="0" dirty="0">
                <a:latin typeface="Raleway" panose="020B0003030101060003" pitchFamily="34" charset="0"/>
              </a:rPr>
              <a:t> @</a:t>
            </a:r>
            <a:r>
              <a:rPr lang="en-US" baseline="0" dirty="0" err="1">
                <a:latin typeface="Raleway" panose="020B0003030101060003" pitchFamily="34" charset="0"/>
              </a:rPr>
              <a:t>mfgUSA</a:t>
            </a:r>
            <a:endParaRPr lang="en-US" dirty="0">
              <a:latin typeface="Raleway" panose="020B0003030101060003" pitchFamily="34" charset="0"/>
            </a:endParaRPr>
          </a:p>
        </p:txBody>
      </p:sp>
      <p:pic>
        <p:nvPicPr>
          <p:cNvPr id="3" name="Picture 2"/>
          <p:cNvPicPr>
            <a:picLocks noChangeAspect="1"/>
          </p:cNvPicPr>
          <p:nvPr userDrawn="1"/>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8537" t="18196" r="28642" b="16354"/>
          <a:stretch/>
        </p:blipFill>
        <p:spPr>
          <a:xfrm>
            <a:off x="1588029" y="2876764"/>
            <a:ext cx="2277687" cy="1778924"/>
          </a:xfrm>
          <a:prstGeom prst="rect">
            <a:avLst/>
          </a:prstGeom>
        </p:spPr>
      </p:pic>
    </p:spTree>
    <p:extLst>
      <p:ext uri="{BB962C8B-B14F-4D97-AF65-F5344CB8AC3E}">
        <p14:creationId xmlns:p14="http://schemas.microsoft.com/office/powerpoint/2010/main" val="633613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a:prstGeom prst="rect">
            <a:avLst/>
          </a:prstGeom>
        </p:spPr>
        <p:txBody>
          <a:bodyPr/>
          <a:lstStyle>
            <a:lvl1pPr>
              <a:defRPr>
                <a:latin typeface="+mn-lt"/>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mn-lt"/>
              </a:defRPr>
            </a:lvl1pPr>
          </a:lstStyle>
          <a:p>
            <a:pPr>
              <a:defRPr/>
            </a:pPr>
            <a:fld id="{4EDB527D-EE55-4560-AACB-8E36AF3A86C4}" type="slidenum">
              <a:rPr lang="en-US" sz="1800" kern="0" smtClean="0">
                <a:solidFill>
                  <a:sysClr val="windowText" lastClr="000000"/>
                </a:solidFill>
              </a:rPr>
              <a:pPr>
                <a:defRPr/>
              </a:pPr>
              <a:t>‹#›</a:t>
            </a:fld>
            <a:endParaRPr lang="en-US" sz="1800" kern="0">
              <a:solidFill>
                <a:sysClr val="windowText" lastClr="000000"/>
              </a:solidFill>
            </a:endParaRPr>
          </a:p>
        </p:txBody>
      </p:sp>
    </p:spTree>
    <p:extLst>
      <p:ext uri="{BB962C8B-B14F-4D97-AF65-F5344CB8AC3E}">
        <p14:creationId xmlns:p14="http://schemas.microsoft.com/office/powerpoint/2010/main" val="340305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6678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10966275" y="6466332"/>
            <a:ext cx="857597" cy="207290"/>
            <a:chOff x="8224706" y="6427057"/>
            <a:chExt cx="643198" cy="207290"/>
          </a:xfrm>
        </p:grpSpPr>
        <p:sp>
          <p:nvSpPr>
            <p:cNvPr id="10" name="Oval 9"/>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p:cNvGrpSpPr/>
          <p:nvPr userDrawn="1"/>
        </p:nvGrpSpPr>
        <p:grpSpPr>
          <a:xfrm>
            <a:off x="3871504" y="6489574"/>
            <a:ext cx="214033" cy="160806"/>
            <a:chOff x="2903627" y="6459167"/>
            <a:chExt cx="160525" cy="160806"/>
          </a:xfrm>
        </p:grpSpPr>
        <p:sp>
          <p:nvSpPr>
            <p:cNvPr id="14" name="Oval 13"/>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6" name="Group 15"/>
          <p:cNvGrpSpPr/>
          <p:nvPr userDrawn="1"/>
        </p:nvGrpSpPr>
        <p:grpSpPr>
          <a:xfrm>
            <a:off x="5560368" y="6489574"/>
            <a:ext cx="214033" cy="160806"/>
            <a:chOff x="4170275" y="6459167"/>
            <a:chExt cx="160525" cy="160806"/>
          </a:xfrm>
        </p:grpSpPr>
        <p:sp>
          <p:nvSpPr>
            <p:cNvPr id="17" name="Oval 16"/>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19" name="Group 18"/>
          <p:cNvGrpSpPr/>
          <p:nvPr userDrawn="1"/>
        </p:nvGrpSpPr>
        <p:grpSpPr>
          <a:xfrm>
            <a:off x="6908801" y="6489574"/>
            <a:ext cx="214033" cy="160806"/>
            <a:chOff x="5181600" y="6459167"/>
            <a:chExt cx="160525" cy="160806"/>
          </a:xfrm>
        </p:grpSpPr>
        <p:sp>
          <p:nvSpPr>
            <p:cNvPr id="20" name="Oval 19"/>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4" name="Slide Number Placeholder 5"/>
          <p:cNvSpPr>
            <a:spLocks noGrp="1"/>
          </p:cNvSpPr>
          <p:nvPr>
            <p:ph type="sldNum" sz="quarter" idx="12"/>
          </p:nvPr>
        </p:nvSpPr>
        <p:spPr>
          <a:xfrm>
            <a:off x="11171047" y="6421081"/>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312085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9" name="Group 8"/>
          <p:cNvGrpSpPr/>
          <p:nvPr userDrawn="1"/>
        </p:nvGrpSpPr>
        <p:grpSpPr>
          <a:xfrm>
            <a:off x="10966275" y="6466332"/>
            <a:ext cx="857597" cy="207290"/>
            <a:chOff x="8224706" y="6427057"/>
            <a:chExt cx="643198" cy="207290"/>
          </a:xfrm>
        </p:grpSpPr>
        <p:sp>
          <p:nvSpPr>
            <p:cNvPr id="10" name="Oval 9"/>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p:cNvGrpSpPr/>
          <p:nvPr userDrawn="1"/>
        </p:nvGrpSpPr>
        <p:grpSpPr>
          <a:xfrm>
            <a:off x="3871504" y="6489574"/>
            <a:ext cx="214033" cy="160806"/>
            <a:chOff x="2903627" y="6459167"/>
            <a:chExt cx="160525" cy="160806"/>
          </a:xfrm>
        </p:grpSpPr>
        <p:sp>
          <p:nvSpPr>
            <p:cNvPr id="14" name="Oval 13"/>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6" name="Group 15"/>
          <p:cNvGrpSpPr/>
          <p:nvPr userDrawn="1"/>
        </p:nvGrpSpPr>
        <p:grpSpPr>
          <a:xfrm>
            <a:off x="5560368" y="6489574"/>
            <a:ext cx="214033" cy="160806"/>
            <a:chOff x="4170275" y="6459167"/>
            <a:chExt cx="160525" cy="160806"/>
          </a:xfrm>
        </p:grpSpPr>
        <p:sp>
          <p:nvSpPr>
            <p:cNvPr id="17" name="Oval 16"/>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19" name="Group 18"/>
          <p:cNvGrpSpPr/>
          <p:nvPr userDrawn="1"/>
        </p:nvGrpSpPr>
        <p:grpSpPr>
          <a:xfrm>
            <a:off x="6908801" y="6489574"/>
            <a:ext cx="214033" cy="160806"/>
            <a:chOff x="5181600" y="6459167"/>
            <a:chExt cx="160525" cy="160806"/>
          </a:xfrm>
        </p:grpSpPr>
        <p:sp>
          <p:nvSpPr>
            <p:cNvPr id="20" name="Oval 19"/>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4" name="Slide Number Placeholder 5"/>
          <p:cNvSpPr>
            <a:spLocks noGrp="1"/>
          </p:cNvSpPr>
          <p:nvPr>
            <p:ph type="sldNum" sz="quarter" idx="12"/>
          </p:nvPr>
        </p:nvSpPr>
        <p:spPr>
          <a:xfrm>
            <a:off x="11171047" y="6421081"/>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3474402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userDrawn="1"/>
        </p:nvGrpSpPr>
        <p:grpSpPr>
          <a:xfrm>
            <a:off x="10966275" y="6466332"/>
            <a:ext cx="857597" cy="207290"/>
            <a:chOff x="8224706" y="6427057"/>
            <a:chExt cx="643198" cy="207290"/>
          </a:xfrm>
        </p:grpSpPr>
        <p:sp>
          <p:nvSpPr>
            <p:cNvPr id="11" name="Oval 10"/>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4" name="Group 13"/>
          <p:cNvGrpSpPr/>
          <p:nvPr userDrawn="1"/>
        </p:nvGrpSpPr>
        <p:grpSpPr>
          <a:xfrm>
            <a:off x="3871504" y="6489574"/>
            <a:ext cx="214033" cy="160806"/>
            <a:chOff x="2903627" y="6459167"/>
            <a:chExt cx="160525" cy="160806"/>
          </a:xfrm>
        </p:grpSpPr>
        <p:sp>
          <p:nvSpPr>
            <p:cNvPr id="15" name="Oval 14"/>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7" name="Group 16"/>
          <p:cNvGrpSpPr/>
          <p:nvPr userDrawn="1"/>
        </p:nvGrpSpPr>
        <p:grpSpPr>
          <a:xfrm>
            <a:off x="5560368" y="6489574"/>
            <a:ext cx="214033" cy="160806"/>
            <a:chOff x="4170275" y="6459167"/>
            <a:chExt cx="160525" cy="160806"/>
          </a:xfrm>
        </p:grpSpPr>
        <p:sp>
          <p:nvSpPr>
            <p:cNvPr id="18" name="Oval 17"/>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20" name="Group 19"/>
          <p:cNvGrpSpPr/>
          <p:nvPr userDrawn="1"/>
        </p:nvGrpSpPr>
        <p:grpSpPr>
          <a:xfrm>
            <a:off x="6908801" y="6489574"/>
            <a:ext cx="214033" cy="160806"/>
            <a:chOff x="5181600" y="6459167"/>
            <a:chExt cx="160525" cy="160806"/>
          </a:xfrm>
        </p:grpSpPr>
        <p:sp>
          <p:nvSpPr>
            <p:cNvPr id="21" name="Oval 20"/>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4" name="Slide Number Placeholder 5"/>
          <p:cNvSpPr>
            <a:spLocks noGrp="1"/>
          </p:cNvSpPr>
          <p:nvPr>
            <p:ph type="sldNum" sz="quarter" idx="12"/>
          </p:nvPr>
        </p:nvSpPr>
        <p:spPr>
          <a:xfrm>
            <a:off x="11171047" y="6421081"/>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1073139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10966275" y="6466332"/>
            <a:ext cx="857597" cy="207290"/>
            <a:chOff x="8224706" y="6427057"/>
            <a:chExt cx="643198" cy="207290"/>
          </a:xfrm>
        </p:grpSpPr>
        <p:sp>
          <p:nvSpPr>
            <p:cNvPr id="13" name="Oval 12"/>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Oval 14"/>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6" name="Group 15"/>
          <p:cNvGrpSpPr/>
          <p:nvPr userDrawn="1"/>
        </p:nvGrpSpPr>
        <p:grpSpPr>
          <a:xfrm>
            <a:off x="3871504" y="6489574"/>
            <a:ext cx="214033" cy="160806"/>
            <a:chOff x="2903627" y="6459167"/>
            <a:chExt cx="160525" cy="160806"/>
          </a:xfrm>
        </p:grpSpPr>
        <p:sp>
          <p:nvSpPr>
            <p:cNvPr id="17" name="Oval 16"/>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19" name="Group 18"/>
          <p:cNvGrpSpPr/>
          <p:nvPr userDrawn="1"/>
        </p:nvGrpSpPr>
        <p:grpSpPr>
          <a:xfrm>
            <a:off x="5560368" y="6489574"/>
            <a:ext cx="214033" cy="160806"/>
            <a:chOff x="4170275" y="6459167"/>
            <a:chExt cx="160525" cy="160806"/>
          </a:xfrm>
        </p:grpSpPr>
        <p:sp>
          <p:nvSpPr>
            <p:cNvPr id="20" name="Oval 19"/>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22" name="Group 21"/>
          <p:cNvGrpSpPr/>
          <p:nvPr userDrawn="1"/>
        </p:nvGrpSpPr>
        <p:grpSpPr>
          <a:xfrm>
            <a:off x="6908801" y="6489574"/>
            <a:ext cx="214033" cy="160806"/>
            <a:chOff x="5181600" y="6459167"/>
            <a:chExt cx="160525" cy="160806"/>
          </a:xfrm>
        </p:grpSpPr>
        <p:sp>
          <p:nvSpPr>
            <p:cNvPr id="23" name="Oval 22"/>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sp>
        <p:nvSpPr>
          <p:cNvPr id="27" name="Slide Number Placeholder 5"/>
          <p:cNvSpPr>
            <a:spLocks noGrp="1"/>
          </p:cNvSpPr>
          <p:nvPr>
            <p:ph type="sldNum" sz="quarter" idx="12"/>
          </p:nvPr>
        </p:nvSpPr>
        <p:spPr>
          <a:xfrm>
            <a:off x="11171047" y="6421081"/>
            <a:ext cx="616125" cy="365125"/>
          </a:xfrm>
          <a:prstGeom prst="rect">
            <a:avLst/>
          </a:prstGeom>
        </p:spPr>
        <p:txBody>
          <a:bodyPr/>
          <a:lstStyle/>
          <a:p>
            <a:fld id="{54311E83-CD6C-2549-9EAD-3DC9C6DC4EB6}" type="slidenum">
              <a:rPr lang="en-US" smtClean="0"/>
              <a:t>‹#›</a:t>
            </a:fld>
            <a:endParaRPr lang="en-US" dirty="0"/>
          </a:p>
        </p:txBody>
      </p:sp>
    </p:spTree>
    <p:extLst>
      <p:ext uri="{BB962C8B-B14F-4D97-AF65-F5344CB8AC3E}">
        <p14:creationId xmlns:p14="http://schemas.microsoft.com/office/powerpoint/2010/main" val="39024615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9.png"/><Relationship Id="rId2" Type="http://schemas.openxmlformats.org/officeDocument/2006/relationships/slideLayout" Target="../slideLayouts/slideLayout6.xml"/><Relationship Id="rId16"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7.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03137"/>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Book Antiqua" panose="02040602050305030304" pitchFamily="18" charset="0"/>
              </a:defRPr>
            </a:lvl1pPr>
          </a:lstStyle>
          <a:p>
            <a:fld id="{FE7A6653-A096-417B-A47B-597659BF11DF}" type="datetime1">
              <a:rPr lang="en-US" smtClean="0"/>
              <a:t>9/8/2017</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Book Antiqua" panose="02040602050305030304" pitchFamily="18"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Book Antiqua" panose="02040602050305030304" pitchFamily="18" charset="0"/>
              </a:defRPr>
            </a:lvl1pPr>
          </a:lstStyle>
          <a:p>
            <a:fld id="{FC7DFC1F-BF11-504D-8AC2-3E7EDE23BBFC}" type="slidenum">
              <a:rPr lang="en-US" smtClean="0"/>
              <a:pPr/>
              <a:t>‹#›</a:t>
            </a:fld>
            <a:endParaRPr lang="en-US"/>
          </a:p>
        </p:txBody>
      </p:sp>
    </p:spTree>
    <p:extLst>
      <p:ext uri="{BB962C8B-B14F-4D97-AF65-F5344CB8AC3E}">
        <p14:creationId xmlns:p14="http://schemas.microsoft.com/office/powerpoint/2010/main" val="1478302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2">
              <a:lumMod val="75000"/>
            </a:schemeClr>
          </a:solidFill>
          <a:latin typeface="Raleway" panose="020B0003030101060003"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Book Antiqua" panose="02040602050305030304" pitchFamily="18" charset="0"/>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Book Antiqua" panose="02040602050305030304"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Book Antiqua" panose="02040602050305030304"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Book Antiqua" panose="02040602050305030304"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05549"/>
            <a:ext cx="10972800" cy="70287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431637"/>
            <a:ext cx="10972800" cy="46945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6193565"/>
            <a:ext cx="12226212" cy="45719"/>
          </a:xfrm>
          <a:prstGeom prst="rect">
            <a:avLst/>
          </a:prstGeom>
          <a:gradFill flip="none" rotWithShape="1">
            <a:gsLst>
              <a:gs pos="0">
                <a:srgbClr val="006699"/>
              </a:gs>
              <a:gs pos="100000">
                <a:srgbClr val="004080"/>
              </a:gs>
            </a:gsLst>
            <a:lin ang="16200000" scaled="0"/>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1800"/>
          </a:p>
        </p:txBody>
      </p:sp>
      <p:grpSp>
        <p:nvGrpSpPr>
          <p:cNvPr id="9" name="Group 8"/>
          <p:cNvGrpSpPr/>
          <p:nvPr userDrawn="1"/>
        </p:nvGrpSpPr>
        <p:grpSpPr>
          <a:xfrm>
            <a:off x="10966275" y="6466332"/>
            <a:ext cx="857597" cy="207290"/>
            <a:chOff x="8224706" y="6427057"/>
            <a:chExt cx="643198" cy="207290"/>
          </a:xfrm>
        </p:grpSpPr>
        <p:sp>
          <p:nvSpPr>
            <p:cNvPr id="10" name="Oval 9"/>
            <p:cNvSpPr/>
            <p:nvPr userDrawn="1"/>
          </p:nvSpPr>
          <p:spPr>
            <a:xfrm>
              <a:off x="8449318" y="6438615"/>
              <a:ext cx="195390" cy="195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userDrawn="1"/>
          </p:nvSpPr>
          <p:spPr>
            <a:xfrm>
              <a:off x="8672514" y="6431038"/>
              <a:ext cx="195390" cy="195733"/>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p:cNvSpPr/>
            <p:nvPr userDrawn="1"/>
          </p:nvSpPr>
          <p:spPr>
            <a:xfrm rot="10800000">
              <a:off x="8224706" y="6427057"/>
              <a:ext cx="195390" cy="19573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Slide Number Placeholder 5"/>
          <p:cNvSpPr>
            <a:spLocks noGrp="1"/>
          </p:cNvSpPr>
          <p:nvPr>
            <p:ph type="sldNum" sz="quarter" idx="4"/>
          </p:nvPr>
        </p:nvSpPr>
        <p:spPr>
          <a:xfrm>
            <a:off x="11165104" y="6425537"/>
            <a:ext cx="616125" cy="365125"/>
          </a:xfrm>
          <a:prstGeom prst="rect">
            <a:avLst/>
          </a:prstGeom>
        </p:spPr>
        <p:txBody>
          <a:bodyPr/>
          <a:lstStyle>
            <a:lvl1pPr>
              <a:defRPr sz="1200">
                <a:latin typeface="Arial Narrow"/>
                <a:cs typeface="Arial Narrow"/>
              </a:defRPr>
            </a:lvl1pPr>
          </a:lstStyle>
          <a:p>
            <a:fld id="{54311E83-CD6C-2549-9EAD-3DC9C6DC4EB6}" type="slidenum">
              <a:rPr lang="en-US" smtClean="0"/>
              <a:pPr/>
              <a:t>‹#›</a:t>
            </a:fld>
            <a:endParaRPr lang="en-US" dirty="0"/>
          </a:p>
        </p:txBody>
      </p:sp>
      <p:cxnSp>
        <p:nvCxnSpPr>
          <p:cNvPr id="25" name="Straight Connector 24"/>
          <p:cNvCxnSpPr/>
          <p:nvPr userDrawn="1"/>
        </p:nvCxnSpPr>
        <p:spPr>
          <a:xfrm>
            <a:off x="9468861" y="172189"/>
            <a:ext cx="2757351" cy="0"/>
          </a:xfrm>
          <a:prstGeom prst="line">
            <a:avLst/>
          </a:prstGeom>
          <a:ln w="15875">
            <a:solidFill>
              <a:schemeClr val="tx2">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27" name="Footer Placeholder 4"/>
          <p:cNvSpPr txBox="1">
            <a:spLocks/>
          </p:cNvSpPr>
          <p:nvPr userDrawn="1"/>
        </p:nvSpPr>
        <p:spPr>
          <a:xfrm>
            <a:off x="9043559" y="6518231"/>
            <a:ext cx="1755096" cy="171095"/>
          </a:xfrm>
          <a:prstGeom prst="rect">
            <a:avLst/>
          </a:prstGeom>
        </p:spPr>
        <p:txBody>
          <a:bodyPr lIns="0" tIns="0" rIns="0" bIns="0"/>
          <a:lstStyle>
            <a:defPPr>
              <a:defRPr lang="en-US"/>
            </a:defPPr>
            <a:lvl1pPr marL="0" algn="l" defTabSz="457200" rtl="0" eaLnBrk="1" latinLnBrk="0" hangingPunct="1">
              <a:defRPr sz="1000"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bg1"/>
                </a:solidFill>
              </a:rPr>
              <a:t>MEP Overview</a:t>
            </a:r>
          </a:p>
        </p:txBody>
      </p:sp>
      <p:grpSp>
        <p:nvGrpSpPr>
          <p:cNvPr id="29" name="Group 28"/>
          <p:cNvGrpSpPr/>
          <p:nvPr userDrawn="1"/>
        </p:nvGrpSpPr>
        <p:grpSpPr>
          <a:xfrm>
            <a:off x="3871504" y="6489574"/>
            <a:ext cx="214033" cy="160806"/>
            <a:chOff x="2903627" y="6459167"/>
            <a:chExt cx="160525" cy="160806"/>
          </a:xfrm>
        </p:grpSpPr>
        <p:sp>
          <p:nvSpPr>
            <p:cNvPr id="30" name="Oval 29"/>
            <p:cNvSpPr/>
            <p:nvPr/>
          </p:nvSpPr>
          <p:spPr>
            <a:xfrm>
              <a:off x="2903627"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31582" y="6487823"/>
              <a:ext cx="99853" cy="103495"/>
            </a:xfrm>
            <a:prstGeom prst="rect">
              <a:avLst/>
            </a:prstGeom>
          </p:spPr>
        </p:pic>
      </p:grpSp>
      <p:grpSp>
        <p:nvGrpSpPr>
          <p:cNvPr id="32" name="Group 31"/>
          <p:cNvGrpSpPr/>
          <p:nvPr userDrawn="1"/>
        </p:nvGrpSpPr>
        <p:grpSpPr>
          <a:xfrm>
            <a:off x="5560368" y="6489574"/>
            <a:ext cx="214033" cy="160806"/>
            <a:chOff x="4170275" y="6459167"/>
            <a:chExt cx="160525" cy="160806"/>
          </a:xfrm>
        </p:grpSpPr>
        <p:sp>
          <p:nvSpPr>
            <p:cNvPr id="33" name="Oval 32"/>
            <p:cNvSpPr/>
            <p:nvPr/>
          </p:nvSpPr>
          <p:spPr>
            <a:xfrm>
              <a:off x="4170275"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4" name="Picture 3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06278" y="6510360"/>
              <a:ext cx="94672" cy="58420"/>
            </a:xfrm>
            <a:prstGeom prst="rect">
              <a:avLst/>
            </a:prstGeom>
          </p:spPr>
        </p:pic>
      </p:grpSp>
      <p:grpSp>
        <p:nvGrpSpPr>
          <p:cNvPr id="35" name="Group 34"/>
          <p:cNvGrpSpPr/>
          <p:nvPr userDrawn="1"/>
        </p:nvGrpSpPr>
        <p:grpSpPr>
          <a:xfrm>
            <a:off x="6908801" y="6489574"/>
            <a:ext cx="214033" cy="160806"/>
            <a:chOff x="5181600" y="6459167"/>
            <a:chExt cx="160525" cy="160806"/>
          </a:xfrm>
        </p:grpSpPr>
        <p:sp>
          <p:nvSpPr>
            <p:cNvPr id="36" name="Oval 35"/>
            <p:cNvSpPr/>
            <p:nvPr/>
          </p:nvSpPr>
          <p:spPr>
            <a:xfrm>
              <a:off x="5181600" y="6459167"/>
              <a:ext cx="160525" cy="16080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7" name="Picture 3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17187" y="6487823"/>
              <a:ext cx="78794" cy="103495"/>
            </a:xfrm>
            <a:prstGeom prst="rect">
              <a:avLst/>
            </a:prstGeom>
          </p:spPr>
        </p:pic>
      </p:grpSp>
      <p:pic>
        <p:nvPicPr>
          <p:cNvPr id="38" name="Picture 37" descr="footer.png"/>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4116859" y="6452381"/>
            <a:ext cx="4291584" cy="353568"/>
          </a:xfrm>
          <a:prstGeom prst="rect">
            <a:avLst/>
          </a:prstGeom>
        </p:spPr>
      </p:pic>
      <p:pic>
        <p:nvPicPr>
          <p:cNvPr id="41" name="Picture 40" descr="Untitled-1.png"/>
          <p:cNvPicPr>
            <a:picLocks noChangeAspect="1"/>
          </p:cNvPicPr>
          <p:nvPr userDrawn="1"/>
        </p:nvPicPr>
        <p:blipFill>
          <a:blip r:embed="rId17" cstate="screen">
            <a:duotone>
              <a:schemeClr val="bg2">
                <a:shade val="45000"/>
                <a:satMod val="135000"/>
              </a:schemeClr>
              <a:prstClr val="white"/>
            </a:duotone>
            <a:alphaModFix/>
            <a:extLst>
              <a:ext uri="{28A0092B-C50C-407E-A947-70E740481C1C}">
                <a14:useLocalDpi xmlns:a14="http://schemas.microsoft.com/office/drawing/2010/main"/>
              </a:ext>
            </a:extLst>
          </a:blip>
          <a:stretch>
            <a:fillRect/>
          </a:stretch>
        </p:blipFill>
        <p:spPr>
          <a:xfrm>
            <a:off x="139382" y="126335"/>
            <a:ext cx="9236172" cy="100266"/>
          </a:xfrm>
          <a:prstGeom prst="rect">
            <a:avLst/>
          </a:prstGeom>
        </p:spPr>
      </p:pic>
      <p:pic>
        <p:nvPicPr>
          <p:cNvPr id="43" name="Picture 42"/>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39382" y="6329272"/>
            <a:ext cx="2751461" cy="457844"/>
          </a:xfrm>
          <a:prstGeom prst="rect">
            <a:avLst/>
          </a:prstGeom>
        </p:spPr>
      </p:pic>
    </p:spTree>
    <p:extLst>
      <p:ext uri="{BB962C8B-B14F-4D97-AF65-F5344CB8AC3E}">
        <p14:creationId xmlns:p14="http://schemas.microsoft.com/office/powerpoint/2010/main" val="23033312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dt="0"/>
  <p:txStyles>
    <p:titleStyle>
      <a:lvl1pPr algn="l" defTabSz="457200" rtl="0" eaLnBrk="1" latinLnBrk="0" hangingPunct="1">
        <a:spcBef>
          <a:spcPct val="0"/>
        </a:spcBef>
        <a:buNone/>
        <a:defRPr sz="4000" kern="1200">
          <a:solidFill>
            <a:srgbClr val="006699"/>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gif"/><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wmf"/><Relationship Id="rId11" Type="http://schemas.openxmlformats.org/officeDocument/2006/relationships/image" Target="../media/image19.png"/><Relationship Id="rId5" Type="http://schemas.openxmlformats.org/officeDocument/2006/relationships/image" Target="../media/image13.tiff"/><Relationship Id="rId10" Type="http://schemas.openxmlformats.org/officeDocument/2006/relationships/image" Target="../media/image18.png"/><Relationship Id="rId4" Type="http://schemas.openxmlformats.org/officeDocument/2006/relationships/image" Target="../media/image12.gif"/><Relationship Id="rId9" Type="http://schemas.openxmlformats.org/officeDocument/2006/relationships/image" Target="../media/image17.wmf"/></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wmf"/><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5" Type="http://schemas.openxmlformats.org/officeDocument/2006/relationships/image" Target="../media/image67.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 Id="rId1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emf"/><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1.png"/><Relationship Id="rId2" Type="http://schemas.openxmlformats.org/officeDocument/2006/relationships/notesSlide" Target="../notesSlides/notesSlide5.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623" y="3055508"/>
            <a:ext cx="10363200" cy="1286375"/>
          </a:xfrm>
        </p:spPr>
        <p:txBody>
          <a:bodyPr/>
          <a:lstStyle/>
          <a:p>
            <a:r>
              <a:rPr lang="en-US" sz="2800" b="1" dirty="0">
                <a:latin typeface="+mj-lt"/>
              </a:rPr>
              <a:t>2017 Annual Conference</a:t>
            </a:r>
            <a:br>
              <a:rPr lang="en-US" sz="2800" b="1" dirty="0">
                <a:latin typeface="+mj-lt"/>
              </a:rPr>
            </a:br>
            <a:r>
              <a:rPr lang="en-US" sz="2800" b="1" dirty="0">
                <a:latin typeface="+mj-lt"/>
              </a:rPr>
              <a:t>National Council for Advanced Manufacturing</a:t>
            </a:r>
            <a:r>
              <a:rPr lang="en-US" sz="3600" b="1" dirty="0">
                <a:latin typeface="+mj-lt"/>
              </a:rPr>
              <a:t/>
            </a:r>
            <a:br>
              <a:rPr lang="en-US" sz="3600" b="1" dirty="0">
                <a:latin typeface="+mj-lt"/>
              </a:rPr>
            </a:br>
            <a:endParaRPr lang="en-US" sz="3600" b="1" dirty="0">
              <a:latin typeface="+mj-lt"/>
            </a:endParaRPr>
          </a:p>
        </p:txBody>
      </p:sp>
      <p:sp>
        <p:nvSpPr>
          <p:cNvPr id="12" name="Subtitle 11"/>
          <p:cNvSpPr>
            <a:spLocks noGrp="1"/>
          </p:cNvSpPr>
          <p:nvPr>
            <p:ph type="subTitle" idx="1"/>
          </p:nvPr>
        </p:nvSpPr>
        <p:spPr>
          <a:xfrm>
            <a:off x="1829023" y="5160044"/>
            <a:ext cx="8534400" cy="707615"/>
          </a:xfrm>
        </p:spPr>
        <p:txBody>
          <a:bodyPr>
            <a:normAutofit fontScale="70000" lnSpcReduction="20000"/>
          </a:bodyPr>
          <a:lstStyle/>
          <a:p>
            <a:r>
              <a:rPr lang="en-US" dirty="0">
                <a:latin typeface="+mj-lt"/>
              </a:rPr>
              <a:t>An interagency team building partnerships</a:t>
            </a:r>
          </a:p>
          <a:p>
            <a:r>
              <a:rPr lang="en-US" dirty="0">
                <a:latin typeface="+mj-lt"/>
              </a:rPr>
              <a:t> with U.S. Industry and Academia</a:t>
            </a:r>
          </a:p>
        </p:txBody>
      </p:sp>
      <p:sp>
        <p:nvSpPr>
          <p:cNvPr id="13" name="Title 1"/>
          <p:cNvSpPr txBox="1">
            <a:spLocks/>
          </p:cNvSpPr>
          <p:nvPr/>
        </p:nvSpPr>
        <p:spPr>
          <a:xfrm>
            <a:off x="914623" y="4381249"/>
            <a:ext cx="10363200" cy="1207644"/>
          </a:xfrm>
          <a:prstGeom prst="rect">
            <a:avLst/>
          </a:prstGeom>
        </p:spPr>
        <p:txBody>
          <a:bodyPr/>
          <a:lstStyle>
            <a:lvl1pPr algn="ctr" defTabSz="457200" rtl="0" eaLnBrk="1" latinLnBrk="0" hangingPunct="1">
              <a:spcBef>
                <a:spcPct val="0"/>
              </a:spcBef>
              <a:buNone/>
              <a:defRPr sz="4400" kern="1200">
                <a:solidFill>
                  <a:schemeClr val="tx1"/>
                </a:solidFill>
                <a:latin typeface="Century Gothic" panose="020B0502020202020204" pitchFamily="34" charset="0"/>
                <a:ea typeface="+mj-ea"/>
                <a:cs typeface="+mj-cs"/>
              </a:defRPr>
            </a:lvl1pPr>
          </a:lstStyle>
          <a:p>
            <a:r>
              <a:rPr lang="en-US" sz="1800" dirty="0"/>
              <a:t>Mike Molnar</a:t>
            </a:r>
          </a:p>
          <a:p>
            <a:r>
              <a:rPr lang="en-US" sz="1800" dirty="0"/>
              <a:t>Advanced Manufacturing National Program Office</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46601" y="6079594"/>
            <a:ext cx="802848" cy="641491"/>
          </a:xfrm>
          <a:prstGeom prst="rect">
            <a:avLst/>
          </a:prstGeom>
        </p:spPr>
      </p:pic>
      <p:pic>
        <p:nvPicPr>
          <p:cNvPr id="17" name="Picture 8" descr="C:\Users\guptep\Desktop\Agency logos\usDepartmentEducation-20110423-23452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1433" y="6130737"/>
            <a:ext cx="565302" cy="5392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7969" y="6217606"/>
            <a:ext cx="534682" cy="365468"/>
          </a:xfrm>
          <a:prstGeom prst="rect">
            <a:avLst/>
          </a:prstGeom>
        </p:spPr>
      </p:pic>
      <p:pic>
        <p:nvPicPr>
          <p:cNvPr id="20" name="Picture 19"/>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9795" y="6078894"/>
            <a:ext cx="642891" cy="642891"/>
          </a:xfrm>
          <a:prstGeom prst="rect">
            <a:avLst/>
          </a:prstGeom>
        </p:spPr>
      </p:pic>
      <p:pic>
        <p:nvPicPr>
          <p:cNvPr id="21" name="Picture 20"/>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3919" y="6078894"/>
            <a:ext cx="642891" cy="642891"/>
          </a:xfrm>
          <a:prstGeom prst="rect">
            <a:avLst/>
          </a:prstGeom>
        </p:spPr>
      </p:pic>
      <p:pic>
        <p:nvPicPr>
          <p:cNvPr id="22" name="Picture 21"/>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8043" y="6078894"/>
            <a:ext cx="642891" cy="642891"/>
          </a:xfrm>
          <a:prstGeom prst="rect">
            <a:avLst/>
          </a:prstGeom>
        </p:spPr>
      </p:pic>
      <p:pic>
        <p:nvPicPr>
          <p:cNvPr id="23" name="Picture 2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317309" y="6078894"/>
            <a:ext cx="642891" cy="642891"/>
          </a:xfrm>
          <a:prstGeom prst="rect">
            <a:avLst/>
          </a:prstGeom>
        </p:spPr>
      </p:pic>
      <p:pic>
        <p:nvPicPr>
          <p:cNvPr id="24" name="Picture 23"/>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4411" y="6070957"/>
            <a:ext cx="658765" cy="658765"/>
          </a:xfrm>
          <a:prstGeom prst="rect">
            <a:avLst/>
          </a:prstGeom>
        </p:spPr>
      </p:pic>
      <p:pic>
        <p:nvPicPr>
          <p:cNvPr id="25" name="Picture 2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9387" y="6070957"/>
            <a:ext cx="640080" cy="640080"/>
          </a:xfrm>
          <a:prstGeom prst="rect">
            <a:avLst/>
          </a:prstGeom>
        </p:spPr>
      </p:pic>
    </p:spTree>
    <p:extLst>
      <p:ext uri="{BB962C8B-B14F-4D97-AF65-F5344CB8AC3E}">
        <p14:creationId xmlns:p14="http://schemas.microsoft.com/office/powerpoint/2010/main" val="622903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986" y="1617658"/>
            <a:ext cx="6733467" cy="4086085"/>
          </a:xfrm>
        </p:spPr>
        <p:txBody>
          <a:bodyPr>
            <a:normAutofit/>
          </a:bodyPr>
          <a:lstStyle/>
          <a:p>
            <a:r>
              <a:rPr lang="en-US" sz="2600" dirty="0"/>
              <a:t>Digital Manufacturing Commons Hackathon</a:t>
            </a:r>
          </a:p>
          <a:p>
            <a:pPr lvl="1"/>
            <a:r>
              <a:rPr lang="en-US" sz="2200" dirty="0"/>
              <a:t>Participants developed and tested Digital Manufacturing Commons apps using 4.5 years worth of real-world factory floor data from Indiana-based ITAMCO</a:t>
            </a:r>
          </a:p>
          <a:p>
            <a:pPr lvl="1"/>
            <a:r>
              <a:rPr lang="en-US" sz="2200" dirty="0"/>
              <a:t>ITAMCO benefits from community analysis of their data, suggesting ways to optimize utilization, improve energy usage and manage machine health</a:t>
            </a:r>
          </a:p>
        </p:txBody>
      </p:sp>
      <p:sp>
        <p:nvSpPr>
          <p:cNvPr id="4" name="Slide Number Placeholder 3"/>
          <p:cNvSpPr>
            <a:spLocks noGrp="1"/>
          </p:cNvSpPr>
          <p:nvPr>
            <p:ph type="sldNum" sz="quarter" idx="12"/>
          </p:nvPr>
        </p:nvSpPr>
        <p:spPr/>
        <p:txBody>
          <a:bodyPr/>
          <a:lstStyle/>
          <a:p>
            <a:fld id="{FC7DFC1F-BF11-504D-8AC2-3E7EDE23BBFC}" type="slidenum">
              <a:rPr lang="en-US" smtClean="0"/>
              <a:pPr/>
              <a:t>10</a:t>
            </a:fld>
            <a:endParaRPr lang="en-US" dirty="0"/>
          </a:p>
        </p:txBody>
      </p:sp>
      <p:sp>
        <p:nvSpPr>
          <p:cNvPr id="5" name="Title 4"/>
          <p:cNvSpPr>
            <a:spLocks noGrp="1"/>
          </p:cNvSpPr>
          <p:nvPr>
            <p:ph type="title"/>
          </p:nvPr>
        </p:nvSpPr>
        <p:spPr>
          <a:xfrm>
            <a:off x="0" y="82296"/>
            <a:ext cx="12192000" cy="823763"/>
          </a:xfrm>
        </p:spPr>
        <p:txBody>
          <a:bodyPr/>
          <a:lstStyle/>
          <a:p>
            <a:r>
              <a:rPr lang="en-US" sz="3600" dirty="0"/>
              <a:t>3) Technology Advancement: Collaboration Improves Efficiency</a:t>
            </a:r>
          </a:p>
        </p:txBody>
      </p:sp>
      <p:sp>
        <p:nvSpPr>
          <p:cNvPr id="7" name="TextBox 6"/>
          <p:cNvSpPr txBox="1"/>
          <p:nvPr/>
        </p:nvSpPr>
        <p:spPr>
          <a:xfrm>
            <a:off x="452923" y="4691252"/>
            <a:ext cx="11286153" cy="1012491"/>
          </a:xfrm>
          <a:prstGeom prst="rect">
            <a:avLst/>
          </a:prstGeom>
          <a:solidFill>
            <a:schemeClr val="accent1">
              <a:lumMod val="40000"/>
              <a:lumOff val="60000"/>
            </a:schemeClr>
          </a:solidFill>
        </p:spPr>
        <p:txBody>
          <a:bodyPr wrap="square" rtlCol="0">
            <a:noAutofit/>
          </a:bodyPr>
          <a:lstStyle>
            <a:defPPr>
              <a:defRPr lang="en-US"/>
            </a:defPPr>
            <a:lvl1pPr>
              <a:defRPr sz="2000" i="1"/>
            </a:lvl1pPr>
          </a:lstStyle>
          <a:p>
            <a:r>
              <a:rPr lang="en-US" dirty="0"/>
              <a:t>“To develop new ideas and remain competitive, we need to break out of our silos - and that’s exactly what we’re able to do by working with DMDII. The DMDII network connects us with people we wouldn’t have been able to access otherwise - from large OEMs to entrepreneurs and hackers,” </a:t>
            </a:r>
            <a:r>
              <a:rPr lang="en-US" b="1" i="0" dirty="0"/>
              <a:t>Joel </a:t>
            </a:r>
            <a:r>
              <a:rPr lang="en-US" b="1" i="0" dirty="0" err="1"/>
              <a:t>Neidig</a:t>
            </a:r>
            <a:r>
              <a:rPr lang="en-US" b="1" i="0" dirty="0"/>
              <a:t>, ITAMCO</a:t>
            </a:r>
          </a:p>
          <a:p>
            <a:endParaRPr lang="en-US" dirty="0"/>
          </a:p>
        </p:txBody>
      </p:sp>
      <p:pic>
        <p:nvPicPr>
          <p:cNvPr id="9" name="Picture 9" descr="DMDII_Web_Logo_Lockup_2016"/>
          <p:cNvPicPr>
            <a:picLocks noChangeAspect="1" noChangeArrowheads="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75" r="75"/>
          <a:stretch>
            <a:fillRect/>
          </a:stretch>
        </p:blipFill>
        <p:spPr bwMode="auto">
          <a:xfrm>
            <a:off x="10328507" y="1154943"/>
            <a:ext cx="1410569" cy="4306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Content Placeholder 1"/>
          <p:cNvSpPr txBox="1">
            <a:spLocks/>
          </p:cNvSpPr>
          <p:nvPr/>
        </p:nvSpPr>
        <p:spPr>
          <a:xfrm>
            <a:off x="622663" y="984127"/>
            <a:ext cx="11405214" cy="4881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Raleway" panose="020B0003030101060003"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rgbClr val="58595B"/>
                </a:solidFill>
                <a:latin typeface="Raleway" panose="020B0003030101060003"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rgbClr val="58595B"/>
                </a:solidFill>
                <a:latin typeface="Book Antiqua" panose="02040602050305030304" pitchFamily="18"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58595B"/>
                </a:solidFill>
                <a:latin typeface="Book Antiqua" panose="02040602050305030304" pitchFamily="18"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58595B"/>
                </a:solidFill>
                <a:latin typeface="Book Antiqua" panose="02040602050305030304" pitchFamily="18"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i="1" dirty="0">
                <a:solidFill>
                  <a:srgbClr val="002060"/>
                </a:solidFill>
                <a:latin typeface="+mn-lt"/>
              </a:rPr>
              <a:t>Example Project at DMDII</a:t>
            </a:r>
          </a:p>
        </p:txBody>
      </p:sp>
      <p:pic>
        <p:nvPicPr>
          <p:cNvPr id="11"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21628"/>
          <a:stretch/>
        </p:blipFill>
        <p:spPr bwMode="auto">
          <a:xfrm>
            <a:off x="7286670" y="1975255"/>
            <a:ext cx="4452406" cy="232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77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DFC1F-BF11-504D-8AC2-3E7EDE23BBFC}" type="slidenum">
              <a:rPr lang="en-US" smtClean="0"/>
              <a:pPr/>
              <a:t>11</a:t>
            </a:fld>
            <a:endParaRPr lang="en-US" dirty="0"/>
          </a:p>
        </p:txBody>
      </p:sp>
      <p:sp>
        <p:nvSpPr>
          <p:cNvPr id="5" name="Title 4"/>
          <p:cNvSpPr>
            <a:spLocks noGrp="1"/>
          </p:cNvSpPr>
          <p:nvPr>
            <p:ph type="title"/>
          </p:nvPr>
        </p:nvSpPr>
        <p:spPr>
          <a:xfrm>
            <a:off x="0" y="77574"/>
            <a:ext cx="12192000" cy="1325563"/>
          </a:xfrm>
        </p:spPr>
        <p:txBody>
          <a:bodyPr/>
          <a:lstStyle/>
          <a:p>
            <a:r>
              <a:rPr lang="en-US" sz="3600" dirty="0"/>
              <a:t>4) Development of an Advanced Manufacturing Workforce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4" y="2098691"/>
            <a:ext cx="6357938" cy="3305453"/>
          </a:xfrm>
          <a:prstGeom prst="rect">
            <a:avLst/>
          </a:prstGeom>
        </p:spPr>
      </p:pic>
      <p:sp>
        <p:nvSpPr>
          <p:cNvPr id="12" name="Content Placeholder 2"/>
          <p:cNvSpPr txBox="1">
            <a:spLocks/>
          </p:cNvSpPr>
          <p:nvPr/>
        </p:nvSpPr>
        <p:spPr>
          <a:xfrm>
            <a:off x="6345383" y="1230312"/>
            <a:ext cx="5232898" cy="4662487"/>
          </a:xfrm>
          <a:prstGeom prst="rect">
            <a:avLst/>
          </a:prstGeom>
        </p:spPr>
        <p:txBody>
          <a:bodyPr vert="horz" lIns="91440" tIns="45720" rIns="91440" bIns="45720" rtlCol="0">
            <a:noAutofit/>
          </a:bodyPr>
          <a:lstStyle>
            <a:lvl1pPr marL="342900" indent="-342900" defTabSz="457200">
              <a:spcBef>
                <a:spcPct val="20000"/>
              </a:spcBef>
              <a:buFont typeface="Arial"/>
              <a:buChar char="•"/>
              <a:defRPr sz="3200" b="0" i="0">
                <a:latin typeface="Raleway" panose="020B0003030101060003" pitchFamily="34" charset="0"/>
                <a:cs typeface="Arial" panose="020B0604020202020204" pitchFamily="34" charset="0"/>
              </a:defRPr>
            </a:lvl1pPr>
            <a:lvl2pPr marL="742950" lvl="1" indent="-285750" defTabSz="457200">
              <a:spcBef>
                <a:spcPct val="20000"/>
              </a:spcBef>
              <a:buFont typeface="Arial"/>
              <a:buChar char="–"/>
              <a:defRPr sz="2800">
                <a:solidFill>
                  <a:srgbClr val="58595B"/>
                </a:solidFill>
                <a:latin typeface="Raleway" panose="020B0003030101060003" pitchFamily="34" charset="0"/>
                <a:cs typeface="Arial" panose="020B0604020202020204" pitchFamily="34" charset="0"/>
              </a:defRPr>
            </a:lvl2pPr>
            <a:lvl3pPr marL="1143000" indent="-228600" defTabSz="457200">
              <a:spcBef>
                <a:spcPct val="20000"/>
              </a:spcBef>
              <a:buFont typeface="Arial"/>
              <a:buChar char="•"/>
              <a:defRPr sz="2400">
                <a:solidFill>
                  <a:srgbClr val="58595B"/>
                </a:solidFill>
                <a:latin typeface="Book Antiqua" panose="02040602050305030304" pitchFamily="18" charset="0"/>
                <a:cs typeface="Arial" panose="020B0604020202020204" pitchFamily="34" charset="0"/>
              </a:defRPr>
            </a:lvl3pPr>
            <a:lvl4pPr marL="1600200" indent="-228600" defTabSz="457200">
              <a:spcBef>
                <a:spcPct val="20000"/>
              </a:spcBef>
              <a:buFont typeface="Arial"/>
              <a:buChar char="–"/>
              <a:defRPr sz="2000">
                <a:solidFill>
                  <a:srgbClr val="58595B"/>
                </a:solidFill>
                <a:latin typeface="Book Antiqua" panose="02040602050305030304" pitchFamily="18" charset="0"/>
                <a:cs typeface="Arial" panose="020B0604020202020204" pitchFamily="34" charset="0"/>
              </a:defRPr>
            </a:lvl4pPr>
            <a:lvl5pPr marL="2057400" indent="-228600" defTabSz="457200">
              <a:spcBef>
                <a:spcPct val="20000"/>
              </a:spcBef>
              <a:buFont typeface="Arial"/>
              <a:buChar char="»"/>
              <a:defRPr sz="2000">
                <a:solidFill>
                  <a:srgbClr val="58595B"/>
                </a:solidFill>
                <a:latin typeface="Book Antiqua" panose="02040602050305030304" pitchFamily="18"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2800" dirty="0">
                <a:latin typeface="+mn-lt"/>
              </a:rPr>
              <a:t>Nearly 28,000 participated in institute-led workforce programs, including</a:t>
            </a:r>
          </a:p>
          <a:p>
            <a:pPr lvl="1"/>
            <a:r>
              <a:rPr lang="en-US" sz="2200" b="1" dirty="0">
                <a:latin typeface="+mn-lt"/>
              </a:rPr>
              <a:t>23,560 students </a:t>
            </a:r>
            <a:r>
              <a:rPr lang="en-US" sz="2200" dirty="0">
                <a:latin typeface="+mn-lt"/>
              </a:rPr>
              <a:t>in institute research and development projects, internships, or training</a:t>
            </a:r>
          </a:p>
          <a:p>
            <a:pPr lvl="1"/>
            <a:r>
              <a:rPr lang="en-US" sz="2200" b="1" dirty="0">
                <a:latin typeface="+mn-lt"/>
              </a:rPr>
              <a:t>3,386 workers </a:t>
            </a:r>
            <a:r>
              <a:rPr lang="en-US" sz="2200" dirty="0">
                <a:latin typeface="+mn-lt"/>
              </a:rPr>
              <a:t>completed institute-led certificate, apprenticeship, or training programs</a:t>
            </a:r>
          </a:p>
          <a:p>
            <a:pPr lvl="1"/>
            <a:r>
              <a:rPr lang="en-US" sz="2200" b="1" dirty="0">
                <a:latin typeface="+mn-lt"/>
              </a:rPr>
              <a:t>1,023 teachers </a:t>
            </a:r>
            <a:r>
              <a:rPr lang="en-US" sz="2200" dirty="0">
                <a:latin typeface="+mn-lt"/>
              </a:rPr>
              <a:t>and trainers in institute-led training for instructors</a:t>
            </a:r>
          </a:p>
        </p:txBody>
      </p:sp>
    </p:spTree>
    <p:extLst>
      <p:ext uri="{BB962C8B-B14F-4D97-AF65-F5344CB8AC3E}">
        <p14:creationId xmlns:p14="http://schemas.microsoft.com/office/powerpoint/2010/main" val="2837894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DFC1F-BF11-504D-8AC2-3E7EDE23BBFC}" type="slidenum">
              <a:rPr lang="en-US" smtClean="0"/>
              <a:pPr/>
              <a:t>12</a:t>
            </a:fld>
            <a:endParaRPr lang="en-US" dirty="0"/>
          </a:p>
        </p:txBody>
      </p:sp>
      <p:sp>
        <p:nvSpPr>
          <p:cNvPr id="5" name="Title 4"/>
          <p:cNvSpPr>
            <a:spLocks noGrp="1"/>
          </p:cNvSpPr>
          <p:nvPr>
            <p:ph type="title"/>
          </p:nvPr>
        </p:nvSpPr>
        <p:spPr/>
        <p:txBody>
          <a:bodyPr/>
          <a:lstStyle/>
          <a:p>
            <a:r>
              <a:rPr lang="en-US" sz="3600" dirty="0"/>
              <a:t>4) Workforce: The Role of the Network</a:t>
            </a:r>
          </a:p>
        </p:txBody>
      </p:sp>
      <p:sp>
        <p:nvSpPr>
          <p:cNvPr id="9" name="Content Placeholder 2"/>
          <p:cNvSpPr>
            <a:spLocks noGrp="1"/>
          </p:cNvSpPr>
          <p:nvPr>
            <p:ph idx="1"/>
          </p:nvPr>
        </p:nvSpPr>
        <p:spPr>
          <a:xfrm>
            <a:off x="6905846" y="1033358"/>
            <a:ext cx="4968950" cy="5045103"/>
          </a:xfrm>
        </p:spPr>
        <p:txBody>
          <a:bodyPr>
            <a:noAutofit/>
          </a:bodyPr>
          <a:lstStyle/>
          <a:p>
            <a:r>
              <a:rPr lang="en-US" sz="2000" dirty="0"/>
              <a:t>The Manufacturing USA Education and Workforce Development team identified common skills needed across advanced manufacturing technologies</a:t>
            </a:r>
          </a:p>
          <a:p>
            <a:r>
              <a:rPr lang="en-US" sz="2000" dirty="0"/>
              <a:t>They developed a common training model, built around those core competencies</a:t>
            </a:r>
          </a:p>
          <a:p>
            <a:r>
              <a:rPr lang="en-US" sz="2000" dirty="0"/>
              <a:t>Each institute then adopts, refines, or develops technology-specific modules to meet their industry’s needs. </a:t>
            </a:r>
          </a:p>
          <a:p>
            <a:r>
              <a:rPr lang="en-US" sz="2000" dirty="0"/>
              <a:t>The model evolves as institutes improve and share common materials across the network</a:t>
            </a:r>
          </a:p>
          <a:p>
            <a:endParaRPr lang="en-US" sz="2000"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bwMode="auto">
          <a:xfrm>
            <a:off x="230909" y="1403136"/>
            <a:ext cx="6674937" cy="3325881"/>
          </a:xfrm>
          <a:prstGeom prst="rect">
            <a:avLst/>
          </a:prstGeom>
          <a:noFill/>
          <a:ln>
            <a:solidFill>
              <a:schemeClr val="accent1"/>
            </a:solidFill>
          </a:ln>
        </p:spPr>
      </p:pic>
      <p:sp>
        <p:nvSpPr>
          <p:cNvPr id="10" name="Content Placeholder 2"/>
          <p:cNvSpPr txBox="1">
            <a:spLocks/>
          </p:cNvSpPr>
          <p:nvPr/>
        </p:nvSpPr>
        <p:spPr>
          <a:xfrm>
            <a:off x="994023" y="4859082"/>
            <a:ext cx="10515600" cy="154865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Raleway" panose="020B0003030101060003"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rgbClr val="58595B"/>
                </a:solidFill>
                <a:latin typeface="Raleway" panose="020B0003030101060003"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rgbClr val="58595B"/>
                </a:solidFill>
                <a:latin typeface="Book Antiqua" panose="02040602050305030304" pitchFamily="18"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58595B"/>
                </a:solidFill>
                <a:latin typeface="Book Antiqua" panose="02040602050305030304" pitchFamily="18"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58595B"/>
                </a:solidFill>
                <a:latin typeface="Book Antiqua" panose="02040602050305030304" pitchFamily="18"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Tree>
    <p:extLst>
      <p:ext uri="{BB962C8B-B14F-4D97-AF65-F5344CB8AC3E}">
        <p14:creationId xmlns:p14="http://schemas.microsoft.com/office/powerpoint/2010/main" val="104021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DFC1F-BF11-504D-8AC2-3E7EDE23BBFC}" type="slidenum">
              <a:rPr lang="en-US" smtClean="0"/>
              <a:pPr/>
              <a:t>13</a:t>
            </a:fld>
            <a:endParaRPr lang="en-US" dirty="0"/>
          </a:p>
        </p:txBody>
      </p:sp>
      <p:sp>
        <p:nvSpPr>
          <p:cNvPr id="10" name="Title 9"/>
          <p:cNvSpPr>
            <a:spLocks noGrp="1"/>
          </p:cNvSpPr>
          <p:nvPr>
            <p:ph type="title"/>
          </p:nvPr>
        </p:nvSpPr>
        <p:spPr>
          <a:xfrm>
            <a:off x="0" y="77574"/>
            <a:ext cx="12192000" cy="1325563"/>
          </a:xfrm>
        </p:spPr>
        <p:txBody>
          <a:bodyPr/>
          <a:lstStyle/>
          <a:p>
            <a:r>
              <a:rPr lang="en-US" sz="4000" dirty="0">
                <a:latin typeface="+mn-lt"/>
              </a:rPr>
              <a:t>Third Party Assessment Commissioned</a:t>
            </a:r>
          </a:p>
        </p:txBody>
      </p:sp>
      <p:sp>
        <p:nvSpPr>
          <p:cNvPr id="13" name="Content Placeholder 12"/>
          <p:cNvSpPr>
            <a:spLocks noGrp="1"/>
          </p:cNvSpPr>
          <p:nvPr>
            <p:ph idx="1"/>
          </p:nvPr>
        </p:nvSpPr>
        <p:spPr>
          <a:xfrm>
            <a:off x="442872" y="1346548"/>
            <a:ext cx="7148775" cy="4703377"/>
          </a:xfrm>
        </p:spPr>
        <p:txBody>
          <a:bodyPr>
            <a:normAutofit fontScale="70000" lnSpcReduction="20000"/>
          </a:bodyPr>
          <a:lstStyle/>
          <a:p>
            <a:pPr marL="0" indent="0">
              <a:lnSpc>
                <a:spcPct val="120000"/>
              </a:lnSpc>
              <a:buNone/>
            </a:pPr>
            <a:r>
              <a:rPr lang="en-US" b="1" dirty="0">
                <a:solidFill>
                  <a:srgbClr val="0070C0"/>
                </a:solidFill>
                <a:latin typeface="Calibri" panose="020F0502020204030204" pitchFamily="34" charset="0"/>
              </a:rPr>
              <a:t>Deloitte studied key areas in order to evaluate and assess Manufacturing USA’s national-level impacts, including: </a:t>
            </a:r>
          </a:p>
          <a:p>
            <a:pPr>
              <a:lnSpc>
                <a:spcPct val="120000"/>
              </a:lnSpc>
            </a:pPr>
            <a:r>
              <a:rPr lang="en-US" dirty="0">
                <a:solidFill>
                  <a:srgbClr val="0070C0"/>
                </a:solidFill>
                <a:latin typeface="Calibri" panose="020F0502020204030204" pitchFamily="34" charset="0"/>
              </a:rPr>
              <a:t>Program Theory and Structure</a:t>
            </a:r>
          </a:p>
          <a:p>
            <a:pPr lvl="1">
              <a:lnSpc>
                <a:spcPct val="120000"/>
              </a:lnSpc>
            </a:pPr>
            <a:r>
              <a:rPr lang="en-US" dirty="0">
                <a:solidFill>
                  <a:schemeClr val="tx1">
                    <a:lumMod val="65000"/>
                    <a:lumOff val="35000"/>
                  </a:schemeClr>
                </a:solidFill>
                <a:latin typeface="Calibri" panose="020F0502020204030204" pitchFamily="34" charset="0"/>
              </a:rPr>
              <a:t>Is the program doing the right things?</a:t>
            </a:r>
          </a:p>
          <a:p>
            <a:pPr lvl="1">
              <a:lnSpc>
                <a:spcPct val="120000"/>
              </a:lnSpc>
            </a:pPr>
            <a:r>
              <a:rPr lang="en-US" dirty="0">
                <a:solidFill>
                  <a:schemeClr val="tx1">
                    <a:lumMod val="65000"/>
                    <a:lumOff val="35000"/>
                  </a:schemeClr>
                </a:solidFill>
                <a:latin typeface="Calibri" panose="020F0502020204030204" pitchFamily="34" charset="0"/>
              </a:rPr>
              <a:t>Is the program meeting objectives / impacts? </a:t>
            </a:r>
          </a:p>
          <a:p>
            <a:pPr>
              <a:lnSpc>
                <a:spcPct val="120000"/>
              </a:lnSpc>
            </a:pPr>
            <a:r>
              <a:rPr lang="en-US" dirty="0">
                <a:solidFill>
                  <a:srgbClr val="0070C0"/>
                </a:solidFill>
                <a:latin typeface="Calibri" panose="020F0502020204030204" pitchFamily="34" charset="0"/>
              </a:rPr>
              <a:t>Program progress</a:t>
            </a:r>
          </a:p>
          <a:p>
            <a:pPr lvl="1">
              <a:lnSpc>
                <a:spcPct val="120000"/>
              </a:lnSpc>
            </a:pPr>
            <a:r>
              <a:rPr lang="en-US" dirty="0">
                <a:solidFill>
                  <a:schemeClr val="tx1">
                    <a:lumMod val="65000"/>
                    <a:lumOff val="35000"/>
                  </a:schemeClr>
                </a:solidFill>
                <a:latin typeface="Calibri" panose="020F0502020204030204" pitchFamily="34" charset="0"/>
              </a:rPr>
              <a:t>How is the program performing, achieving its objectives, and creating impact?</a:t>
            </a:r>
          </a:p>
          <a:p>
            <a:pPr lvl="1">
              <a:lnSpc>
                <a:spcPct val="120000"/>
              </a:lnSpc>
            </a:pPr>
            <a:r>
              <a:rPr lang="en-US" dirty="0">
                <a:solidFill>
                  <a:schemeClr val="tx1">
                    <a:lumMod val="65000"/>
                    <a:lumOff val="35000"/>
                  </a:schemeClr>
                </a:solidFill>
                <a:latin typeface="Calibri" panose="020F0502020204030204" pitchFamily="34" charset="0"/>
              </a:rPr>
              <a:t>Qualitatively, what are case studies / examples of impact?</a:t>
            </a:r>
          </a:p>
          <a:p>
            <a:pPr lvl="1">
              <a:lnSpc>
                <a:spcPct val="120000"/>
              </a:lnSpc>
            </a:pPr>
            <a:r>
              <a:rPr lang="en-US" dirty="0">
                <a:solidFill>
                  <a:schemeClr val="tx1">
                    <a:lumMod val="65000"/>
                    <a:lumOff val="35000"/>
                  </a:schemeClr>
                </a:solidFill>
                <a:latin typeface="Calibri" panose="020F0502020204030204" pitchFamily="34" charset="0"/>
              </a:rPr>
              <a:t>Quantitatively, what does the data tell us about impact?</a:t>
            </a:r>
          </a:p>
          <a:p>
            <a:pPr>
              <a:lnSpc>
                <a:spcPct val="120000"/>
              </a:lnSpc>
            </a:pPr>
            <a:r>
              <a:rPr lang="en-US" dirty="0">
                <a:solidFill>
                  <a:srgbClr val="0070C0"/>
                </a:solidFill>
                <a:latin typeface="Calibri" panose="020F0502020204030204" pitchFamily="34" charset="0"/>
              </a:rPr>
              <a:t>Recommendations</a:t>
            </a:r>
          </a:p>
          <a:p>
            <a:pPr lvl="1">
              <a:lnSpc>
                <a:spcPct val="120000"/>
              </a:lnSpc>
            </a:pPr>
            <a:r>
              <a:rPr lang="en-US" dirty="0">
                <a:solidFill>
                  <a:schemeClr val="tx1">
                    <a:lumMod val="65000"/>
                    <a:lumOff val="35000"/>
                  </a:schemeClr>
                </a:solidFill>
                <a:latin typeface="Calibri" panose="020F0502020204030204" pitchFamily="34" charset="0"/>
              </a:rPr>
              <a:t>What can be improved?</a:t>
            </a:r>
          </a:p>
          <a:p>
            <a:pPr>
              <a:lnSpc>
                <a:spcPct val="120000"/>
              </a:lnSpc>
            </a:pPr>
            <a:endParaRPr lang="en-US" dirty="0">
              <a:solidFill>
                <a:schemeClr val="tx1">
                  <a:lumMod val="65000"/>
                  <a:lumOff val="35000"/>
                </a:schemeClr>
              </a:solidFill>
              <a:latin typeface="Calibri" panose="020F0502020204030204" pitchFamily="34" charset="0"/>
            </a:endParaRPr>
          </a:p>
          <a:p>
            <a:pPr>
              <a:lnSpc>
                <a:spcPct val="120000"/>
              </a:lnSpc>
            </a:pPr>
            <a:endParaRPr lang="en-US" dirty="0">
              <a:solidFill>
                <a:schemeClr val="tx2"/>
              </a:solidFill>
              <a:latin typeface="Calibri" panose="020F050202020403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165" y="1352506"/>
            <a:ext cx="4114800" cy="3178683"/>
          </a:xfrm>
          <a:prstGeom prst="rect">
            <a:avLst/>
          </a:prstGeom>
        </p:spPr>
      </p:pic>
      <p:sp>
        <p:nvSpPr>
          <p:cNvPr id="7" name="object 34"/>
          <p:cNvSpPr txBox="1"/>
          <p:nvPr/>
        </p:nvSpPr>
        <p:spPr>
          <a:xfrm>
            <a:off x="4381704" y="6426280"/>
            <a:ext cx="3428592" cy="110928"/>
          </a:xfrm>
          <a:prstGeom prst="rect">
            <a:avLst/>
          </a:prstGeom>
        </p:spPr>
        <p:txBody>
          <a:bodyPr vert="horz" wrap="square" lIns="0" tIns="3175" rIns="0" bIns="0" rtlCol="0">
            <a:spAutoFit/>
          </a:bodyPr>
          <a:lstStyle/>
          <a:p>
            <a:pPr marL="12700">
              <a:lnSpc>
                <a:spcPct val="100000"/>
              </a:lnSpc>
              <a:spcBef>
                <a:spcPts val="25"/>
              </a:spcBef>
            </a:pPr>
            <a:r>
              <a:rPr sz="700" spc="-5" dirty="0">
                <a:solidFill>
                  <a:srgbClr val="8B8B8B"/>
                </a:solidFill>
                <a:latin typeface="Arial"/>
                <a:cs typeface="Arial"/>
              </a:rPr>
              <a:t>Copyright </a:t>
            </a:r>
            <a:r>
              <a:rPr sz="700" dirty="0">
                <a:solidFill>
                  <a:srgbClr val="8B8B8B"/>
                </a:solidFill>
                <a:latin typeface="Arial"/>
                <a:cs typeface="Arial"/>
              </a:rPr>
              <a:t>© </a:t>
            </a:r>
            <a:r>
              <a:rPr sz="700" spc="-5" dirty="0">
                <a:solidFill>
                  <a:srgbClr val="8B8B8B"/>
                </a:solidFill>
                <a:latin typeface="Arial"/>
                <a:cs typeface="Arial"/>
              </a:rPr>
              <a:t>2016 </a:t>
            </a:r>
            <a:r>
              <a:rPr sz="700" dirty="0">
                <a:solidFill>
                  <a:srgbClr val="8B8B8B"/>
                </a:solidFill>
                <a:latin typeface="Arial"/>
                <a:cs typeface="Arial"/>
              </a:rPr>
              <a:t>Deloitte </a:t>
            </a:r>
            <a:r>
              <a:rPr sz="700" spc="-5" dirty="0">
                <a:solidFill>
                  <a:srgbClr val="8B8B8B"/>
                </a:solidFill>
                <a:latin typeface="Arial"/>
                <a:cs typeface="Arial"/>
              </a:rPr>
              <a:t>Consulting LLP. </a:t>
            </a:r>
            <a:r>
              <a:rPr sz="700" dirty="0">
                <a:solidFill>
                  <a:srgbClr val="8B8B8B"/>
                </a:solidFill>
                <a:latin typeface="Arial"/>
                <a:cs typeface="Arial"/>
              </a:rPr>
              <a:t>All rights </a:t>
            </a:r>
            <a:r>
              <a:rPr sz="700" spc="-5" dirty="0">
                <a:solidFill>
                  <a:srgbClr val="8B8B8B"/>
                </a:solidFill>
                <a:latin typeface="Arial"/>
                <a:cs typeface="Arial"/>
              </a:rPr>
              <a:t>reserved.  </a:t>
            </a:r>
            <a:r>
              <a:rPr sz="700" dirty="0">
                <a:solidFill>
                  <a:srgbClr val="8B8B8B"/>
                </a:solidFill>
                <a:latin typeface="Arial"/>
                <a:cs typeface="Arial"/>
              </a:rPr>
              <a:t>Business </a:t>
            </a:r>
            <a:r>
              <a:rPr sz="700" spc="-5" dirty="0">
                <a:solidFill>
                  <a:srgbClr val="8B8B8B"/>
                </a:solidFill>
                <a:latin typeface="Arial"/>
                <a:cs typeface="Arial"/>
              </a:rPr>
              <a:t>Proprietary</a:t>
            </a:r>
            <a:r>
              <a:rPr sz="700" spc="204" dirty="0">
                <a:solidFill>
                  <a:srgbClr val="8B8B8B"/>
                </a:solidFill>
                <a:latin typeface="Arial"/>
                <a:cs typeface="Arial"/>
              </a:rPr>
              <a:t> </a:t>
            </a:r>
            <a:r>
              <a:rPr sz="700" b="1" dirty="0">
                <a:solidFill>
                  <a:srgbClr val="8B8B8B"/>
                </a:solidFill>
                <a:latin typeface="Arial"/>
                <a:cs typeface="Arial"/>
              </a:rPr>
              <a:t>.</a:t>
            </a:r>
            <a:endParaRPr sz="700" dirty="0">
              <a:latin typeface="Arial"/>
              <a:cs typeface="Arial"/>
            </a:endParaRPr>
          </a:p>
        </p:txBody>
      </p:sp>
    </p:spTree>
    <p:extLst>
      <p:ext uri="{BB962C8B-B14F-4D97-AF65-F5344CB8AC3E}">
        <p14:creationId xmlns:p14="http://schemas.microsoft.com/office/powerpoint/2010/main" val="2207924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DFC1F-BF11-504D-8AC2-3E7EDE23BBFC}" type="slidenum">
              <a:rPr lang="en-US" smtClean="0"/>
              <a:pPr/>
              <a:t>14</a:t>
            </a:fld>
            <a:endParaRPr lang="en-US" dirty="0"/>
          </a:p>
        </p:txBody>
      </p:sp>
      <p:sp>
        <p:nvSpPr>
          <p:cNvPr id="10" name="Title 9"/>
          <p:cNvSpPr>
            <a:spLocks noGrp="1"/>
          </p:cNvSpPr>
          <p:nvPr>
            <p:ph type="title"/>
          </p:nvPr>
        </p:nvSpPr>
        <p:spPr>
          <a:xfrm>
            <a:off x="0" y="77574"/>
            <a:ext cx="12192000" cy="1325563"/>
          </a:xfrm>
        </p:spPr>
        <p:txBody>
          <a:bodyPr/>
          <a:lstStyle/>
          <a:p>
            <a:r>
              <a:rPr lang="en-US" sz="4000" dirty="0">
                <a:latin typeface="+mn-lt"/>
              </a:rPr>
              <a:t>Formation of Regional Clusters</a:t>
            </a:r>
          </a:p>
        </p:txBody>
      </p:sp>
      <p:sp>
        <p:nvSpPr>
          <p:cNvPr id="13" name="Content Placeholder 12"/>
          <p:cNvSpPr>
            <a:spLocks noGrp="1"/>
          </p:cNvSpPr>
          <p:nvPr>
            <p:ph idx="1"/>
          </p:nvPr>
        </p:nvSpPr>
        <p:spPr>
          <a:xfrm>
            <a:off x="556241" y="1144540"/>
            <a:ext cx="5688065" cy="1555724"/>
          </a:xfrm>
        </p:spPr>
        <p:txBody>
          <a:bodyPr>
            <a:normAutofit/>
          </a:bodyPr>
          <a:lstStyle/>
          <a:p>
            <a:pPr marL="0" lvl="0" indent="0">
              <a:buNone/>
            </a:pPr>
            <a:r>
              <a:rPr lang="en-US" dirty="0"/>
              <a:t>Manufacturing USA shows signs of strengthening regional economic clusters</a:t>
            </a:r>
          </a:p>
        </p:txBody>
      </p:sp>
      <p:pic>
        <p:nvPicPr>
          <p:cNvPr id="7" name="Picture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919"/>
          <a:stretch/>
        </p:blipFill>
        <p:spPr>
          <a:xfrm>
            <a:off x="86867" y="2700264"/>
            <a:ext cx="10368512" cy="370923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3851" b="3872"/>
          <a:stretch/>
        </p:blipFill>
        <p:spPr>
          <a:xfrm>
            <a:off x="6103630" y="977187"/>
            <a:ext cx="4423694" cy="2222611"/>
          </a:xfrm>
          <a:prstGeom prst="rect">
            <a:avLst/>
          </a:prstGeom>
        </p:spPr>
      </p:pic>
      <p:sp>
        <p:nvSpPr>
          <p:cNvPr id="9" name="Rectangle 8"/>
          <p:cNvSpPr/>
          <p:nvPr/>
        </p:nvSpPr>
        <p:spPr>
          <a:xfrm>
            <a:off x="10260419" y="1365573"/>
            <a:ext cx="1700540" cy="3738055"/>
          </a:xfrm>
          <a:prstGeom prst="rect">
            <a:avLst/>
          </a:prstGeom>
        </p:spPr>
        <p:txBody>
          <a:bodyPr wrap="square">
            <a:noAutofit/>
          </a:bodyPr>
          <a:lstStyle/>
          <a:p>
            <a:r>
              <a:rPr lang="en-US" sz="1600" b="1" dirty="0">
                <a:latin typeface="Century Gothic" panose="020B0502020202020204" pitchFamily="34" charset="0"/>
                <a:cs typeface="Arial" panose="020B0604020202020204" pitchFamily="34" charset="0"/>
              </a:rPr>
              <a:t>Inset:</a:t>
            </a:r>
            <a:r>
              <a:rPr lang="en-US" sz="1600" dirty="0">
                <a:latin typeface="Century Gothic" panose="020B0502020202020204" pitchFamily="34" charset="0"/>
                <a:cs typeface="Arial" panose="020B0604020202020204" pitchFamily="34" charset="0"/>
              </a:rPr>
              <a:t> </a:t>
            </a:r>
            <a:r>
              <a:rPr lang="en-US" sz="1600" b="1" dirty="0">
                <a:latin typeface="Century Gothic" panose="020B0502020202020204" pitchFamily="34" charset="0"/>
                <a:cs typeface="Arial" panose="020B0604020202020204" pitchFamily="34" charset="0"/>
              </a:rPr>
              <a:t>Advanced Manufacturing Ecosystem in Detroit, MI – Anchored by the LIFT Institute</a:t>
            </a:r>
          </a:p>
          <a:p>
            <a:endParaRPr lang="en-US" sz="1600" dirty="0">
              <a:latin typeface="Century Gothic" panose="020B0502020202020204" pitchFamily="34" charset="0"/>
              <a:cs typeface="Arial" panose="020B0604020202020204" pitchFamily="34" charset="0"/>
            </a:endParaRPr>
          </a:p>
          <a:p>
            <a:r>
              <a:rPr lang="en-US" sz="1600" b="1" dirty="0">
                <a:latin typeface="Century Gothic" panose="020B0502020202020204" pitchFamily="34" charset="0"/>
                <a:cs typeface="Arial" panose="020B0604020202020204" pitchFamily="34" charset="0"/>
              </a:rPr>
              <a:t>63 organizations </a:t>
            </a:r>
            <a:r>
              <a:rPr lang="en-US" sz="1600" dirty="0">
                <a:latin typeface="Century Gothic" panose="020B0502020202020204" pitchFamily="34" charset="0"/>
                <a:cs typeface="Arial" panose="020B0604020202020204" pitchFamily="34" charset="0"/>
              </a:rPr>
              <a:t>from across </a:t>
            </a:r>
            <a:r>
              <a:rPr lang="en-US" sz="1600" b="1" dirty="0">
                <a:latin typeface="Century Gothic" panose="020B0502020202020204" pitchFamily="34" charset="0"/>
                <a:cs typeface="Arial" panose="020B0604020202020204" pitchFamily="34" charset="0"/>
              </a:rPr>
              <a:t>seven Institutes </a:t>
            </a:r>
            <a:r>
              <a:rPr lang="en-US" sz="1600" dirty="0">
                <a:latin typeface="Century Gothic" panose="020B0502020202020204" pitchFamily="34" charset="0"/>
                <a:cs typeface="Arial" panose="020B0604020202020204" pitchFamily="34" charset="0"/>
              </a:rPr>
              <a:t>have generated </a:t>
            </a:r>
            <a:r>
              <a:rPr lang="en-US" sz="1600" b="1" dirty="0">
                <a:latin typeface="Century Gothic" panose="020B0502020202020204" pitchFamily="34" charset="0"/>
                <a:cs typeface="Arial" panose="020B0604020202020204" pitchFamily="34" charset="0"/>
              </a:rPr>
              <a:t>125 connections </a:t>
            </a:r>
          </a:p>
        </p:txBody>
      </p:sp>
      <p:sp>
        <p:nvSpPr>
          <p:cNvPr id="11" name="object 34"/>
          <p:cNvSpPr txBox="1"/>
          <p:nvPr/>
        </p:nvSpPr>
        <p:spPr>
          <a:xfrm>
            <a:off x="4381704" y="6626088"/>
            <a:ext cx="3428592" cy="110928"/>
          </a:xfrm>
          <a:prstGeom prst="rect">
            <a:avLst/>
          </a:prstGeom>
        </p:spPr>
        <p:txBody>
          <a:bodyPr vert="horz" wrap="square" lIns="0" tIns="3175" rIns="0" bIns="0" rtlCol="0">
            <a:spAutoFit/>
          </a:bodyPr>
          <a:lstStyle/>
          <a:p>
            <a:pPr marL="12700">
              <a:lnSpc>
                <a:spcPct val="100000"/>
              </a:lnSpc>
              <a:spcBef>
                <a:spcPts val="25"/>
              </a:spcBef>
            </a:pPr>
            <a:r>
              <a:rPr sz="700" spc="-5" dirty="0">
                <a:solidFill>
                  <a:srgbClr val="8B8B8B"/>
                </a:solidFill>
                <a:latin typeface="Arial"/>
                <a:cs typeface="Arial"/>
              </a:rPr>
              <a:t>Copyright </a:t>
            </a:r>
            <a:r>
              <a:rPr sz="700" dirty="0">
                <a:solidFill>
                  <a:srgbClr val="8B8B8B"/>
                </a:solidFill>
                <a:latin typeface="Arial"/>
                <a:cs typeface="Arial"/>
              </a:rPr>
              <a:t>© </a:t>
            </a:r>
            <a:r>
              <a:rPr sz="700" spc="-5" dirty="0">
                <a:solidFill>
                  <a:srgbClr val="8B8B8B"/>
                </a:solidFill>
                <a:latin typeface="Arial"/>
                <a:cs typeface="Arial"/>
              </a:rPr>
              <a:t>2016 </a:t>
            </a:r>
            <a:r>
              <a:rPr sz="700" dirty="0">
                <a:solidFill>
                  <a:srgbClr val="8B8B8B"/>
                </a:solidFill>
                <a:latin typeface="Arial"/>
                <a:cs typeface="Arial"/>
              </a:rPr>
              <a:t>Deloitte </a:t>
            </a:r>
            <a:r>
              <a:rPr sz="700" spc="-5" dirty="0">
                <a:solidFill>
                  <a:srgbClr val="8B8B8B"/>
                </a:solidFill>
                <a:latin typeface="Arial"/>
                <a:cs typeface="Arial"/>
              </a:rPr>
              <a:t>Consulting LLP. </a:t>
            </a:r>
            <a:r>
              <a:rPr sz="700" dirty="0">
                <a:solidFill>
                  <a:srgbClr val="8B8B8B"/>
                </a:solidFill>
                <a:latin typeface="Arial"/>
                <a:cs typeface="Arial"/>
              </a:rPr>
              <a:t>All rights </a:t>
            </a:r>
            <a:r>
              <a:rPr sz="700" spc="-5" dirty="0">
                <a:solidFill>
                  <a:srgbClr val="8B8B8B"/>
                </a:solidFill>
                <a:latin typeface="Arial"/>
                <a:cs typeface="Arial"/>
              </a:rPr>
              <a:t>reserved.  </a:t>
            </a:r>
            <a:r>
              <a:rPr sz="700" dirty="0">
                <a:solidFill>
                  <a:srgbClr val="8B8B8B"/>
                </a:solidFill>
                <a:latin typeface="Arial"/>
                <a:cs typeface="Arial"/>
              </a:rPr>
              <a:t>Business </a:t>
            </a:r>
            <a:r>
              <a:rPr sz="700" spc="-5" dirty="0">
                <a:solidFill>
                  <a:srgbClr val="8B8B8B"/>
                </a:solidFill>
                <a:latin typeface="Arial"/>
                <a:cs typeface="Arial"/>
              </a:rPr>
              <a:t>Proprietary</a:t>
            </a:r>
            <a:r>
              <a:rPr sz="700" spc="204" dirty="0">
                <a:solidFill>
                  <a:srgbClr val="8B8B8B"/>
                </a:solidFill>
                <a:latin typeface="Arial"/>
                <a:cs typeface="Arial"/>
              </a:rPr>
              <a:t> </a:t>
            </a:r>
            <a:r>
              <a:rPr sz="700" b="1" dirty="0">
                <a:solidFill>
                  <a:srgbClr val="8B8B8B"/>
                </a:solidFill>
                <a:latin typeface="Arial"/>
                <a:cs typeface="Arial"/>
              </a:rPr>
              <a:t>.</a:t>
            </a:r>
            <a:endParaRPr sz="700" dirty="0">
              <a:latin typeface="Arial"/>
              <a:cs typeface="Arial"/>
            </a:endParaRPr>
          </a:p>
        </p:txBody>
      </p:sp>
    </p:spTree>
    <p:extLst>
      <p:ext uri="{BB962C8B-B14F-4D97-AF65-F5344CB8AC3E}">
        <p14:creationId xmlns:p14="http://schemas.microsoft.com/office/powerpoint/2010/main" val="2524158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p:cNvSpPr/>
          <p:nvPr/>
        </p:nvSpPr>
        <p:spPr>
          <a:xfrm>
            <a:off x="1271279" y="1897626"/>
            <a:ext cx="5562140" cy="4550912"/>
          </a:xfrm>
          <a:prstGeom prst="rect">
            <a:avLst/>
          </a:prstGeom>
          <a:blipFill>
            <a:blip r:embed="rId3" cstate="print"/>
            <a:stretch>
              <a:fillRect/>
            </a:stretch>
          </a:blipFill>
        </p:spPr>
        <p:txBody>
          <a:bodyPr wrap="square" lIns="0" tIns="0" rIns="0" bIns="0" rtlCol="0"/>
          <a:lstStyle/>
          <a:p>
            <a:endParaRPr sz="1600"/>
          </a:p>
        </p:txBody>
      </p:sp>
      <p:sp>
        <p:nvSpPr>
          <p:cNvPr id="4" name="Slide Number Placeholder 3"/>
          <p:cNvSpPr>
            <a:spLocks noGrp="1"/>
          </p:cNvSpPr>
          <p:nvPr>
            <p:ph type="sldNum" sz="quarter" idx="12"/>
          </p:nvPr>
        </p:nvSpPr>
        <p:spPr/>
        <p:txBody>
          <a:bodyPr/>
          <a:lstStyle/>
          <a:p>
            <a:fld id="{FC7DFC1F-BF11-504D-8AC2-3E7EDE23BBFC}" type="slidenum">
              <a:rPr lang="en-US" smtClean="0"/>
              <a:pPr/>
              <a:t>15</a:t>
            </a:fld>
            <a:endParaRPr lang="en-US" dirty="0"/>
          </a:p>
        </p:txBody>
      </p:sp>
      <p:sp>
        <p:nvSpPr>
          <p:cNvPr id="10" name="Title 9"/>
          <p:cNvSpPr>
            <a:spLocks noGrp="1"/>
          </p:cNvSpPr>
          <p:nvPr>
            <p:ph type="title"/>
          </p:nvPr>
        </p:nvSpPr>
        <p:spPr>
          <a:xfrm>
            <a:off x="0" y="77574"/>
            <a:ext cx="12192000" cy="1325563"/>
          </a:xfrm>
        </p:spPr>
        <p:txBody>
          <a:bodyPr/>
          <a:lstStyle/>
          <a:p>
            <a:r>
              <a:rPr lang="en-US" sz="4000" dirty="0">
                <a:latin typeface="+mn-lt"/>
              </a:rPr>
              <a:t>The Power of Connections</a:t>
            </a:r>
          </a:p>
        </p:txBody>
      </p:sp>
      <p:sp>
        <p:nvSpPr>
          <p:cNvPr id="13" name="Content Placeholder 12"/>
          <p:cNvSpPr>
            <a:spLocks noGrp="1"/>
          </p:cNvSpPr>
          <p:nvPr>
            <p:ph idx="1"/>
          </p:nvPr>
        </p:nvSpPr>
        <p:spPr>
          <a:xfrm>
            <a:off x="164123" y="1058116"/>
            <a:ext cx="11816863" cy="939047"/>
          </a:xfrm>
        </p:spPr>
        <p:txBody>
          <a:bodyPr>
            <a:noAutofit/>
          </a:bodyPr>
          <a:lstStyle/>
          <a:p>
            <a:pPr marL="0" lvl="0" indent="0">
              <a:buNone/>
            </a:pPr>
            <a:r>
              <a:rPr lang="en-US" sz="2400" dirty="0"/>
              <a:t>Manufacturing USA Institutes address the “valley of death” through seed funding and by bringing together stakeholders to commercialize advanced technologies</a:t>
            </a:r>
          </a:p>
        </p:txBody>
      </p:sp>
      <p:sp>
        <p:nvSpPr>
          <p:cNvPr id="9" name="object 5"/>
          <p:cNvSpPr txBox="1"/>
          <p:nvPr/>
        </p:nvSpPr>
        <p:spPr>
          <a:xfrm>
            <a:off x="2329677" y="2630297"/>
            <a:ext cx="540783" cy="126297"/>
          </a:xfrm>
          <a:prstGeom prst="rect">
            <a:avLst/>
          </a:prstGeom>
        </p:spPr>
        <p:txBody>
          <a:bodyPr vert="horz" wrap="square" lIns="0" tIns="0" rIns="0" bIns="0" rtlCol="0">
            <a:spAutoFit/>
          </a:bodyPr>
          <a:lstStyle/>
          <a:p>
            <a:pPr marL="12700">
              <a:lnSpc>
                <a:spcPct val="100000"/>
              </a:lnSpc>
            </a:pPr>
            <a:r>
              <a:rPr sz="800" b="1" dirty="0">
                <a:latin typeface="Verdana"/>
                <a:cs typeface="Verdana"/>
              </a:rPr>
              <a:t>NextF</a:t>
            </a:r>
            <a:r>
              <a:rPr sz="800" b="1" spc="5" dirty="0">
                <a:latin typeface="Verdana"/>
                <a:cs typeface="Verdana"/>
              </a:rPr>
              <a:t>l</a:t>
            </a:r>
            <a:r>
              <a:rPr sz="800" b="1" dirty="0">
                <a:latin typeface="Verdana"/>
                <a:cs typeface="Verdana"/>
              </a:rPr>
              <a:t>ex</a:t>
            </a:r>
            <a:endParaRPr sz="800">
              <a:latin typeface="Verdana"/>
              <a:cs typeface="Verdana"/>
            </a:endParaRPr>
          </a:p>
        </p:txBody>
      </p:sp>
      <p:sp>
        <p:nvSpPr>
          <p:cNvPr id="11" name="object 6"/>
          <p:cNvSpPr txBox="1"/>
          <p:nvPr/>
        </p:nvSpPr>
        <p:spPr>
          <a:xfrm>
            <a:off x="3647650" y="2112851"/>
            <a:ext cx="594572" cy="252593"/>
          </a:xfrm>
          <a:prstGeom prst="rect">
            <a:avLst/>
          </a:prstGeom>
        </p:spPr>
        <p:txBody>
          <a:bodyPr vert="horz" wrap="square" lIns="0" tIns="0" rIns="0" bIns="0" rtlCol="0">
            <a:spAutoFit/>
          </a:bodyPr>
          <a:lstStyle/>
          <a:p>
            <a:pPr marL="12700">
              <a:lnSpc>
                <a:spcPct val="100000"/>
              </a:lnSpc>
            </a:pPr>
            <a:r>
              <a:rPr sz="800" b="1" spc="-5" dirty="0">
                <a:latin typeface="Verdana"/>
                <a:cs typeface="Verdana"/>
              </a:rPr>
              <a:t>AIM</a:t>
            </a:r>
            <a:endParaRPr sz="800">
              <a:latin typeface="Verdana"/>
              <a:cs typeface="Verdana"/>
            </a:endParaRPr>
          </a:p>
          <a:p>
            <a:pPr marL="12700">
              <a:lnSpc>
                <a:spcPct val="100000"/>
              </a:lnSpc>
            </a:pPr>
            <a:r>
              <a:rPr sz="800" b="1" dirty="0">
                <a:latin typeface="Verdana"/>
                <a:cs typeface="Verdana"/>
              </a:rPr>
              <a:t>P</a:t>
            </a:r>
            <a:r>
              <a:rPr sz="800" b="1" spc="-5" dirty="0">
                <a:latin typeface="Verdana"/>
                <a:cs typeface="Verdana"/>
              </a:rPr>
              <a:t>h</a:t>
            </a:r>
            <a:r>
              <a:rPr sz="800" b="1" spc="-10" dirty="0">
                <a:latin typeface="Verdana"/>
                <a:cs typeface="Verdana"/>
              </a:rPr>
              <a:t>o</a:t>
            </a:r>
            <a:r>
              <a:rPr sz="800" b="1" dirty="0">
                <a:latin typeface="Verdana"/>
                <a:cs typeface="Verdana"/>
              </a:rPr>
              <a:t>t</a:t>
            </a:r>
            <a:r>
              <a:rPr sz="800" b="1" spc="-10" dirty="0">
                <a:latin typeface="Verdana"/>
                <a:cs typeface="Verdana"/>
              </a:rPr>
              <a:t>o</a:t>
            </a:r>
            <a:r>
              <a:rPr sz="800" b="1" spc="-5" dirty="0">
                <a:latin typeface="Verdana"/>
                <a:cs typeface="Verdana"/>
              </a:rPr>
              <a:t>n</a:t>
            </a:r>
            <a:r>
              <a:rPr sz="800" b="1" dirty="0">
                <a:latin typeface="Verdana"/>
                <a:cs typeface="Verdana"/>
              </a:rPr>
              <a:t>i</a:t>
            </a:r>
            <a:r>
              <a:rPr sz="800" b="1" spc="-5" dirty="0">
                <a:latin typeface="Verdana"/>
                <a:cs typeface="Verdana"/>
              </a:rPr>
              <a:t>cs</a:t>
            </a:r>
            <a:endParaRPr sz="800">
              <a:latin typeface="Verdana"/>
              <a:cs typeface="Verdana"/>
            </a:endParaRPr>
          </a:p>
        </p:txBody>
      </p:sp>
      <p:sp>
        <p:nvSpPr>
          <p:cNvPr id="12" name="object 7"/>
          <p:cNvSpPr txBox="1"/>
          <p:nvPr/>
        </p:nvSpPr>
        <p:spPr>
          <a:xfrm>
            <a:off x="5358072" y="2730286"/>
            <a:ext cx="391562" cy="126297"/>
          </a:xfrm>
          <a:prstGeom prst="rect">
            <a:avLst/>
          </a:prstGeom>
        </p:spPr>
        <p:txBody>
          <a:bodyPr vert="horz" wrap="square" lIns="0" tIns="0" rIns="0" bIns="0" rtlCol="0">
            <a:spAutoFit/>
          </a:bodyPr>
          <a:lstStyle/>
          <a:p>
            <a:pPr marL="12700">
              <a:lnSpc>
                <a:spcPct val="100000"/>
              </a:lnSpc>
            </a:pPr>
            <a:r>
              <a:rPr sz="800" b="1" dirty="0">
                <a:latin typeface="Verdana"/>
                <a:cs typeface="Verdana"/>
              </a:rPr>
              <a:t>IA</a:t>
            </a:r>
            <a:r>
              <a:rPr sz="800" b="1" spc="-10" dirty="0">
                <a:latin typeface="Verdana"/>
                <a:cs typeface="Verdana"/>
              </a:rPr>
              <a:t>C</a:t>
            </a:r>
            <a:r>
              <a:rPr sz="800" b="1" dirty="0">
                <a:latin typeface="Verdana"/>
                <a:cs typeface="Verdana"/>
              </a:rPr>
              <a:t>MI</a:t>
            </a:r>
            <a:endParaRPr sz="800">
              <a:latin typeface="Verdana"/>
              <a:cs typeface="Verdana"/>
            </a:endParaRPr>
          </a:p>
        </p:txBody>
      </p:sp>
      <p:sp>
        <p:nvSpPr>
          <p:cNvPr id="14" name="object 8"/>
          <p:cNvSpPr txBox="1"/>
          <p:nvPr/>
        </p:nvSpPr>
        <p:spPr>
          <a:xfrm>
            <a:off x="5778038" y="3745897"/>
            <a:ext cx="285718" cy="126297"/>
          </a:xfrm>
          <a:prstGeom prst="rect">
            <a:avLst/>
          </a:prstGeom>
        </p:spPr>
        <p:txBody>
          <a:bodyPr vert="horz" wrap="square" lIns="0" tIns="0" rIns="0" bIns="0" rtlCol="0">
            <a:spAutoFit/>
          </a:bodyPr>
          <a:lstStyle/>
          <a:p>
            <a:pPr marL="12700">
              <a:lnSpc>
                <a:spcPct val="100000"/>
              </a:lnSpc>
            </a:pPr>
            <a:r>
              <a:rPr sz="800" b="1" spc="-5" dirty="0">
                <a:latin typeface="Verdana"/>
                <a:cs typeface="Verdana"/>
              </a:rPr>
              <a:t>L</a:t>
            </a:r>
            <a:r>
              <a:rPr sz="800" b="1" dirty="0">
                <a:latin typeface="Verdana"/>
                <a:cs typeface="Verdana"/>
              </a:rPr>
              <a:t>IFT</a:t>
            </a:r>
            <a:endParaRPr sz="800">
              <a:latin typeface="Verdana"/>
              <a:cs typeface="Verdana"/>
            </a:endParaRPr>
          </a:p>
        </p:txBody>
      </p:sp>
      <p:sp>
        <p:nvSpPr>
          <p:cNvPr id="15" name="object 9"/>
          <p:cNvSpPr txBox="1"/>
          <p:nvPr/>
        </p:nvSpPr>
        <p:spPr>
          <a:xfrm>
            <a:off x="6104219" y="5063685"/>
            <a:ext cx="500875" cy="252593"/>
          </a:xfrm>
          <a:prstGeom prst="rect">
            <a:avLst/>
          </a:prstGeom>
        </p:spPr>
        <p:txBody>
          <a:bodyPr vert="horz" wrap="square" lIns="0" tIns="0" rIns="0" bIns="0" rtlCol="0">
            <a:spAutoFit/>
          </a:bodyPr>
          <a:lstStyle/>
          <a:p>
            <a:pPr marL="12700" marR="5080">
              <a:lnSpc>
                <a:spcPct val="100000"/>
              </a:lnSpc>
            </a:pPr>
            <a:r>
              <a:rPr sz="800" b="1" spc="-5" dirty="0">
                <a:latin typeface="Verdana"/>
                <a:cs typeface="Verdana"/>
              </a:rPr>
              <a:t>A</a:t>
            </a:r>
            <a:r>
              <a:rPr sz="800" b="1" spc="-10" dirty="0">
                <a:latin typeface="Verdana"/>
                <a:cs typeface="Verdana"/>
              </a:rPr>
              <a:t>m</a:t>
            </a:r>
            <a:r>
              <a:rPr sz="800" b="1" dirty="0">
                <a:latin typeface="Verdana"/>
                <a:cs typeface="Verdana"/>
              </a:rPr>
              <a:t>eri</a:t>
            </a:r>
            <a:r>
              <a:rPr sz="800" b="1" spc="-5" dirty="0">
                <a:latin typeface="Verdana"/>
                <a:cs typeface="Verdana"/>
              </a:rPr>
              <a:t>ca  Makes</a:t>
            </a:r>
            <a:endParaRPr sz="800">
              <a:latin typeface="Verdana"/>
              <a:cs typeface="Verdana"/>
            </a:endParaRPr>
          </a:p>
        </p:txBody>
      </p:sp>
      <p:sp>
        <p:nvSpPr>
          <p:cNvPr id="16" name="object 10"/>
          <p:cNvSpPr txBox="1"/>
          <p:nvPr/>
        </p:nvSpPr>
        <p:spPr>
          <a:xfrm>
            <a:off x="2812546" y="5416127"/>
            <a:ext cx="407756" cy="126297"/>
          </a:xfrm>
          <a:prstGeom prst="rect">
            <a:avLst/>
          </a:prstGeom>
        </p:spPr>
        <p:txBody>
          <a:bodyPr vert="horz" wrap="square" lIns="0" tIns="0" rIns="0" bIns="0" rtlCol="0">
            <a:spAutoFit/>
          </a:bodyPr>
          <a:lstStyle/>
          <a:p>
            <a:pPr marL="12700">
              <a:lnSpc>
                <a:spcPct val="100000"/>
              </a:lnSpc>
            </a:pPr>
            <a:r>
              <a:rPr sz="800" b="1" spc="-5" dirty="0">
                <a:latin typeface="Verdana"/>
                <a:cs typeface="Verdana"/>
              </a:rPr>
              <a:t>D</a:t>
            </a:r>
            <a:r>
              <a:rPr sz="800" b="1" dirty="0">
                <a:latin typeface="Verdana"/>
                <a:cs typeface="Verdana"/>
              </a:rPr>
              <a:t>M</a:t>
            </a:r>
            <a:r>
              <a:rPr sz="800" b="1" spc="-5" dirty="0">
                <a:latin typeface="Verdana"/>
                <a:cs typeface="Verdana"/>
              </a:rPr>
              <a:t>D</a:t>
            </a:r>
            <a:r>
              <a:rPr sz="800" b="1" dirty="0">
                <a:latin typeface="Verdana"/>
                <a:cs typeface="Verdana"/>
              </a:rPr>
              <a:t>II</a:t>
            </a:r>
            <a:endParaRPr sz="800">
              <a:latin typeface="Verdana"/>
              <a:cs typeface="Verdana"/>
            </a:endParaRPr>
          </a:p>
        </p:txBody>
      </p:sp>
      <p:sp>
        <p:nvSpPr>
          <p:cNvPr id="17" name="object 11"/>
          <p:cNvSpPr txBox="1"/>
          <p:nvPr/>
        </p:nvSpPr>
        <p:spPr>
          <a:xfrm>
            <a:off x="2749197" y="4059107"/>
            <a:ext cx="500875" cy="252593"/>
          </a:xfrm>
          <a:prstGeom prst="rect">
            <a:avLst/>
          </a:prstGeom>
        </p:spPr>
        <p:txBody>
          <a:bodyPr vert="horz" wrap="square" lIns="0" tIns="0" rIns="0" bIns="0" rtlCol="0">
            <a:spAutoFit/>
          </a:bodyPr>
          <a:lstStyle/>
          <a:p>
            <a:pPr marL="12700" marR="5080">
              <a:lnSpc>
                <a:spcPct val="100000"/>
              </a:lnSpc>
            </a:pPr>
            <a:r>
              <a:rPr sz="800" b="1" spc="-10" dirty="0">
                <a:latin typeface="Verdana"/>
                <a:cs typeface="Verdana"/>
              </a:rPr>
              <a:t>Power  </a:t>
            </a:r>
            <a:r>
              <a:rPr sz="800" b="1" spc="-5" dirty="0">
                <a:latin typeface="Verdana"/>
                <a:cs typeface="Verdana"/>
              </a:rPr>
              <a:t>A</a:t>
            </a:r>
            <a:r>
              <a:rPr sz="800" b="1" spc="-10" dirty="0">
                <a:latin typeface="Verdana"/>
                <a:cs typeface="Verdana"/>
              </a:rPr>
              <a:t>m</a:t>
            </a:r>
            <a:r>
              <a:rPr sz="800" b="1" dirty="0">
                <a:latin typeface="Verdana"/>
                <a:cs typeface="Verdana"/>
              </a:rPr>
              <a:t>eri</a:t>
            </a:r>
            <a:r>
              <a:rPr sz="800" b="1" spc="-5" dirty="0">
                <a:latin typeface="Verdana"/>
                <a:cs typeface="Verdana"/>
              </a:rPr>
              <a:t>ca</a:t>
            </a:r>
            <a:endParaRPr sz="800" dirty="0">
              <a:latin typeface="Verdana"/>
              <a:cs typeface="Verdana"/>
            </a:endParaRPr>
          </a:p>
        </p:txBody>
      </p:sp>
      <p:sp>
        <p:nvSpPr>
          <p:cNvPr id="18" name="object 12"/>
          <p:cNvSpPr txBox="1"/>
          <p:nvPr/>
        </p:nvSpPr>
        <p:spPr>
          <a:xfrm>
            <a:off x="2004599" y="3592159"/>
            <a:ext cx="409492" cy="126297"/>
          </a:xfrm>
          <a:prstGeom prst="rect">
            <a:avLst/>
          </a:prstGeom>
        </p:spPr>
        <p:txBody>
          <a:bodyPr vert="horz" wrap="square" lIns="0" tIns="0" rIns="0" bIns="0" rtlCol="0">
            <a:spAutoFit/>
          </a:bodyPr>
          <a:lstStyle/>
          <a:p>
            <a:pPr marL="12700">
              <a:lnSpc>
                <a:spcPct val="100000"/>
              </a:lnSpc>
            </a:pPr>
            <a:r>
              <a:rPr sz="800" b="1" spc="-5" dirty="0">
                <a:latin typeface="Verdana"/>
                <a:cs typeface="Verdana"/>
              </a:rPr>
              <a:t>AF</a:t>
            </a:r>
            <a:r>
              <a:rPr sz="800" b="1" dirty="0">
                <a:latin typeface="Verdana"/>
                <a:cs typeface="Verdana"/>
              </a:rPr>
              <a:t>FOA</a:t>
            </a:r>
            <a:endParaRPr sz="800">
              <a:latin typeface="Verdana"/>
              <a:cs typeface="Verdana"/>
            </a:endParaRPr>
          </a:p>
        </p:txBody>
      </p:sp>
      <p:sp>
        <p:nvSpPr>
          <p:cNvPr id="19" name="object 13"/>
          <p:cNvSpPr/>
          <p:nvPr/>
        </p:nvSpPr>
        <p:spPr>
          <a:xfrm>
            <a:off x="1271278" y="5168162"/>
            <a:ext cx="1533857" cy="846974"/>
          </a:xfrm>
          <a:custGeom>
            <a:avLst/>
            <a:gdLst/>
            <a:ahLst/>
            <a:cxnLst/>
            <a:rect l="l" t="t" r="r" b="b"/>
            <a:pathLst>
              <a:path w="1684020" h="893445">
                <a:moveTo>
                  <a:pt x="1535176" y="0"/>
                </a:moveTo>
                <a:lnTo>
                  <a:pt x="148844" y="0"/>
                </a:lnTo>
                <a:lnTo>
                  <a:pt x="101796" y="7591"/>
                </a:lnTo>
                <a:lnTo>
                  <a:pt x="60937" y="28728"/>
                </a:lnTo>
                <a:lnTo>
                  <a:pt x="28717" y="60953"/>
                </a:lnTo>
                <a:lnTo>
                  <a:pt x="7587" y="101811"/>
                </a:lnTo>
                <a:lnTo>
                  <a:pt x="0" y="148843"/>
                </a:lnTo>
                <a:lnTo>
                  <a:pt x="0" y="744219"/>
                </a:lnTo>
                <a:lnTo>
                  <a:pt x="7587" y="791267"/>
                </a:lnTo>
                <a:lnTo>
                  <a:pt x="28717" y="832126"/>
                </a:lnTo>
                <a:lnTo>
                  <a:pt x="60937" y="864346"/>
                </a:lnTo>
                <a:lnTo>
                  <a:pt x="101796" y="885476"/>
                </a:lnTo>
                <a:lnTo>
                  <a:pt x="148844" y="893063"/>
                </a:lnTo>
                <a:lnTo>
                  <a:pt x="1535176" y="893063"/>
                </a:lnTo>
                <a:lnTo>
                  <a:pt x="1582208" y="885476"/>
                </a:lnTo>
                <a:lnTo>
                  <a:pt x="1623066" y="864346"/>
                </a:lnTo>
                <a:lnTo>
                  <a:pt x="1655291" y="832126"/>
                </a:lnTo>
                <a:lnTo>
                  <a:pt x="1676428" y="791267"/>
                </a:lnTo>
                <a:lnTo>
                  <a:pt x="1684020" y="744219"/>
                </a:lnTo>
                <a:lnTo>
                  <a:pt x="1684020" y="148843"/>
                </a:lnTo>
                <a:lnTo>
                  <a:pt x="1676428" y="101811"/>
                </a:lnTo>
                <a:lnTo>
                  <a:pt x="1655291" y="60953"/>
                </a:lnTo>
                <a:lnTo>
                  <a:pt x="1623066" y="28728"/>
                </a:lnTo>
                <a:lnTo>
                  <a:pt x="1582208" y="7591"/>
                </a:lnTo>
                <a:lnTo>
                  <a:pt x="1535176" y="0"/>
                </a:lnTo>
                <a:close/>
              </a:path>
            </a:pathLst>
          </a:custGeom>
          <a:solidFill>
            <a:srgbClr val="F1F1F1"/>
          </a:solidFill>
        </p:spPr>
        <p:txBody>
          <a:bodyPr wrap="square" lIns="0" tIns="0" rIns="0" bIns="0" rtlCol="0"/>
          <a:lstStyle/>
          <a:p>
            <a:endParaRPr sz="1600"/>
          </a:p>
        </p:txBody>
      </p:sp>
      <p:sp>
        <p:nvSpPr>
          <p:cNvPr id="20" name="object 14"/>
          <p:cNvSpPr/>
          <p:nvPr/>
        </p:nvSpPr>
        <p:spPr>
          <a:xfrm>
            <a:off x="1271278" y="5168162"/>
            <a:ext cx="1533857" cy="846974"/>
          </a:xfrm>
          <a:custGeom>
            <a:avLst/>
            <a:gdLst/>
            <a:ahLst/>
            <a:cxnLst/>
            <a:rect l="l" t="t" r="r" b="b"/>
            <a:pathLst>
              <a:path w="1684020" h="893445">
                <a:moveTo>
                  <a:pt x="0" y="148843"/>
                </a:moveTo>
                <a:lnTo>
                  <a:pt x="7587" y="101811"/>
                </a:lnTo>
                <a:lnTo>
                  <a:pt x="28717" y="60953"/>
                </a:lnTo>
                <a:lnTo>
                  <a:pt x="60937" y="28728"/>
                </a:lnTo>
                <a:lnTo>
                  <a:pt x="101796" y="7591"/>
                </a:lnTo>
                <a:lnTo>
                  <a:pt x="148844" y="0"/>
                </a:lnTo>
                <a:lnTo>
                  <a:pt x="1535176" y="0"/>
                </a:lnTo>
                <a:lnTo>
                  <a:pt x="1582208" y="7591"/>
                </a:lnTo>
                <a:lnTo>
                  <a:pt x="1623066" y="28728"/>
                </a:lnTo>
                <a:lnTo>
                  <a:pt x="1655291" y="60953"/>
                </a:lnTo>
                <a:lnTo>
                  <a:pt x="1676428" y="101811"/>
                </a:lnTo>
                <a:lnTo>
                  <a:pt x="1684020" y="148843"/>
                </a:lnTo>
                <a:lnTo>
                  <a:pt x="1684020" y="744219"/>
                </a:lnTo>
                <a:lnTo>
                  <a:pt x="1676428" y="791267"/>
                </a:lnTo>
                <a:lnTo>
                  <a:pt x="1655291" y="832126"/>
                </a:lnTo>
                <a:lnTo>
                  <a:pt x="1623066" y="864346"/>
                </a:lnTo>
                <a:lnTo>
                  <a:pt x="1582208" y="885476"/>
                </a:lnTo>
                <a:lnTo>
                  <a:pt x="1535176" y="893063"/>
                </a:lnTo>
                <a:lnTo>
                  <a:pt x="148844" y="893063"/>
                </a:lnTo>
                <a:lnTo>
                  <a:pt x="101796" y="885476"/>
                </a:lnTo>
                <a:lnTo>
                  <a:pt x="60937" y="864346"/>
                </a:lnTo>
                <a:lnTo>
                  <a:pt x="28717" y="832126"/>
                </a:lnTo>
                <a:lnTo>
                  <a:pt x="7587" y="791267"/>
                </a:lnTo>
                <a:lnTo>
                  <a:pt x="0" y="744219"/>
                </a:lnTo>
                <a:lnTo>
                  <a:pt x="0" y="148843"/>
                </a:lnTo>
                <a:close/>
              </a:path>
            </a:pathLst>
          </a:custGeom>
          <a:ln w="9144">
            <a:solidFill>
              <a:srgbClr val="7E7E7E"/>
            </a:solidFill>
          </a:ln>
        </p:spPr>
        <p:txBody>
          <a:bodyPr wrap="square" lIns="0" tIns="0" rIns="0" bIns="0" rtlCol="0"/>
          <a:lstStyle/>
          <a:p>
            <a:endParaRPr sz="1600"/>
          </a:p>
        </p:txBody>
      </p:sp>
      <p:sp>
        <p:nvSpPr>
          <p:cNvPr id="21" name="object 15"/>
          <p:cNvSpPr txBox="1"/>
          <p:nvPr/>
        </p:nvSpPr>
        <p:spPr>
          <a:xfrm>
            <a:off x="1298596" y="5210739"/>
            <a:ext cx="1456932" cy="773567"/>
          </a:xfrm>
          <a:prstGeom prst="rect">
            <a:avLst/>
          </a:prstGeom>
        </p:spPr>
        <p:txBody>
          <a:bodyPr vert="horz" wrap="square" lIns="0" tIns="0" rIns="0" bIns="0" rtlCol="0">
            <a:spAutoFit/>
          </a:bodyPr>
          <a:lstStyle/>
          <a:p>
            <a:pPr marL="12700" marR="5080">
              <a:lnSpc>
                <a:spcPct val="100000"/>
              </a:lnSpc>
            </a:pPr>
            <a:r>
              <a:rPr sz="700" dirty="0">
                <a:latin typeface="Verdana"/>
                <a:cs typeface="Verdana"/>
              </a:rPr>
              <a:t>Some </a:t>
            </a:r>
            <a:r>
              <a:rPr sz="700" spc="-5" dirty="0">
                <a:latin typeface="Verdana"/>
                <a:cs typeface="Verdana"/>
              </a:rPr>
              <a:t>organizations in the  </a:t>
            </a:r>
            <a:r>
              <a:rPr sz="700" dirty="0">
                <a:latin typeface="Verdana"/>
                <a:cs typeface="Verdana"/>
              </a:rPr>
              <a:t>outer “fans” </a:t>
            </a:r>
            <a:r>
              <a:rPr sz="700" spc="-5" dirty="0">
                <a:latin typeface="Verdana"/>
                <a:cs typeface="Verdana"/>
              </a:rPr>
              <a:t>take advantage</a:t>
            </a:r>
            <a:r>
              <a:rPr sz="700" spc="-70" dirty="0">
                <a:latin typeface="Verdana"/>
                <a:cs typeface="Verdana"/>
              </a:rPr>
              <a:t> </a:t>
            </a:r>
            <a:r>
              <a:rPr sz="700" dirty="0">
                <a:latin typeface="Verdana"/>
                <a:cs typeface="Verdana"/>
              </a:rPr>
              <a:t>of  </a:t>
            </a:r>
            <a:r>
              <a:rPr sz="700" spc="-5" dirty="0">
                <a:latin typeface="Verdana"/>
                <a:cs typeface="Verdana"/>
              </a:rPr>
              <a:t>the convening </a:t>
            </a:r>
            <a:r>
              <a:rPr sz="700" dirty="0">
                <a:latin typeface="Verdana"/>
                <a:cs typeface="Verdana"/>
              </a:rPr>
              <a:t>power of </a:t>
            </a:r>
            <a:r>
              <a:rPr sz="700" spc="-5" dirty="0">
                <a:latin typeface="Verdana"/>
                <a:cs typeface="Verdana"/>
              </a:rPr>
              <a:t>the  Institutes to </a:t>
            </a:r>
            <a:r>
              <a:rPr sz="700" dirty="0">
                <a:latin typeface="Verdana"/>
                <a:cs typeface="Verdana"/>
              </a:rPr>
              <a:t>keep abreast of  developments </a:t>
            </a:r>
            <a:r>
              <a:rPr sz="700" spc="-5" dirty="0">
                <a:latin typeface="Verdana"/>
                <a:cs typeface="Verdana"/>
              </a:rPr>
              <a:t>in their  </a:t>
            </a:r>
            <a:r>
              <a:rPr sz="700" dirty="0">
                <a:latin typeface="Verdana"/>
                <a:cs typeface="Verdana"/>
              </a:rPr>
              <a:t>technology area </a:t>
            </a:r>
            <a:r>
              <a:rPr sz="700" spc="-5" dirty="0">
                <a:latin typeface="Verdana"/>
                <a:cs typeface="Verdana"/>
              </a:rPr>
              <a:t>and </a:t>
            </a:r>
            <a:r>
              <a:rPr sz="700" dirty="0">
                <a:latin typeface="Verdana"/>
                <a:cs typeface="Verdana"/>
              </a:rPr>
              <a:t>network  </a:t>
            </a:r>
            <a:r>
              <a:rPr sz="700" spc="-5" dirty="0">
                <a:latin typeface="Verdana"/>
                <a:cs typeface="Verdana"/>
              </a:rPr>
              <a:t>with their</a:t>
            </a:r>
            <a:r>
              <a:rPr sz="700" spc="-30" dirty="0">
                <a:latin typeface="Verdana"/>
                <a:cs typeface="Verdana"/>
              </a:rPr>
              <a:t> </a:t>
            </a:r>
            <a:r>
              <a:rPr sz="700" dirty="0">
                <a:latin typeface="Verdana"/>
                <a:cs typeface="Verdana"/>
              </a:rPr>
              <a:t>peers.</a:t>
            </a:r>
            <a:endParaRPr sz="700">
              <a:latin typeface="Verdana"/>
              <a:cs typeface="Verdana"/>
            </a:endParaRPr>
          </a:p>
        </p:txBody>
      </p:sp>
      <p:sp>
        <p:nvSpPr>
          <p:cNvPr id="22" name="object 16"/>
          <p:cNvSpPr/>
          <p:nvPr/>
        </p:nvSpPr>
        <p:spPr>
          <a:xfrm>
            <a:off x="2010901" y="4753124"/>
            <a:ext cx="339508" cy="440041"/>
          </a:xfrm>
          <a:custGeom>
            <a:avLst/>
            <a:gdLst/>
            <a:ahLst/>
            <a:cxnLst/>
            <a:rect l="l" t="t" r="r" b="b"/>
            <a:pathLst>
              <a:path w="372744" h="464185">
                <a:moveTo>
                  <a:pt x="320074" y="55579"/>
                </a:moveTo>
                <a:lnTo>
                  <a:pt x="0" y="456183"/>
                </a:lnTo>
                <a:lnTo>
                  <a:pt x="9931" y="464184"/>
                </a:lnTo>
                <a:lnTo>
                  <a:pt x="330030" y="63519"/>
                </a:lnTo>
                <a:lnTo>
                  <a:pt x="320074" y="55579"/>
                </a:lnTo>
                <a:close/>
              </a:path>
              <a:path w="372744" h="464185">
                <a:moveTo>
                  <a:pt x="362900" y="45592"/>
                </a:moveTo>
                <a:lnTo>
                  <a:pt x="328053" y="45592"/>
                </a:lnTo>
                <a:lnTo>
                  <a:pt x="337959" y="53593"/>
                </a:lnTo>
                <a:lnTo>
                  <a:pt x="330030" y="63519"/>
                </a:lnTo>
                <a:lnTo>
                  <a:pt x="354850" y="83311"/>
                </a:lnTo>
                <a:lnTo>
                  <a:pt x="362900" y="45592"/>
                </a:lnTo>
                <a:close/>
              </a:path>
              <a:path w="372744" h="464185">
                <a:moveTo>
                  <a:pt x="328053" y="45592"/>
                </a:moveTo>
                <a:lnTo>
                  <a:pt x="320074" y="55579"/>
                </a:lnTo>
                <a:lnTo>
                  <a:pt x="330030" y="63519"/>
                </a:lnTo>
                <a:lnTo>
                  <a:pt x="337959" y="53593"/>
                </a:lnTo>
                <a:lnTo>
                  <a:pt x="328053" y="45592"/>
                </a:lnTo>
                <a:close/>
              </a:path>
              <a:path w="372744" h="464185">
                <a:moveTo>
                  <a:pt x="372630" y="0"/>
                </a:moveTo>
                <a:lnTo>
                  <a:pt x="295287" y="35813"/>
                </a:lnTo>
                <a:lnTo>
                  <a:pt x="320074" y="55579"/>
                </a:lnTo>
                <a:lnTo>
                  <a:pt x="328053" y="45592"/>
                </a:lnTo>
                <a:lnTo>
                  <a:pt x="362900" y="45592"/>
                </a:lnTo>
                <a:lnTo>
                  <a:pt x="372630" y="0"/>
                </a:lnTo>
                <a:close/>
              </a:path>
            </a:pathLst>
          </a:custGeom>
          <a:solidFill>
            <a:srgbClr val="303030"/>
          </a:solidFill>
        </p:spPr>
        <p:txBody>
          <a:bodyPr wrap="square" lIns="0" tIns="0" rIns="0" bIns="0" rtlCol="0"/>
          <a:lstStyle/>
          <a:p>
            <a:endParaRPr sz="1600"/>
          </a:p>
        </p:txBody>
      </p:sp>
      <p:sp>
        <p:nvSpPr>
          <p:cNvPr id="23" name="object 17"/>
          <p:cNvSpPr/>
          <p:nvPr/>
        </p:nvSpPr>
        <p:spPr>
          <a:xfrm>
            <a:off x="5167912" y="5394893"/>
            <a:ext cx="1271852" cy="902959"/>
          </a:xfrm>
          <a:custGeom>
            <a:avLst/>
            <a:gdLst/>
            <a:ahLst/>
            <a:cxnLst/>
            <a:rect l="l" t="t" r="r" b="b"/>
            <a:pathLst>
              <a:path w="1396364" h="952500">
                <a:moveTo>
                  <a:pt x="1237234" y="0"/>
                </a:moveTo>
                <a:lnTo>
                  <a:pt x="158750" y="0"/>
                </a:lnTo>
                <a:lnTo>
                  <a:pt x="108590" y="8097"/>
                </a:lnTo>
                <a:lnTo>
                  <a:pt x="65013" y="30642"/>
                </a:lnTo>
                <a:lnTo>
                  <a:pt x="30642" y="65013"/>
                </a:lnTo>
                <a:lnTo>
                  <a:pt x="8097" y="108590"/>
                </a:lnTo>
                <a:lnTo>
                  <a:pt x="0" y="158750"/>
                </a:lnTo>
                <a:lnTo>
                  <a:pt x="0" y="793750"/>
                </a:lnTo>
                <a:lnTo>
                  <a:pt x="8097" y="843924"/>
                </a:lnTo>
                <a:lnTo>
                  <a:pt x="30642" y="887502"/>
                </a:lnTo>
                <a:lnTo>
                  <a:pt x="65013" y="921868"/>
                </a:lnTo>
                <a:lnTo>
                  <a:pt x="108590" y="944406"/>
                </a:lnTo>
                <a:lnTo>
                  <a:pt x="158750" y="952500"/>
                </a:lnTo>
                <a:lnTo>
                  <a:pt x="1237234" y="952500"/>
                </a:lnTo>
                <a:lnTo>
                  <a:pt x="1287393" y="944406"/>
                </a:lnTo>
                <a:lnTo>
                  <a:pt x="1330970" y="921868"/>
                </a:lnTo>
                <a:lnTo>
                  <a:pt x="1365341" y="887502"/>
                </a:lnTo>
                <a:lnTo>
                  <a:pt x="1387886" y="843924"/>
                </a:lnTo>
                <a:lnTo>
                  <a:pt x="1395984" y="793750"/>
                </a:lnTo>
                <a:lnTo>
                  <a:pt x="1395984" y="158750"/>
                </a:lnTo>
                <a:lnTo>
                  <a:pt x="1387886" y="108590"/>
                </a:lnTo>
                <a:lnTo>
                  <a:pt x="1365341" y="65013"/>
                </a:lnTo>
                <a:lnTo>
                  <a:pt x="1330970" y="30642"/>
                </a:lnTo>
                <a:lnTo>
                  <a:pt x="1287393" y="8097"/>
                </a:lnTo>
                <a:lnTo>
                  <a:pt x="1237234" y="0"/>
                </a:lnTo>
                <a:close/>
              </a:path>
            </a:pathLst>
          </a:custGeom>
          <a:solidFill>
            <a:srgbClr val="F1F1F1"/>
          </a:solidFill>
        </p:spPr>
        <p:txBody>
          <a:bodyPr wrap="square" lIns="0" tIns="0" rIns="0" bIns="0" rtlCol="0"/>
          <a:lstStyle/>
          <a:p>
            <a:endParaRPr sz="1600"/>
          </a:p>
        </p:txBody>
      </p:sp>
      <p:sp>
        <p:nvSpPr>
          <p:cNvPr id="24" name="object 18"/>
          <p:cNvSpPr/>
          <p:nvPr/>
        </p:nvSpPr>
        <p:spPr>
          <a:xfrm>
            <a:off x="5167912" y="5394893"/>
            <a:ext cx="1271852" cy="902959"/>
          </a:xfrm>
          <a:custGeom>
            <a:avLst/>
            <a:gdLst/>
            <a:ahLst/>
            <a:cxnLst/>
            <a:rect l="l" t="t" r="r" b="b"/>
            <a:pathLst>
              <a:path w="1396364" h="952500">
                <a:moveTo>
                  <a:pt x="0" y="158750"/>
                </a:moveTo>
                <a:lnTo>
                  <a:pt x="8097" y="108590"/>
                </a:lnTo>
                <a:lnTo>
                  <a:pt x="30642" y="65013"/>
                </a:lnTo>
                <a:lnTo>
                  <a:pt x="65013" y="30642"/>
                </a:lnTo>
                <a:lnTo>
                  <a:pt x="108590" y="8097"/>
                </a:lnTo>
                <a:lnTo>
                  <a:pt x="158750" y="0"/>
                </a:lnTo>
                <a:lnTo>
                  <a:pt x="1237234" y="0"/>
                </a:lnTo>
                <a:lnTo>
                  <a:pt x="1287393" y="8097"/>
                </a:lnTo>
                <a:lnTo>
                  <a:pt x="1330970" y="30642"/>
                </a:lnTo>
                <a:lnTo>
                  <a:pt x="1365341" y="65013"/>
                </a:lnTo>
                <a:lnTo>
                  <a:pt x="1387886" y="108590"/>
                </a:lnTo>
                <a:lnTo>
                  <a:pt x="1395984" y="158750"/>
                </a:lnTo>
                <a:lnTo>
                  <a:pt x="1395984" y="793750"/>
                </a:lnTo>
                <a:lnTo>
                  <a:pt x="1387886" y="843924"/>
                </a:lnTo>
                <a:lnTo>
                  <a:pt x="1365341" y="887502"/>
                </a:lnTo>
                <a:lnTo>
                  <a:pt x="1330970" y="921868"/>
                </a:lnTo>
                <a:lnTo>
                  <a:pt x="1287393" y="944406"/>
                </a:lnTo>
                <a:lnTo>
                  <a:pt x="1237234" y="952500"/>
                </a:lnTo>
                <a:lnTo>
                  <a:pt x="158750" y="952500"/>
                </a:lnTo>
                <a:lnTo>
                  <a:pt x="108590" y="944406"/>
                </a:lnTo>
                <a:lnTo>
                  <a:pt x="65013" y="921868"/>
                </a:lnTo>
                <a:lnTo>
                  <a:pt x="30642" y="887502"/>
                </a:lnTo>
                <a:lnTo>
                  <a:pt x="8097" y="843924"/>
                </a:lnTo>
                <a:lnTo>
                  <a:pt x="0" y="793750"/>
                </a:lnTo>
                <a:lnTo>
                  <a:pt x="0" y="158750"/>
                </a:lnTo>
                <a:close/>
              </a:path>
            </a:pathLst>
          </a:custGeom>
          <a:ln w="9144">
            <a:solidFill>
              <a:srgbClr val="7E7E7E"/>
            </a:solidFill>
          </a:ln>
        </p:spPr>
        <p:txBody>
          <a:bodyPr wrap="square" lIns="0" tIns="0" rIns="0" bIns="0" rtlCol="0"/>
          <a:lstStyle/>
          <a:p>
            <a:endParaRPr sz="1600"/>
          </a:p>
        </p:txBody>
      </p:sp>
      <p:sp>
        <p:nvSpPr>
          <p:cNvPr id="25" name="object 19"/>
          <p:cNvSpPr txBox="1"/>
          <p:nvPr/>
        </p:nvSpPr>
        <p:spPr>
          <a:xfrm>
            <a:off x="5198689" y="5440873"/>
            <a:ext cx="1157911" cy="773567"/>
          </a:xfrm>
          <a:prstGeom prst="rect">
            <a:avLst/>
          </a:prstGeom>
        </p:spPr>
        <p:txBody>
          <a:bodyPr vert="horz" wrap="square" lIns="0" tIns="0" rIns="0" bIns="0" rtlCol="0">
            <a:spAutoFit/>
          </a:bodyPr>
          <a:lstStyle/>
          <a:p>
            <a:pPr marL="12700" marR="5080">
              <a:lnSpc>
                <a:spcPct val="100000"/>
              </a:lnSpc>
            </a:pPr>
            <a:r>
              <a:rPr sz="700" spc="-5" dirty="0">
                <a:latin typeface="Verdana"/>
                <a:cs typeface="Verdana"/>
              </a:rPr>
              <a:t>Organizations in the  </a:t>
            </a:r>
            <a:r>
              <a:rPr sz="700" dirty="0">
                <a:latin typeface="Verdana"/>
                <a:cs typeface="Verdana"/>
              </a:rPr>
              <a:t>center of </a:t>
            </a:r>
            <a:r>
              <a:rPr sz="700" spc="-5" dirty="0">
                <a:latin typeface="Verdana"/>
                <a:cs typeface="Verdana"/>
              </a:rPr>
              <a:t>the </a:t>
            </a:r>
            <a:r>
              <a:rPr sz="700" dirty="0">
                <a:latin typeface="Verdana"/>
                <a:cs typeface="Verdana"/>
              </a:rPr>
              <a:t>network  are </a:t>
            </a:r>
            <a:r>
              <a:rPr sz="700" spc="-5" dirty="0">
                <a:latin typeface="Verdana"/>
                <a:cs typeface="Verdana"/>
              </a:rPr>
              <a:t>highly </a:t>
            </a:r>
            <a:r>
              <a:rPr sz="700" dirty="0">
                <a:latin typeface="Verdana"/>
                <a:cs typeface="Verdana"/>
              </a:rPr>
              <a:t>involved </a:t>
            </a:r>
            <a:r>
              <a:rPr sz="700" spc="-5" dirty="0">
                <a:latin typeface="Verdana"/>
                <a:cs typeface="Verdana"/>
              </a:rPr>
              <a:t>in  projects </a:t>
            </a:r>
            <a:r>
              <a:rPr sz="700" dirty="0">
                <a:latin typeface="Verdana"/>
                <a:cs typeface="Verdana"/>
              </a:rPr>
              <a:t>across </a:t>
            </a:r>
            <a:r>
              <a:rPr sz="700" spc="-5" dirty="0">
                <a:latin typeface="Verdana"/>
                <a:cs typeface="Verdana"/>
              </a:rPr>
              <a:t>multiple  institutes and </a:t>
            </a:r>
            <a:r>
              <a:rPr sz="700" dirty="0">
                <a:latin typeface="Verdana"/>
                <a:cs typeface="Verdana"/>
              </a:rPr>
              <a:t>help steer  </a:t>
            </a:r>
            <a:r>
              <a:rPr sz="700" spc="-5" dirty="0">
                <a:latin typeface="Verdana"/>
                <a:cs typeface="Verdana"/>
              </a:rPr>
              <a:t>the </a:t>
            </a:r>
            <a:r>
              <a:rPr sz="700" dirty="0">
                <a:latin typeface="Verdana"/>
                <a:cs typeface="Verdana"/>
              </a:rPr>
              <a:t>direction of </a:t>
            </a:r>
            <a:r>
              <a:rPr sz="700" spc="-5" dirty="0">
                <a:latin typeface="Verdana"/>
                <a:cs typeface="Verdana"/>
              </a:rPr>
              <a:t>the  </a:t>
            </a:r>
            <a:r>
              <a:rPr sz="700" dirty="0">
                <a:latin typeface="Verdana"/>
                <a:cs typeface="Verdana"/>
              </a:rPr>
              <a:t>network.</a:t>
            </a:r>
            <a:endParaRPr sz="700">
              <a:latin typeface="Verdana"/>
              <a:cs typeface="Verdana"/>
            </a:endParaRPr>
          </a:p>
        </p:txBody>
      </p:sp>
      <p:sp>
        <p:nvSpPr>
          <p:cNvPr id="26" name="object 20"/>
          <p:cNvSpPr/>
          <p:nvPr/>
        </p:nvSpPr>
        <p:spPr>
          <a:xfrm>
            <a:off x="5167912" y="4747233"/>
            <a:ext cx="640264" cy="673608"/>
          </a:xfrm>
          <a:custGeom>
            <a:avLst/>
            <a:gdLst/>
            <a:ahLst/>
            <a:cxnLst/>
            <a:rect l="l" t="t" r="r" b="b"/>
            <a:pathLst>
              <a:path w="702945" h="710564">
                <a:moveTo>
                  <a:pt x="58108" y="49704"/>
                </a:moveTo>
                <a:lnTo>
                  <a:pt x="49039" y="58667"/>
                </a:lnTo>
                <a:lnTo>
                  <a:pt x="693420" y="710437"/>
                </a:lnTo>
                <a:lnTo>
                  <a:pt x="702437" y="701547"/>
                </a:lnTo>
                <a:lnTo>
                  <a:pt x="58108" y="49704"/>
                </a:lnTo>
                <a:close/>
              </a:path>
              <a:path w="702945" h="710564">
                <a:moveTo>
                  <a:pt x="0" y="0"/>
                </a:moveTo>
                <a:lnTo>
                  <a:pt x="26416" y="81025"/>
                </a:lnTo>
                <a:lnTo>
                  <a:pt x="49039" y="58667"/>
                </a:lnTo>
                <a:lnTo>
                  <a:pt x="40132" y="49656"/>
                </a:lnTo>
                <a:lnTo>
                  <a:pt x="49149" y="40639"/>
                </a:lnTo>
                <a:lnTo>
                  <a:pt x="67280" y="40639"/>
                </a:lnTo>
                <a:lnTo>
                  <a:pt x="80645" y="27431"/>
                </a:lnTo>
                <a:lnTo>
                  <a:pt x="0" y="0"/>
                </a:lnTo>
                <a:close/>
              </a:path>
              <a:path w="702945" h="710564">
                <a:moveTo>
                  <a:pt x="49149" y="40639"/>
                </a:moveTo>
                <a:lnTo>
                  <a:pt x="40132" y="49656"/>
                </a:lnTo>
                <a:lnTo>
                  <a:pt x="49039" y="58667"/>
                </a:lnTo>
                <a:lnTo>
                  <a:pt x="58108" y="49704"/>
                </a:lnTo>
                <a:lnTo>
                  <a:pt x="49149" y="40639"/>
                </a:lnTo>
                <a:close/>
              </a:path>
              <a:path w="702945" h="710564">
                <a:moveTo>
                  <a:pt x="67280" y="40639"/>
                </a:moveTo>
                <a:lnTo>
                  <a:pt x="49149" y="40639"/>
                </a:lnTo>
                <a:lnTo>
                  <a:pt x="58108" y="49704"/>
                </a:lnTo>
                <a:lnTo>
                  <a:pt x="67280" y="40639"/>
                </a:lnTo>
                <a:close/>
              </a:path>
            </a:pathLst>
          </a:custGeom>
          <a:solidFill>
            <a:srgbClr val="303030"/>
          </a:solidFill>
        </p:spPr>
        <p:txBody>
          <a:bodyPr wrap="square" lIns="0" tIns="0" rIns="0" bIns="0" rtlCol="0"/>
          <a:lstStyle/>
          <a:p>
            <a:endParaRPr sz="1600"/>
          </a:p>
        </p:txBody>
      </p:sp>
      <p:grpSp>
        <p:nvGrpSpPr>
          <p:cNvPr id="2" name="Group 1"/>
          <p:cNvGrpSpPr/>
          <p:nvPr/>
        </p:nvGrpSpPr>
        <p:grpSpPr>
          <a:xfrm>
            <a:off x="6957253" y="2187960"/>
            <a:ext cx="2195871" cy="3742293"/>
            <a:chOff x="7730830" y="2512626"/>
            <a:chExt cx="2195871" cy="3742293"/>
          </a:xfrm>
        </p:grpSpPr>
        <p:sp>
          <p:nvSpPr>
            <p:cNvPr id="28" name="object 22"/>
            <p:cNvSpPr/>
            <p:nvPr/>
          </p:nvSpPr>
          <p:spPr>
            <a:xfrm>
              <a:off x="7730830" y="4004005"/>
              <a:ext cx="2195871" cy="751087"/>
            </a:xfrm>
            <a:custGeom>
              <a:avLst/>
              <a:gdLst/>
              <a:ahLst/>
              <a:cxnLst/>
              <a:rect l="l" t="t" r="r" b="b"/>
              <a:pathLst>
                <a:path w="2482850" h="812800">
                  <a:moveTo>
                    <a:pt x="0" y="812291"/>
                  </a:moveTo>
                  <a:lnTo>
                    <a:pt x="2482596" y="812291"/>
                  </a:lnTo>
                  <a:lnTo>
                    <a:pt x="2482596" y="0"/>
                  </a:lnTo>
                  <a:lnTo>
                    <a:pt x="0" y="0"/>
                  </a:lnTo>
                  <a:lnTo>
                    <a:pt x="0" y="812291"/>
                  </a:lnTo>
                  <a:close/>
                </a:path>
              </a:pathLst>
            </a:custGeom>
            <a:solidFill>
              <a:srgbClr val="0079A6"/>
            </a:solidFill>
          </p:spPr>
          <p:txBody>
            <a:bodyPr wrap="square" lIns="0" tIns="0" rIns="0" bIns="0" rtlCol="0"/>
            <a:lstStyle/>
            <a:p>
              <a:endParaRPr sz="1600"/>
            </a:p>
          </p:txBody>
        </p:sp>
        <p:sp>
          <p:nvSpPr>
            <p:cNvPr id="29" name="object 23"/>
            <p:cNvSpPr txBox="1"/>
            <p:nvPr/>
          </p:nvSpPr>
          <p:spPr>
            <a:xfrm>
              <a:off x="7799682" y="4026538"/>
              <a:ext cx="1552272" cy="630942"/>
            </a:xfrm>
            <a:prstGeom prst="rect">
              <a:avLst/>
            </a:prstGeom>
          </p:spPr>
          <p:txBody>
            <a:bodyPr vert="horz" wrap="square" lIns="0" tIns="0" rIns="0" bIns="0" rtlCol="0">
              <a:spAutoFit/>
            </a:bodyPr>
            <a:lstStyle/>
            <a:p>
              <a:pPr marL="12700">
                <a:lnSpc>
                  <a:spcPct val="100000"/>
                </a:lnSpc>
              </a:pPr>
              <a:r>
                <a:rPr b="1" spc="-5" dirty="0">
                  <a:solidFill>
                    <a:srgbClr val="FFFFFF"/>
                  </a:solidFill>
                  <a:latin typeface="Verdana"/>
                  <a:cs typeface="Verdana"/>
                </a:rPr>
                <a:t>753</a:t>
              </a:r>
              <a:endParaRPr>
                <a:latin typeface="Verdana"/>
                <a:cs typeface="Verdana"/>
              </a:endParaRPr>
            </a:p>
            <a:p>
              <a:pPr marL="12700">
                <a:lnSpc>
                  <a:spcPct val="100000"/>
                </a:lnSpc>
                <a:spcBef>
                  <a:spcPts val="605"/>
                </a:spcBef>
              </a:pPr>
              <a:r>
                <a:rPr sz="900" spc="-5" dirty="0">
                  <a:solidFill>
                    <a:srgbClr val="FFFFFF"/>
                  </a:solidFill>
                  <a:latin typeface="Verdana"/>
                  <a:cs typeface="Verdana"/>
                </a:rPr>
                <a:t>Organizations </a:t>
              </a:r>
              <a:r>
                <a:rPr sz="900" dirty="0">
                  <a:solidFill>
                    <a:srgbClr val="FFFFFF"/>
                  </a:solidFill>
                  <a:latin typeface="Verdana"/>
                  <a:cs typeface="Verdana"/>
                </a:rPr>
                <a:t>with</a:t>
              </a:r>
              <a:r>
                <a:rPr sz="900" spc="-60" dirty="0">
                  <a:solidFill>
                    <a:srgbClr val="FFFFFF"/>
                  </a:solidFill>
                  <a:latin typeface="Verdana"/>
                  <a:cs typeface="Verdana"/>
                </a:rPr>
                <a:t> </a:t>
              </a:r>
              <a:r>
                <a:rPr sz="900" dirty="0">
                  <a:solidFill>
                    <a:srgbClr val="FFFFFF"/>
                  </a:solidFill>
                  <a:latin typeface="Verdana"/>
                  <a:cs typeface="Verdana"/>
                </a:rPr>
                <a:t>formal</a:t>
              </a:r>
              <a:endParaRPr sz="900">
                <a:latin typeface="Verdana"/>
                <a:cs typeface="Verdana"/>
              </a:endParaRPr>
            </a:p>
            <a:p>
              <a:pPr marL="12700">
                <a:lnSpc>
                  <a:spcPct val="100000"/>
                </a:lnSpc>
              </a:pPr>
              <a:r>
                <a:rPr sz="900" dirty="0">
                  <a:solidFill>
                    <a:srgbClr val="FFFFFF"/>
                  </a:solidFill>
                  <a:latin typeface="Verdana"/>
                  <a:cs typeface="Verdana"/>
                </a:rPr>
                <a:t>membership</a:t>
              </a:r>
              <a:endParaRPr sz="900">
                <a:latin typeface="Verdana"/>
                <a:cs typeface="Verdana"/>
              </a:endParaRPr>
            </a:p>
          </p:txBody>
        </p:sp>
        <p:sp>
          <p:nvSpPr>
            <p:cNvPr id="30" name="object 24"/>
            <p:cNvSpPr/>
            <p:nvPr/>
          </p:nvSpPr>
          <p:spPr>
            <a:xfrm>
              <a:off x="7730830" y="4754622"/>
              <a:ext cx="2195871" cy="749327"/>
            </a:xfrm>
            <a:custGeom>
              <a:avLst/>
              <a:gdLst/>
              <a:ahLst/>
              <a:cxnLst/>
              <a:rect l="l" t="t" r="r" b="b"/>
              <a:pathLst>
                <a:path w="2482850" h="810895">
                  <a:moveTo>
                    <a:pt x="0" y="810767"/>
                  </a:moveTo>
                  <a:lnTo>
                    <a:pt x="2482596" y="810767"/>
                  </a:lnTo>
                  <a:lnTo>
                    <a:pt x="2482596" y="0"/>
                  </a:lnTo>
                  <a:lnTo>
                    <a:pt x="0" y="0"/>
                  </a:lnTo>
                  <a:lnTo>
                    <a:pt x="0" y="810767"/>
                  </a:lnTo>
                  <a:close/>
                </a:path>
              </a:pathLst>
            </a:custGeom>
            <a:solidFill>
              <a:srgbClr val="006FC0"/>
            </a:solidFill>
          </p:spPr>
          <p:txBody>
            <a:bodyPr wrap="square" lIns="0" tIns="0" rIns="0" bIns="0" rtlCol="0"/>
            <a:lstStyle/>
            <a:p>
              <a:endParaRPr sz="1600"/>
            </a:p>
          </p:txBody>
        </p:sp>
        <p:sp>
          <p:nvSpPr>
            <p:cNvPr id="31" name="object 25"/>
            <p:cNvSpPr txBox="1"/>
            <p:nvPr/>
          </p:nvSpPr>
          <p:spPr>
            <a:xfrm>
              <a:off x="7799682" y="4811775"/>
              <a:ext cx="1958313" cy="553998"/>
            </a:xfrm>
            <a:prstGeom prst="rect">
              <a:avLst/>
            </a:prstGeom>
          </p:spPr>
          <p:txBody>
            <a:bodyPr vert="horz" wrap="square" lIns="0" tIns="0" rIns="0" bIns="0" rtlCol="0">
              <a:spAutoFit/>
            </a:bodyPr>
            <a:lstStyle/>
            <a:p>
              <a:pPr marL="12700">
                <a:lnSpc>
                  <a:spcPct val="100000"/>
                </a:lnSpc>
              </a:pPr>
              <a:r>
                <a:rPr b="1" spc="-5" dirty="0">
                  <a:solidFill>
                    <a:srgbClr val="FFFFFF"/>
                  </a:solidFill>
                  <a:latin typeface="Verdana"/>
                  <a:cs typeface="Verdana"/>
                </a:rPr>
                <a:t>203</a:t>
              </a:r>
              <a:endParaRPr>
                <a:latin typeface="Verdana"/>
                <a:cs typeface="Verdana"/>
              </a:endParaRPr>
            </a:p>
            <a:p>
              <a:pPr marL="12700" marR="5080">
                <a:lnSpc>
                  <a:spcPct val="100000"/>
                </a:lnSpc>
                <a:spcBef>
                  <a:spcPts val="5"/>
                </a:spcBef>
              </a:pPr>
              <a:r>
                <a:rPr sz="900" spc="-5" dirty="0">
                  <a:solidFill>
                    <a:srgbClr val="FFFFFF"/>
                  </a:solidFill>
                  <a:latin typeface="Verdana"/>
                  <a:cs typeface="Verdana"/>
                </a:rPr>
                <a:t>Organizations </a:t>
              </a:r>
              <a:r>
                <a:rPr sz="900" dirty="0">
                  <a:solidFill>
                    <a:srgbClr val="FFFFFF"/>
                  </a:solidFill>
                  <a:latin typeface="Verdana"/>
                  <a:cs typeface="Verdana"/>
                </a:rPr>
                <a:t>have </a:t>
              </a:r>
              <a:r>
                <a:rPr sz="900" spc="-5" dirty="0">
                  <a:solidFill>
                    <a:srgbClr val="FFFFFF"/>
                  </a:solidFill>
                  <a:latin typeface="Verdana"/>
                  <a:cs typeface="Verdana"/>
                </a:rPr>
                <a:t>relationships  </a:t>
              </a:r>
              <a:r>
                <a:rPr sz="900" dirty="0">
                  <a:solidFill>
                    <a:srgbClr val="FFFFFF"/>
                  </a:solidFill>
                  <a:latin typeface="Verdana"/>
                  <a:cs typeface="Verdana"/>
                </a:rPr>
                <a:t>with multiple</a:t>
              </a:r>
              <a:r>
                <a:rPr sz="900" spc="-135" dirty="0">
                  <a:solidFill>
                    <a:srgbClr val="FFFFFF"/>
                  </a:solidFill>
                  <a:latin typeface="Verdana"/>
                  <a:cs typeface="Verdana"/>
                </a:rPr>
                <a:t> </a:t>
              </a:r>
              <a:r>
                <a:rPr sz="900" dirty="0">
                  <a:solidFill>
                    <a:srgbClr val="FFFFFF"/>
                  </a:solidFill>
                  <a:latin typeface="Verdana"/>
                  <a:cs typeface="Verdana"/>
                </a:rPr>
                <a:t>institutes</a:t>
              </a:r>
              <a:endParaRPr sz="900">
                <a:latin typeface="Verdana"/>
                <a:cs typeface="Verdana"/>
              </a:endParaRPr>
            </a:p>
          </p:txBody>
        </p:sp>
        <p:sp>
          <p:nvSpPr>
            <p:cNvPr id="32" name="object 26"/>
            <p:cNvSpPr/>
            <p:nvPr/>
          </p:nvSpPr>
          <p:spPr>
            <a:xfrm>
              <a:off x="7730830" y="3254795"/>
              <a:ext cx="2195871" cy="749327"/>
            </a:xfrm>
            <a:custGeom>
              <a:avLst/>
              <a:gdLst/>
              <a:ahLst/>
              <a:cxnLst/>
              <a:rect l="l" t="t" r="r" b="b"/>
              <a:pathLst>
                <a:path w="2482850" h="810895">
                  <a:moveTo>
                    <a:pt x="0" y="810768"/>
                  </a:moveTo>
                  <a:lnTo>
                    <a:pt x="2482596" y="810768"/>
                  </a:lnTo>
                  <a:lnTo>
                    <a:pt x="2482596" y="0"/>
                  </a:lnTo>
                  <a:lnTo>
                    <a:pt x="0" y="0"/>
                  </a:lnTo>
                  <a:lnTo>
                    <a:pt x="0" y="810768"/>
                  </a:lnTo>
                  <a:close/>
                </a:path>
              </a:pathLst>
            </a:custGeom>
            <a:solidFill>
              <a:srgbClr val="7ACE6C"/>
            </a:solidFill>
          </p:spPr>
          <p:txBody>
            <a:bodyPr wrap="square" lIns="0" tIns="0" rIns="0" bIns="0" rtlCol="0"/>
            <a:lstStyle/>
            <a:p>
              <a:endParaRPr sz="1600"/>
            </a:p>
          </p:txBody>
        </p:sp>
        <p:sp>
          <p:nvSpPr>
            <p:cNvPr id="33" name="object 27"/>
            <p:cNvSpPr txBox="1"/>
            <p:nvPr/>
          </p:nvSpPr>
          <p:spPr>
            <a:xfrm>
              <a:off x="7799682" y="3276506"/>
              <a:ext cx="1897660" cy="630942"/>
            </a:xfrm>
            <a:prstGeom prst="rect">
              <a:avLst/>
            </a:prstGeom>
          </p:spPr>
          <p:txBody>
            <a:bodyPr vert="horz" wrap="square" lIns="0" tIns="0" rIns="0" bIns="0" rtlCol="0">
              <a:spAutoFit/>
            </a:bodyPr>
            <a:lstStyle/>
            <a:p>
              <a:pPr marL="12700">
                <a:lnSpc>
                  <a:spcPct val="100000"/>
                </a:lnSpc>
              </a:pPr>
              <a:r>
                <a:rPr b="1" spc="-5" dirty="0">
                  <a:solidFill>
                    <a:srgbClr val="FFFFFF"/>
                  </a:solidFill>
                  <a:latin typeface="Verdana"/>
                  <a:cs typeface="Verdana"/>
                </a:rPr>
                <a:t>1,174</a:t>
              </a:r>
              <a:endParaRPr dirty="0">
                <a:latin typeface="Verdana"/>
                <a:cs typeface="Verdana"/>
              </a:endParaRPr>
            </a:p>
            <a:p>
              <a:pPr marL="12700" marR="5080">
                <a:lnSpc>
                  <a:spcPct val="100000"/>
                </a:lnSpc>
                <a:spcBef>
                  <a:spcPts val="605"/>
                </a:spcBef>
              </a:pPr>
              <a:r>
                <a:rPr sz="900" spc="-5" dirty="0">
                  <a:solidFill>
                    <a:srgbClr val="FFFFFF"/>
                  </a:solidFill>
                  <a:latin typeface="Verdana"/>
                  <a:cs typeface="Verdana"/>
                </a:rPr>
                <a:t>Organizations involved </a:t>
              </a:r>
              <a:r>
                <a:rPr sz="900" dirty="0">
                  <a:solidFill>
                    <a:srgbClr val="FFFFFF"/>
                  </a:solidFill>
                  <a:latin typeface="Verdana"/>
                  <a:cs typeface="Verdana"/>
                </a:rPr>
                <a:t>with the  program</a:t>
              </a:r>
              <a:endParaRPr sz="900" dirty="0">
                <a:latin typeface="Verdana"/>
                <a:cs typeface="Verdana"/>
              </a:endParaRPr>
            </a:p>
          </p:txBody>
        </p:sp>
        <p:sp>
          <p:nvSpPr>
            <p:cNvPr id="34" name="object 28"/>
            <p:cNvSpPr/>
            <p:nvPr/>
          </p:nvSpPr>
          <p:spPr>
            <a:xfrm>
              <a:off x="7730830" y="5503832"/>
              <a:ext cx="2195871" cy="751087"/>
            </a:xfrm>
            <a:custGeom>
              <a:avLst/>
              <a:gdLst/>
              <a:ahLst/>
              <a:cxnLst/>
              <a:rect l="l" t="t" r="r" b="b"/>
              <a:pathLst>
                <a:path w="2482850" h="812800">
                  <a:moveTo>
                    <a:pt x="0" y="812292"/>
                  </a:moveTo>
                  <a:lnTo>
                    <a:pt x="2482596" y="812292"/>
                  </a:lnTo>
                  <a:lnTo>
                    <a:pt x="2482596" y="0"/>
                  </a:lnTo>
                  <a:lnTo>
                    <a:pt x="0" y="0"/>
                  </a:lnTo>
                  <a:lnTo>
                    <a:pt x="0" y="812292"/>
                  </a:lnTo>
                  <a:close/>
                </a:path>
              </a:pathLst>
            </a:custGeom>
            <a:solidFill>
              <a:srgbClr val="00AFEF"/>
            </a:solidFill>
          </p:spPr>
          <p:txBody>
            <a:bodyPr wrap="square" lIns="0" tIns="0" rIns="0" bIns="0" rtlCol="0"/>
            <a:lstStyle/>
            <a:p>
              <a:endParaRPr sz="1600"/>
            </a:p>
          </p:txBody>
        </p:sp>
        <p:sp>
          <p:nvSpPr>
            <p:cNvPr id="35" name="object 29"/>
            <p:cNvSpPr txBox="1"/>
            <p:nvPr/>
          </p:nvSpPr>
          <p:spPr>
            <a:xfrm>
              <a:off x="7799682" y="5526646"/>
              <a:ext cx="1820158" cy="630942"/>
            </a:xfrm>
            <a:prstGeom prst="rect">
              <a:avLst/>
            </a:prstGeom>
          </p:spPr>
          <p:txBody>
            <a:bodyPr vert="horz" wrap="square" lIns="0" tIns="0" rIns="0" bIns="0" rtlCol="0">
              <a:spAutoFit/>
            </a:bodyPr>
            <a:lstStyle/>
            <a:p>
              <a:pPr marL="12700">
                <a:lnSpc>
                  <a:spcPct val="100000"/>
                </a:lnSpc>
              </a:pPr>
              <a:r>
                <a:rPr b="1" spc="-5" dirty="0">
                  <a:solidFill>
                    <a:srgbClr val="FFFFFF"/>
                  </a:solidFill>
                  <a:latin typeface="Verdana"/>
                  <a:cs typeface="Verdana"/>
                </a:rPr>
                <a:t>120</a:t>
              </a:r>
              <a:endParaRPr dirty="0">
                <a:latin typeface="Verdana"/>
                <a:cs typeface="Verdana"/>
              </a:endParaRPr>
            </a:p>
            <a:p>
              <a:pPr marL="12700" marR="5080">
                <a:lnSpc>
                  <a:spcPct val="100000"/>
                </a:lnSpc>
                <a:spcBef>
                  <a:spcPts val="605"/>
                </a:spcBef>
              </a:pPr>
              <a:r>
                <a:rPr sz="900" spc="-5" dirty="0">
                  <a:solidFill>
                    <a:srgbClr val="FFFFFF"/>
                  </a:solidFill>
                  <a:latin typeface="Verdana"/>
                  <a:cs typeface="Verdana"/>
                </a:rPr>
                <a:t>Organizations </a:t>
              </a:r>
              <a:r>
                <a:rPr sz="900" spc="5" dirty="0">
                  <a:solidFill>
                    <a:srgbClr val="FFFFFF"/>
                  </a:solidFill>
                  <a:latin typeface="Verdana"/>
                  <a:cs typeface="Verdana"/>
                </a:rPr>
                <a:t>are </a:t>
              </a:r>
              <a:r>
                <a:rPr sz="900" dirty="0">
                  <a:solidFill>
                    <a:srgbClr val="FFFFFF"/>
                  </a:solidFill>
                  <a:latin typeface="Verdana"/>
                  <a:cs typeface="Verdana"/>
                </a:rPr>
                <a:t>members</a:t>
              </a:r>
              <a:r>
                <a:rPr sz="900" spc="-100" dirty="0">
                  <a:solidFill>
                    <a:srgbClr val="FFFFFF"/>
                  </a:solidFill>
                  <a:latin typeface="Verdana"/>
                  <a:cs typeface="Verdana"/>
                </a:rPr>
                <a:t> </a:t>
              </a:r>
              <a:r>
                <a:rPr sz="900" spc="-5" dirty="0">
                  <a:solidFill>
                    <a:srgbClr val="FFFFFF"/>
                  </a:solidFill>
                  <a:latin typeface="Verdana"/>
                  <a:cs typeface="Verdana"/>
                </a:rPr>
                <a:t>of  </a:t>
              </a:r>
              <a:r>
                <a:rPr sz="900" dirty="0">
                  <a:solidFill>
                    <a:srgbClr val="FFFFFF"/>
                  </a:solidFill>
                  <a:latin typeface="Verdana"/>
                  <a:cs typeface="Verdana"/>
                </a:rPr>
                <a:t>more than one</a:t>
              </a:r>
              <a:r>
                <a:rPr sz="900" spc="-125" dirty="0">
                  <a:solidFill>
                    <a:srgbClr val="FFFFFF"/>
                  </a:solidFill>
                  <a:latin typeface="Verdana"/>
                  <a:cs typeface="Verdana"/>
                </a:rPr>
                <a:t> </a:t>
              </a:r>
              <a:r>
                <a:rPr sz="900" dirty="0">
                  <a:solidFill>
                    <a:srgbClr val="FFFFFF"/>
                  </a:solidFill>
                  <a:latin typeface="Verdana"/>
                  <a:cs typeface="Verdana"/>
                </a:rPr>
                <a:t>institute</a:t>
              </a:r>
              <a:endParaRPr sz="900" dirty="0">
                <a:latin typeface="Verdana"/>
                <a:cs typeface="Verdana"/>
              </a:endParaRPr>
            </a:p>
          </p:txBody>
        </p:sp>
        <p:sp>
          <p:nvSpPr>
            <p:cNvPr id="36" name="object 30"/>
            <p:cNvSpPr/>
            <p:nvPr/>
          </p:nvSpPr>
          <p:spPr>
            <a:xfrm>
              <a:off x="7730830" y="2512626"/>
              <a:ext cx="2195871" cy="749327"/>
            </a:xfrm>
            <a:custGeom>
              <a:avLst/>
              <a:gdLst/>
              <a:ahLst/>
              <a:cxnLst/>
              <a:rect l="l" t="t" r="r" b="b"/>
              <a:pathLst>
                <a:path w="2482850" h="810894">
                  <a:moveTo>
                    <a:pt x="0" y="810768"/>
                  </a:moveTo>
                  <a:lnTo>
                    <a:pt x="2482596" y="810768"/>
                  </a:lnTo>
                  <a:lnTo>
                    <a:pt x="2482596" y="0"/>
                  </a:lnTo>
                  <a:lnTo>
                    <a:pt x="0" y="0"/>
                  </a:lnTo>
                  <a:lnTo>
                    <a:pt x="0" y="810768"/>
                  </a:lnTo>
                  <a:close/>
                </a:path>
              </a:pathLst>
            </a:custGeom>
            <a:solidFill>
              <a:srgbClr val="2C6822"/>
            </a:solidFill>
          </p:spPr>
          <p:txBody>
            <a:bodyPr wrap="square" lIns="0" tIns="0" rIns="0" bIns="0" rtlCol="0"/>
            <a:lstStyle/>
            <a:p>
              <a:endParaRPr sz="1600"/>
            </a:p>
          </p:txBody>
        </p:sp>
        <p:sp>
          <p:nvSpPr>
            <p:cNvPr id="37" name="object 31"/>
            <p:cNvSpPr txBox="1"/>
            <p:nvPr/>
          </p:nvSpPr>
          <p:spPr>
            <a:xfrm>
              <a:off x="7799682" y="2534337"/>
              <a:ext cx="1349534" cy="630942"/>
            </a:xfrm>
            <a:prstGeom prst="rect">
              <a:avLst/>
            </a:prstGeom>
          </p:spPr>
          <p:txBody>
            <a:bodyPr vert="horz" wrap="square" lIns="0" tIns="0" rIns="0" bIns="0" rtlCol="0">
              <a:spAutoFit/>
            </a:bodyPr>
            <a:lstStyle/>
            <a:p>
              <a:pPr marL="12700">
                <a:lnSpc>
                  <a:spcPct val="100000"/>
                </a:lnSpc>
              </a:pPr>
              <a:r>
                <a:rPr b="1" spc="-5" dirty="0">
                  <a:solidFill>
                    <a:srgbClr val="FFFFFF"/>
                  </a:solidFill>
                  <a:latin typeface="Verdana"/>
                  <a:cs typeface="Verdana"/>
                </a:rPr>
                <a:t>9,424</a:t>
              </a:r>
              <a:endParaRPr dirty="0">
                <a:latin typeface="Verdana"/>
                <a:cs typeface="Verdana"/>
              </a:endParaRPr>
            </a:p>
            <a:p>
              <a:pPr marL="12700" marR="5080">
                <a:lnSpc>
                  <a:spcPct val="100000"/>
                </a:lnSpc>
                <a:spcBef>
                  <a:spcPts val="605"/>
                </a:spcBef>
              </a:pPr>
              <a:r>
                <a:rPr sz="900" spc="-5" dirty="0">
                  <a:solidFill>
                    <a:srgbClr val="FFFFFF"/>
                  </a:solidFill>
                  <a:latin typeface="Verdana"/>
                  <a:cs typeface="Verdana"/>
                </a:rPr>
                <a:t>Relationships</a:t>
              </a:r>
              <a:r>
                <a:rPr sz="900" spc="-75" dirty="0">
                  <a:solidFill>
                    <a:srgbClr val="FFFFFF"/>
                  </a:solidFill>
                  <a:latin typeface="Verdana"/>
                  <a:cs typeface="Verdana"/>
                </a:rPr>
                <a:t> </a:t>
              </a:r>
              <a:r>
                <a:rPr sz="900" dirty="0">
                  <a:solidFill>
                    <a:srgbClr val="FFFFFF"/>
                  </a:solidFill>
                  <a:latin typeface="Verdana"/>
                  <a:cs typeface="Verdana"/>
                </a:rPr>
                <a:t>between  </a:t>
              </a:r>
              <a:r>
                <a:rPr sz="900" spc="-5" dirty="0">
                  <a:solidFill>
                    <a:srgbClr val="FFFFFF"/>
                  </a:solidFill>
                  <a:latin typeface="Verdana"/>
                  <a:cs typeface="Verdana"/>
                </a:rPr>
                <a:t>organizations</a:t>
              </a:r>
              <a:endParaRPr sz="900" dirty="0">
                <a:latin typeface="Verdana"/>
                <a:cs typeface="Verdana"/>
              </a:endParaRPr>
            </a:p>
          </p:txBody>
        </p:sp>
      </p:grpSp>
      <p:sp>
        <p:nvSpPr>
          <p:cNvPr id="38" name="object 34"/>
          <p:cNvSpPr txBox="1"/>
          <p:nvPr/>
        </p:nvSpPr>
        <p:spPr>
          <a:xfrm>
            <a:off x="6419708" y="6426280"/>
            <a:ext cx="3428592" cy="110928"/>
          </a:xfrm>
          <a:prstGeom prst="rect">
            <a:avLst/>
          </a:prstGeom>
        </p:spPr>
        <p:txBody>
          <a:bodyPr vert="horz" wrap="square" lIns="0" tIns="3175" rIns="0" bIns="0" rtlCol="0">
            <a:spAutoFit/>
          </a:bodyPr>
          <a:lstStyle/>
          <a:p>
            <a:pPr marL="12700">
              <a:lnSpc>
                <a:spcPct val="100000"/>
              </a:lnSpc>
              <a:spcBef>
                <a:spcPts val="25"/>
              </a:spcBef>
            </a:pPr>
            <a:r>
              <a:rPr sz="700" spc="-5" dirty="0">
                <a:solidFill>
                  <a:srgbClr val="8B8B8B"/>
                </a:solidFill>
                <a:latin typeface="Arial"/>
                <a:cs typeface="Arial"/>
              </a:rPr>
              <a:t>Copyright </a:t>
            </a:r>
            <a:r>
              <a:rPr sz="700" dirty="0">
                <a:solidFill>
                  <a:srgbClr val="8B8B8B"/>
                </a:solidFill>
                <a:latin typeface="Arial"/>
                <a:cs typeface="Arial"/>
              </a:rPr>
              <a:t>© </a:t>
            </a:r>
            <a:r>
              <a:rPr sz="700" spc="-5" dirty="0">
                <a:solidFill>
                  <a:srgbClr val="8B8B8B"/>
                </a:solidFill>
                <a:latin typeface="Arial"/>
                <a:cs typeface="Arial"/>
              </a:rPr>
              <a:t>2016 </a:t>
            </a:r>
            <a:r>
              <a:rPr sz="700" dirty="0">
                <a:solidFill>
                  <a:srgbClr val="8B8B8B"/>
                </a:solidFill>
                <a:latin typeface="Arial"/>
                <a:cs typeface="Arial"/>
              </a:rPr>
              <a:t>Deloitte </a:t>
            </a:r>
            <a:r>
              <a:rPr sz="700" spc="-5" dirty="0">
                <a:solidFill>
                  <a:srgbClr val="8B8B8B"/>
                </a:solidFill>
                <a:latin typeface="Arial"/>
                <a:cs typeface="Arial"/>
              </a:rPr>
              <a:t>Consulting LLP. </a:t>
            </a:r>
            <a:r>
              <a:rPr sz="700" dirty="0">
                <a:solidFill>
                  <a:srgbClr val="8B8B8B"/>
                </a:solidFill>
                <a:latin typeface="Arial"/>
                <a:cs typeface="Arial"/>
              </a:rPr>
              <a:t>All rights </a:t>
            </a:r>
            <a:r>
              <a:rPr sz="700" spc="-5" dirty="0">
                <a:solidFill>
                  <a:srgbClr val="8B8B8B"/>
                </a:solidFill>
                <a:latin typeface="Arial"/>
                <a:cs typeface="Arial"/>
              </a:rPr>
              <a:t>reserved.  </a:t>
            </a:r>
            <a:r>
              <a:rPr sz="700" dirty="0">
                <a:solidFill>
                  <a:srgbClr val="8B8B8B"/>
                </a:solidFill>
                <a:latin typeface="Arial"/>
                <a:cs typeface="Arial"/>
              </a:rPr>
              <a:t>Business </a:t>
            </a:r>
            <a:r>
              <a:rPr sz="700" spc="-5" dirty="0">
                <a:solidFill>
                  <a:srgbClr val="8B8B8B"/>
                </a:solidFill>
                <a:latin typeface="Arial"/>
                <a:cs typeface="Arial"/>
              </a:rPr>
              <a:t>Proprietary</a:t>
            </a:r>
            <a:r>
              <a:rPr sz="700" spc="204" dirty="0">
                <a:solidFill>
                  <a:srgbClr val="8B8B8B"/>
                </a:solidFill>
                <a:latin typeface="Arial"/>
                <a:cs typeface="Arial"/>
              </a:rPr>
              <a:t> </a:t>
            </a:r>
            <a:r>
              <a:rPr sz="700" b="1" dirty="0">
                <a:solidFill>
                  <a:srgbClr val="8B8B8B"/>
                </a:solidFill>
                <a:latin typeface="Arial"/>
                <a:cs typeface="Arial"/>
              </a:rPr>
              <a:t>.</a:t>
            </a:r>
            <a:endParaRPr sz="700" dirty="0">
              <a:latin typeface="Arial"/>
              <a:cs typeface="Arial"/>
            </a:endParaRPr>
          </a:p>
        </p:txBody>
      </p:sp>
      <p:sp>
        <p:nvSpPr>
          <p:cNvPr id="69" name="Rectangle 68"/>
          <p:cNvSpPr/>
          <p:nvPr/>
        </p:nvSpPr>
        <p:spPr>
          <a:xfrm>
            <a:off x="9321030" y="2213635"/>
            <a:ext cx="2659955" cy="3416320"/>
          </a:xfrm>
          <a:prstGeom prst="rect">
            <a:avLst/>
          </a:prstGeom>
        </p:spPr>
        <p:txBody>
          <a:bodyPr wrap="square">
            <a:spAutoFit/>
          </a:bodyPr>
          <a:lstStyle/>
          <a:p>
            <a:r>
              <a:rPr lang="en-US" sz="2400" dirty="0">
                <a:cs typeface="Arial" panose="020B0604020202020204" pitchFamily="34" charset="0"/>
              </a:rPr>
              <a:t>Together, the Institutes’ convene </a:t>
            </a:r>
            <a:r>
              <a:rPr lang="en-US" sz="2400" b="1" dirty="0">
                <a:cs typeface="Arial" panose="020B0604020202020204" pitchFamily="34" charset="0"/>
              </a:rPr>
              <a:t>nearly 1,200 organizations </a:t>
            </a:r>
            <a:r>
              <a:rPr lang="en-US" sz="2400" dirty="0">
                <a:cs typeface="Arial" panose="020B0604020202020204" pitchFamily="34" charset="0"/>
              </a:rPr>
              <a:t>in an inter-industry</a:t>
            </a:r>
          </a:p>
          <a:p>
            <a:r>
              <a:rPr lang="en-US" sz="2400" dirty="0">
                <a:cs typeface="Arial" panose="020B0604020202020204" pitchFamily="34" charset="0"/>
              </a:rPr>
              <a:t>network comprised of </a:t>
            </a:r>
            <a:r>
              <a:rPr lang="en-US" sz="2400" b="1" dirty="0">
                <a:cs typeface="Arial" panose="020B0604020202020204" pitchFamily="34" charset="0"/>
              </a:rPr>
              <a:t>9,000+ organization relationships</a:t>
            </a:r>
          </a:p>
        </p:txBody>
      </p:sp>
    </p:spTree>
    <p:extLst>
      <p:ext uri="{BB962C8B-B14F-4D97-AF65-F5344CB8AC3E}">
        <p14:creationId xmlns:p14="http://schemas.microsoft.com/office/powerpoint/2010/main" val="3377304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DFC1F-BF11-504D-8AC2-3E7EDE23BBFC}" type="slidenum">
              <a:rPr lang="en-US" smtClean="0"/>
              <a:pPr/>
              <a:t>16</a:t>
            </a:fld>
            <a:endParaRPr lang="en-US" dirty="0"/>
          </a:p>
        </p:txBody>
      </p:sp>
      <p:sp>
        <p:nvSpPr>
          <p:cNvPr id="10" name="Title 9"/>
          <p:cNvSpPr>
            <a:spLocks noGrp="1"/>
          </p:cNvSpPr>
          <p:nvPr>
            <p:ph type="title"/>
          </p:nvPr>
        </p:nvSpPr>
        <p:spPr>
          <a:xfrm>
            <a:off x="0" y="77574"/>
            <a:ext cx="12192000" cy="1325563"/>
          </a:xfrm>
        </p:spPr>
        <p:txBody>
          <a:bodyPr/>
          <a:lstStyle/>
          <a:p>
            <a:r>
              <a:rPr lang="en-US" sz="4000" dirty="0">
                <a:latin typeface="+mn-lt"/>
              </a:rPr>
              <a:t>Collaboration Multiplier Effect</a:t>
            </a:r>
          </a:p>
        </p:txBody>
      </p:sp>
      <p:sp>
        <p:nvSpPr>
          <p:cNvPr id="13" name="Content Placeholder 12"/>
          <p:cNvSpPr>
            <a:spLocks noGrp="1"/>
          </p:cNvSpPr>
          <p:nvPr>
            <p:ph idx="1"/>
          </p:nvPr>
        </p:nvSpPr>
        <p:spPr>
          <a:xfrm>
            <a:off x="442873" y="1403137"/>
            <a:ext cx="7363940" cy="4124056"/>
          </a:xfrm>
        </p:spPr>
        <p:txBody>
          <a:bodyPr>
            <a:normAutofit fontScale="92500" lnSpcReduction="10000"/>
          </a:bodyPr>
          <a:lstStyle/>
          <a:p>
            <a:pPr lvl="0">
              <a:spcAft>
                <a:spcPts val="900"/>
              </a:spcAft>
            </a:pPr>
            <a:r>
              <a:rPr lang="en-US" dirty="0"/>
              <a:t>Institutes decrease the cost of experimentation for their members by providing access to cost prohibitive equipment and pooling R&amp;D dollars.</a:t>
            </a:r>
          </a:p>
          <a:p>
            <a:pPr lvl="1">
              <a:spcAft>
                <a:spcPts val="900"/>
              </a:spcAft>
            </a:pPr>
            <a:r>
              <a:rPr lang="en-US" dirty="0"/>
              <a:t>Institutes are demonstrating the potential to deliver 5x  leveraged value for members</a:t>
            </a:r>
          </a:p>
          <a:p>
            <a:pPr lvl="1">
              <a:spcAft>
                <a:spcPts val="900"/>
              </a:spcAft>
            </a:pPr>
            <a:r>
              <a:rPr lang="en-US" dirty="0"/>
              <a:t>Institutes give members access to not only  government funding and partner funding on projects but also  broader IP portfolios and R&amp;D</a:t>
            </a:r>
          </a:p>
          <a:p>
            <a:pPr lvl="0"/>
            <a:endParaRPr lang="en-US" dirty="0"/>
          </a:p>
        </p:txBody>
      </p:sp>
      <p:grpSp>
        <p:nvGrpSpPr>
          <p:cNvPr id="7" name="Group 6"/>
          <p:cNvGrpSpPr/>
          <p:nvPr/>
        </p:nvGrpSpPr>
        <p:grpSpPr>
          <a:xfrm>
            <a:off x="7940375" y="1124838"/>
            <a:ext cx="2914388" cy="2567502"/>
            <a:chOff x="5781806" y="1394898"/>
            <a:chExt cx="2914388" cy="2567502"/>
          </a:xfrm>
        </p:grpSpPr>
        <p:pic>
          <p:nvPicPr>
            <p:cNvPr id="8" name="Picture 7"/>
            <p:cNvPicPr>
              <a:picLocks noChangeAspect="1"/>
            </p:cNvPicPr>
            <p:nvPr/>
          </p:nvPicPr>
          <p:blipFill>
            <a:blip r:embed="rId3"/>
            <a:stretch>
              <a:fillRect/>
            </a:stretch>
          </p:blipFill>
          <p:spPr>
            <a:xfrm>
              <a:off x="5867400" y="1394898"/>
              <a:ext cx="2743200" cy="2326769"/>
            </a:xfrm>
            <a:prstGeom prst="rect">
              <a:avLst/>
            </a:prstGeom>
          </p:spPr>
        </p:pic>
        <p:sp>
          <p:nvSpPr>
            <p:cNvPr id="9" name="Rectangle 8"/>
            <p:cNvSpPr/>
            <p:nvPr/>
          </p:nvSpPr>
          <p:spPr>
            <a:xfrm>
              <a:off x="5781806" y="3685401"/>
              <a:ext cx="2914388" cy="276999"/>
            </a:xfrm>
            <a:prstGeom prst="rect">
              <a:avLst/>
            </a:prstGeom>
          </p:spPr>
          <p:txBody>
            <a:bodyPr wrap="none">
              <a:spAutoFit/>
            </a:bodyPr>
            <a:lstStyle/>
            <a:p>
              <a:pPr algn="r"/>
              <a:r>
                <a:rPr lang="en-US" sz="1200" dirty="0" err="1">
                  <a:solidFill>
                    <a:srgbClr val="5E6269"/>
                  </a:solidFill>
                  <a:latin typeface="Open Sans Light"/>
                </a:rPr>
                <a:t>PowerAmerica</a:t>
              </a:r>
              <a:r>
                <a:rPr lang="en-US" sz="1200" dirty="0">
                  <a:solidFill>
                    <a:srgbClr val="5E6269"/>
                  </a:solidFill>
                  <a:latin typeface="Open Sans Light"/>
                </a:rPr>
                <a:t> Institute member facility. </a:t>
              </a:r>
              <a:endParaRPr lang="en-US" sz="1200" dirty="0"/>
            </a:p>
          </p:txBody>
        </p:sp>
      </p:grpSp>
      <p:grpSp>
        <p:nvGrpSpPr>
          <p:cNvPr id="11" name="Group 10"/>
          <p:cNvGrpSpPr/>
          <p:nvPr/>
        </p:nvGrpSpPr>
        <p:grpSpPr>
          <a:xfrm>
            <a:off x="8025969" y="3861924"/>
            <a:ext cx="2828794" cy="2545815"/>
            <a:chOff x="5867400" y="4131984"/>
            <a:chExt cx="2828794" cy="2545815"/>
          </a:xfrm>
        </p:grpSpPr>
        <p:pic>
          <p:nvPicPr>
            <p:cNvPr id="12" name="Picture 11"/>
            <p:cNvPicPr>
              <a:picLocks noChangeAspect="1"/>
            </p:cNvPicPr>
            <p:nvPr/>
          </p:nvPicPr>
          <p:blipFill rotWithShape="1">
            <a:blip r:embed="rId4"/>
            <a:srcRect l="1724" t="2567" r="1053" b="1508"/>
            <a:stretch/>
          </p:blipFill>
          <p:spPr>
            <a:xfrm>
              <a:off x="5867400" y="4131984"/>
              <a:ext cx="2743200" cy="2310619"/>
            </a:xfrm>
            <a:prstGeom prst="rect">
              <a:avLst/>
            </a:prstGeom>
          </p:spPr>
        </p:pic>
        <p:sp>
          <p:nvSpPr>
            <p:cNvPr id="14" name="Rectangle 13"/>
            <p:cNvSpPr/>
            <p:nvPr/>
          </p:nvSpPr>
          <p:spPr>
            <a:xfrm>
              <a:off x="6276942" y="6400800"/>
              <a:ext cx="2419252" cy="276999"/>
            </a:xfrm>
            <a:prstGeom prst="rect">
              <a:avLst/>
            </a:prstGeom>
          </p:spPr>
          <p:txBody>
            <a:bodyPr wrap="none">
              <a:spAutoFit/>
            </a:bodyPr>
            <a:lstStyle/>
            <a:p>
              <a:pPr algn="r"/>
              <a:r>
                <a:rPr lang="en-US" sz="1200" dirty="0">
                  <a:solidFill>
                    <a:srgbClr val="5E6269"/>
                  </a:solidFill>
                  <a:latin typeface="Open Sans Light"/>
                </a:rPr>
                <a:t>DMDII Facility in Chicago, Illinois</a:t>
              </a:r>
            </a:p>
          </p:txBody>
        </p:sp>
      </p:grpSp>
    </p:spTree>
    <p:extLst>
      <p:ext uri="{BB962C8B-B14F-4D97-AF65-F5344CB8AC3E}">
        <p14:creationId xmlns:p14="http://schemas.microsoft.com/office/powerpoint/2010/main" val="125937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DFC1F-BF11-504D-8AC2-3E7EDE23BBFC}" type="slidenum">
              <a:rPr lang="en-US" smtClean="0"/>
              <a:pPr/>
              <a:t>17</a:t>
            </a:fld>
            <a:endParaRPr lang="en-US" dirty="0"/>
          </a:p>
        </p:txBody>
      </p:sp>
      <p:sp>
        <p:nvSpPr>
          <p:cNvPr id="10" name="Title 9"/>
          <p:cNvSpPr>
            <a:spLocks noGrp="1"/>
          </p:cNvSpPr>
          <p:nvPr>
            <p:ph type="title"/>
          </p:nvPr>
        </p:nvSpPr>
        <p:spPr>
          <a:xfrm>
            <a:off x="0" y="77574"/>
            <a:ext cx="12192000" cy="1325563"/>
          </a:xfrm>
        </p:spPr>
        <p:txBody>
          <a:bodyPr/>
          <a:lstStyle/>
          <a:p>
            <a:r>
              <a:rPr lang="en-US" sz="4000" dirty="0">
                <a:latin typeface="+mn-lt"/>
              </a:rPr>
              <a:t>Third Party Assessment Findings &amp; Program Progress</a:t>
            </a:r>
          </a:p>
        </p:txBody>
      </p:sp>
      <p:sp>
        <p:nvSpPr>
          <p:cNvPr id="9" name="Content Placeholder 12"/>
          <p:cNvSpPr txBox="1">
            <a:spLocks/>
          </p:cNvSpPr>
          <p:nvPr/>
        </p:nvSpPr>
        <p:spPr>
          <a:xfrm>
            <a:off x="319759" y="1013869"/>
            <a:ext cx="7870512" cy="2554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entury Gothic" panose="020B0502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rgbClr val="58595B"/>
                </a:solidFill>
                <a:latin typeface="Century Gothic" panose="020B0502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rgbClr val="58595B"/>
                </a:solidFill>
                <a:latin typeface="Book Antiqua" panose="02040602050305030304" pitchFamily="18"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58595B"/>
                </a:solidFill>
                <a:latin typeface="Book Antiqua" panose="02040602050305030304" pitchFamily="18"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58595B"/>
                </a:solidFill>
                <a:latin typeface="Book Antiqua" panose="02040602050305030304" pitchFamily="18"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t">
              <a:buFont typeface="Arial"/>
              <a:buNone/>
            </a:pPr>
            <a:r>
              <a:rPr lang="en-US" sz="2600" dirty="0">
                <a:solidFill>
                  <a:schemeClr val="tx1">
                    <a:lumMod val="65000"/>
                    <a:lumOff val="35000"/>
                  </a:schemeClr>
                </a:solidFill>
                <a:latin typeface="Calibri" panose="020F0502020204030204" pitchFamily="34" charset="0"/>
              </a:rPr>
              <a:t>Key Findings - Manufacturing USA Spurs R&amp;D Innovation</a:t>
            </a:r>
          </a:p>
          <a:p>
            <a:pPr fontAlgn="t"/>
            <a:r>
              <a:rPr lang="en-US" sz="2200" dirty="0">
                <a:latin typeface="+mn-lt"/>
              </a:rPr>
              <a:t>The Program is a highly effective ecosystem convener</a:t>
            </a:r>
          </a:p>
          <a:p>
            <a:pPr fontAlgn="t"/>
            <a:r>
              <a:rPr lang="en-US" sz="2200" dirty="0">
                <a:latin typeface="+mn-lt"/>
              </a:rPr>
              <a:t>Institutes are demonstrating the potential to deliver 5x  leveraged value for members</a:t>
            </a:r>
          </a:p>
          <a:p>
            <a:pPr fontAlgn="t"/>
            <a:r>
              <a:rPr lang="en-US" sz="2200" dirty="0">
                <a:latin typeface="+mn-lt"/>
              </a:rPr>
              <a:t>Institutes are successfully planning for sustainability independent of U.S. government influence</a:t>
            </a:r>
          </a:p>
        </p:txBody>
      </p:sp>
      <p:sp>
        <p:nvSpPr>
          <p:cNvPr id="11" name="Content Placeholder 12"/>
          <p:cNvSpPr>
            <a:spLocks noGrp="1"/>
          </p:cNvSpPr>
          <p:nvPr>
            <p:ph idx="1"/>
          </p:nvPr>
        </p:nvSpPr>
        <p:spPr>
          <a:xfrm>
            <a:off x="319759" y="3605919"/>
            <a:ext cx="7628488" cy="2649422"/>
          </a:xfrm>
        </p:spPr>
        <p:txBody>
          <a:bodyPr>
            <a:normAutofit fontScale="92500" lnSpcReduction="10000"/>
          </a:bodyPr>
          <a:lstStyle/>
          <a:p>
            <a:pPr marL="0" indent="0" fontAlgn="t">
              <a:buNone/>
            </a:pPr>
            <a:r>
              <a:rPr lang="en-US" sz="3000" dirty="0">
                <a:solidFill>
                  <a:schemeClr val="tx1">
                    <a:lumMod val="65000"/>
                    <a:lumOff val="35000"/>
                  </a:schemeClr>
                </a:solidFill>
                <a:latin typeface="Calibri" panose="020F0502020204030204" pitchFamily="34" charset="0"/>
              </a:rPr>
              <a:t>Progress to Date</a:t>
            </a:r>
          </a:p>
          <a:p>
            <a:r>
              <a:rPr lang="en-US" sz="2400" dirty="0">
                <a:latin typeface="+mn-lt"/>
              </a:rPr>
              <a:t>As of today, 14 institutes launched - $1 billon federal investment matched by over $2 billion non-federal</a:t>
            </a:r>
          </a:p>
          <a:p>
            <a:r>
              <a:rPr lang="en-US" sz="2400" dirty="0">
                <a:latin typeface="+mn-lt"/>
              </a:rPr>
              <a:t>Of Eight active institutes: 1,300 members, over 240 technology development projects. </a:t>
            </a:r>
          </a:p>
          <a:p>
            <a:pPr lvl="1"/>
            <a:r>
              <a:rPr lang="en-US" sz="2000" dirty="0">
                <a:latin typeface="+mn-lt"/>
              </a:rPr>
              <a:t>Members include two-thirds of Fortune 50 U.S. manufacturers</a:t>
            </a:r>
          </a:p>
          <a:p>
            <a:pPr lvl="1"/>
            <a:r>
              <a:rPr lang="en-US" sz="2000" dirty="0">
                <a:latin typeface="+mn-lt"/>
              </a:rPr>
              <a:t>8 out of the 10 top-ranked research and engineering universities. </a:t>
            </a:r>
          </a:p>
          <a:p>
            <a:pPr marL="0" indent="0" fontAlgn="t">
              <a:spcAft>
                <a:spcPts val="900"/>
              </a:spcAft>
              <a:buNone/>
            </a:pP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930" y="2212258"/>
            <a:ext cx="4481272" cy="2520369"/>
          </a:xfrm>
          <a:prstGeom prst="rect">
            <a:avLst/>
          </a:prstGeom>
        </p:spPr>
      </p:pic>
    </p:spTree>
    <p:extLst>
      <p:ext uri="{BB962C8B-B14F-4D97-AF65-F5344CB8AC3E}">
        <p14:creationId xmlns:p14="http://schemas.microsoft.com/office/powerpoint/2010/main" val="2824151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542" y="516238"/>
            <a:ext cx="6874933" cy="776308"/>
          </a:xfrm>
        </p:spPr>
        <p:txBody>
          <a:bodyPr/>
          <a:lstStyle/>
          <a:p>
            <a:r>
              <a:rPr lang="en-US" sz="6000" dirty="0"/>
              <a:t>Thank you!</a:t>
            </a:r>
          </a:p>
        </p:txBody>
      </p:sp>
      <p:grpSp>
        <p:nvGrpSpPr>
          <p:cNvPr id="3" name="Group 2"/>
          <p:cNvGrpSpPr/>
          <p:nvPr/>
        </p:nvGrpSpPr>
        <p:grpSpPr>
          <a:xfrm>
            <a:off x="5203766" y="2228869"/>
            <a:ext cx="6384319" cy="3838697"/>
            <a:chOff x="4888949" y="2112489"/>
            <a:chExt cx="6699139" cy="4027986"/>
          </a:xfrm>
        </p:grpSpPr>
        <p:pic>
          <p:nvPicPr>
            <p:cNvPr id="19" name="Picture 2" descr="AM_Makes_logo-for-light-bgs-vertical"/>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888950" y="2207686"/>
              <a:ext cx="1630899" cy="6717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3" descr="AFFOA_Logo_Black%20Trans-01"/>
            <p:cNvPicPr>
              <a:picLocks noChangeAspect="1" noChangeArrowheads="1"/>
            </p:cNvPicPr>
            <p:nvPr/>
          </p:nvPicPr>
          <p:blipFill>
            <a:blip r:embed="rId3" cstate="hqprint">
              <a:extLst>
                <a:ext uri="{28A0092B-C50C-407E-A947-70E740481C1C}">
                  <a14:useLocalDpi xmlns:a14="http://schemas.microsoft.com/office/drawing/2010/main" val="0"/>
                </a:ext>
              </a:extLst>
            </a:blip>
            <a:srcRect t="3374" b="3374"/>
            <a:stretch>
              <a:fillRect/>
            </a:stretch>
          </p:blipFill>
          <p:spPr bwMode="auto">
            <a:xfrm>
              <a:off x="6555614" y="2220258"/>
              <a:ext cx="1469243" cy="6466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4" descr="AIM_Photonics_Logo_720p"/>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60623" y="2175356"/>
              <a:ext cx="2237991" cy="7364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34381" y="2112489"/>
              <a:ext cx="1253707" cy="862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23" name="Picture 6" descr="lift_logo"/>
            <p:cNvPicPr>
              <a:picLocks noChangeAspect="1" noChangeArrowheads="1"/>
            </p:cNvPicPr>
            <p:nvPr/>
          </p:nvPicPr>
          <p:blipFill>
            <a:blip r:embed="rId6" cstate="hqprint">
              <a:extLst>
                <a:ext uri="{28A0092B-C50C-407E-A947-70E740481C1C}">
                  <a14:useLocalDpi xmlns:a14="http://schemas.microsoft.com/office/drawing/2010/main" val="0"/>
                </a:ext>
              </a:extLst>
            </a:blip>
            <a:srcRect l="-2895" t="-2713" r="-5473" b="-1059"/>
            <a:stretch>
              <a:fillRect/>
            </a:stretch>
          </p:blipFill>
          <p:spPr bwMode="auto">
            <a:xfrm>
              <a:off x="6726653" y="4326427"/>
              <a:ext cx="1257301" cy="6070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 name="Picture 7" descr="NIIMBL-Logo"/>
            <p:cNvPicPr>
              <a:picLocks noChangeAspect="1" noChangeArrowheads="1"/>
            </p:cNvPicPr>
            <p:nvPr/>
          </p:nvPicPr>
          <p:blipFill>
            <a:blip r:embed="rId7">
              <a:extLst>
                <a:ext uri="{28A0092B-C50C-407E-A947-70E740481C1C}">
                  <a14:useLocalDpi xmlns:a14="http://schemas.microsoft.com/office/drawing/2010/main" val="0"/>
                </a:ext>
              </a:extLst>
            </a:blip>
            <a:srcRect l="249" r="249"/>
            <a:stretch>
              <a:fillRect/>
            </a:stretch>
          </p:blipFill>
          <p:spPr bwMode="auto">
            <a:xfrm>
              <a:off x="10204483" y="4398273"/>
              <a:ext cx="1383031" cy="463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25" name="Picture 8" descr="IACMI_logo_tagline_acr_BLUE"/>
            <p:cNvPicPr>
              <a:picLocks noChangeAspect="1" noChangeArrowheads="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8949" y="4182736"/>
              <a:ext cx="1742260" cy="8944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6" name="Picture 9" descr="DMDII_Web_Logo_Lockup_2016"/>
            <p:cNvPicPr>
              <a:picLocks noChangeAspect="1" noChangeArrowheads="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75" r="75"/>
            <a:stretch>
              <a:fillRect/>
            </a:stretch>
          </p:blipFill>
          <p:spPr bwMode="auto">
            <a:xfrm>
              <a:off x="9245918" y="3211829"/>
              <a:ext cx="2176923" cy="6645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7" name="Picture 10" descr="CESMII High Rez Logo"/>
            <p:cNvPicPr>
              <a:picLocks noChangeAspect="1" noChangeArrowheads="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473" t="3757" r="774" b="9517"/>
            <a:stretch>
              <a:fillRect/>
            </a:stretch>
          </p:blipFill>
          <p:spPr bwMode="auto">
            <a:xfrm>
              <a:off x="6962420" y="3220809"/>
              <a:ext cx="2317021" cy="646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28" name="Picture 11" descr="biofabUSALogo_inline_CMYK"/>
            <p:cNvPicPr>
              <a:picLocks noChangeAspect="1" noChangeArrowheads="1"/>
            </p:cNvPicPr>
            <p:nvPr/>
          </p:nvPicPr>
          <p:blipFill>
            <a:blip r:embed="rId11" cstate="hqprint">
              <a:clrChange>
                <a:clrFrom>
                  <a:srgbClr val="FEFEFE"/>
                </a:clrFrom>
                <a:clrTo>
                  <a:srgbClr val="FEFEFE">
                    <a:alpha val="0"/>
                  </a:srgbClr>
                </a:clrTo>
              </a:clrChange>
              <a:extLst>
                <a:ext uri="{28A0092B-C50C-407E-A947-70E740481C1C}">
                  <a14:useLocalDpi xmlns:a14="http://schemas.microsoft.com/office/drawing/2010/main" val="0"/>
                </a:ext>
              </a:extLst>
            </a:blip>
            <a:srcRect l="7468" t="14056" r="6068" b="20206"/>
            <a:stretch>
              <a:fillRect/>
            </a:stretch>
          </p:blipFill>
          <p:spPr bwMode="auto">
            <a:xfrm>
              <a:off x="4933969" y="3274692"/>
              <a:ext cx="2061973" cy="5388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9" name="Picture 12" descr="power-america"/>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942963" y="5342989"/>
              <a:ext cx="1541092" cy="761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 name="Picture 13" descr="REMADE PNG Copy and PASTE"/>
            <p:cNvPicPr>
              <a:picLocks noChangeAspect="1" noChangeArrowheads="1"/>
            </p:cNvPicPr>
            <p:nvPr/>
          </p:nvPicPr>
          <p:blipFill>
            <a:blip r:embed="rId13" cstate="hqprint">
              <a:clrChange>
                <a:clrFrom>
                  <a:srgbClr val="FDFDFD"/>
                </a:clrFrom>
                <a:clrTo>
                  <a:srgbClr val="FDFDFD">
                    <a:alpha val="0"/>
                  </a:srgbClr>
                </a:clrTo>
              </a:clrChange>
              <a:lum bright="6000"/>
              <a:extLst>
                <a:ext uri="{28A0092B-C50C-407E-A947-70E740481C1C}">
                  <a14:useLocalDpi xmlns:a14="http://schemas.microsoft.com/office/drawing/2010/main" val="0"/>
                </a:ext>
              </a:extLst>
            </a:blip>
            <a:srcRect/>
            <a:stretch>
              <a:fillRect/>
            </a:stretch>
          </p:blipFill>
          <p:spPr bwMode="auto">
            <a:xfrm>
              <a:off x="9637476" y="5307065"/>
              <a:ext cx="1785365" cy="833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1" name="Picture 14" descr="rapid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61527" y="5398668"/>
              <a:ext cx="2198479" cy="6502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2" name="Picture 16" descr="NextFlex_Logo_CMYK (OK for printing - NOT FOR WEB USE) - "/>
            <p:cNvPicPr>
              <a:picLocks noChangeAspect="1" noChangeArrowheads="1"/>
            </p:cNvPicPr>
            <p:nvPr/>
          </p:nvPicPr>
          <p:blipFill>
            <a:blip r:embed="rId15" cstate="hqprint">
              <a:clrChange>
                <a:clrFrom>
                  <a:srgbClr val="FFFEFC"/>
                </a:clrFrom>
                <a:clrTo>
                  <a:srgbClr val="FFFEFC">
                    <a:alpha val="0"/>
                  </a:srgbClr>
                </a:clrTo>
              </a:clrChange>
              <a:extLst>
                <a:ext uri="{28A0092B-C50C-407E-A947-70E740481C1C}">
                  <a14:useLocalDpi xmlns:a14="http://schemas.microsoft.com/office/drawing/2010/main" val="0"/>
                </a:ext>
              </a:extLst>
            </a:blip>
            <a:srcRect l="-1497" t="-3969" r="-410" b="-13110"/>
            <a:stretch>
              <a:fillRect/>
            </a:stretch>
          </p:blipFill>
          <p:spPr bwMode="auto">
            <a:xfrm>
              <a:off x="8079396" y="4389294"/>
              <a:ext cx="2029641" cy="4813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1230003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Manufacturing USA:  a National need</a:t>
            </a:r>
          </a:p>
        </p:txBody>
      </p:sp>
      <p:sp>
        <p:nvSpPr>
          <p:cNvPr id="17" name="TextBox 16"/>
          <p:cNvSpPr txBox="1"/>
          <p:nvPr/>
        </p:nvSpPr>
        <p:spPr>
          <a:xfrm>
            <a:off x="1111209" y="946331"/>
            <a:ext cx="3657600" cy="646331"/>
          </a:xfrm>
          <a:prstGeom prst="rect">
            <a:avLst/>
          </a:prstGeom>
          <a:noFill/>
        </p:spPr>
        <p:txBody>
          <a:bodyPr wrap="square" rtlCol="0">
            <a:spAutoFit/>
          </a:bodyPr>
          <a:lstStyle/>
          <a:p>
            <a:pPr algn="ctr"/>
            <a:r>
              <a:rPr lang="en-US" b="1" i="1" dirty="0"/>
              <a:t>President’s Council of Advisors on Science and Technology</a:t>
            </a:r>
          </a:p>
        </p:txBody>
      </p:sp>
      <p:sp>
        <p:nvSpPr>
          <p:cNvPr id="18" name="TextBox 17"/>
          <p:cNvSpPr txBox="1"/>
          <p:nvPr/>
        </p:nvSpPr>
        <p:spPr>
          <a:xfrm>
            <a:off x="6014286" y="946331"/>
            <a:ext cx="4574757" cy="646331"/>
          </a:xfrm>
          <a:prstGeom prst="rect">
            <a:avLst/>
          </a:prstGeom>
          <a:noFill/>
        </p:spPr>
        <p:txBody>
          <a:bodyPr wrap="square" rtlCol="0">
            <a:spAutoFit/>
          </a:bodyPr>
          <a:lstStyle/>
          <a:p>
            <a:pPr algn="ctr"/>
            <a:r>
              <a:rPr lang="en-US" b="1" i="1" dirty="0"/>
              <a:t> Market Failure in </a:t>
            </a:r>
            <a:br>
              <a:rPr lang="en-US" b="1" i="1" dirty="0"/>
            </a:br>
            <a:r>
              <a:rPr lang="en-US" b="1" i="1" dirty="0"/>
              <a:t>Pre-Competitive Applied Manufacturing R&amp;D</a:t>
            </a:r>
          </a:p>
        </p:txBody>
      </p:sp>
      <p:sp>
        <p:nvSpPr>
          <p:cNvPr id="20" name="TextBox 21"/>
          <p:cNvSpPr txBox="1"/>
          <p:nvPr/>
        </p:nvSpPr>
        <p:spPr>
          <a:xfrm>
            <a:off x="6096000" y="4196712"/>
            <a:ext cx="4422356" cy="2369880"/>
          </a:xfrm>
          <a:prstGeom prst="rect">
            <a:avLst/>
          </a:prstGeom>
          <a:solidFill>
            <a:srgbClr val="003366"/>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sz="1600" dirty="0">
                <a:solidFill>
                  <a:schemeClr val="bg1"/>
                </a:solidFill>
              </a:rPr>
              <a:t>National Network for Manufacturing Innovation creates the space for industry and academia to work on industry-relevant problems </a:t>
            </a:r>
          </a:p>
          <a:p>
            <a:pPr marL="285750" indent="-285750">
              <a:spcBef>
                <a:spcPts val="1200"/>
              </a:spcBef>
              <a:buFont typeface="Courier New" panose="02070309020205020404" pitchFamily="49" charset="0"/>
              <a:buChar char="o"/>
            </a:pPr>
            <a:r>
              <a:rPr lang="en-US" sz="1600" dirty="0">
                <a:solidFill>
                  <a:schemeClr val="bg1"/>
                </a:solidFill>
              </a:rPr>
              <a:t>Addresses the market failure of industry underinvestment in “pre-competitive” </a:t>
            </a:r>
            <a:br>
              <a:rPr lang="en-US" sz="1600" dirty="0">
                <a:solidFill>
                  <a:schemeClr val="bg1"/>
                </a:solidFill>
              </a:rPr>
            </a:br>
            <a:r>
              <a:rPr lang="en-US" sz="1600" dirty="0">
                <a:solidFill>
                  <a:schemeClr val="bg1"/>
                </a:solidFill>
              </a:rPr>
              <a:t>applied R&amp;D</a:t>
            </a:r>
          </a:p>
          <a:p>
            <a:pPr marL="285750" indent="-285750">
              <a:spcBef>
                <a:spcPts val="1200"/>
              </a:spcBef>
              <a:buFont typeface="Courier New" panose="02070309020205020404" pitchFamily="49" charset="0"/>
              <a:buChar char="o"/>
            </a:pPr>
            <a:r>
              <a:rPr lang="en-US" sz="1600" dirty="0">
                <a:solidFill>
                  <a:schemeClr val="bg1"/>
                </a:solidFill>
              </a:rPr>
              <a:t>Focuses on “de-risking” new technologies and materials to scale-up for U.S. manufacturers</a:t>
            </a:r>
            <a:endParaRPr lang="en-US" sz="1400" b="1"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456" y="1830628"/>
            <a:ext cx="2230058" cy="2885393"/>
          </a:xfrm>
          <a:prstGeom prst="rect">
            <a:avLst/>
          </a:prstGeom>
          <a:ln w="12700">
            <a:solidFill>
              <a:schemeClr val="tx1">
                <a:lumMod val="75000"/>
                <a:lumOff val="25000"/>
              </a:schemeClr>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9766" y="2685199"/>
            <a:ext cx="2205104" cy="2853663"/>
          </a:xfrm>
          <a:prstGeom prst="rect">
            <a:avLst/>
          </a:prstGeom>
          <a:ln w="12700">
            <a:solidFill>
              <a:schemeClr val="tx1">
                <a:lumMod val="75000"/>
                <a:lumOff val="25000"/>
              </a:schemeClr>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12798" y="3407151"/>
            <a:ext cx="2230058" cy="2885121"/>
          </a:xfrm>
          <a:prstGeom prst="rect">
            <a:avLst/>
          </a:prstGeom>
          <a:ln w="12700">
            <a:solidFill>
              <a:schemeClr val="tx1">
                <a:lumMod val="75000"/>
                <a:lumOff val="25000"/>
              </a:schemeClr>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5309256" y="1450648"/>
            <a:ext cx="6044544" cy="3645352"/>
          </a:xfrm>
          <a:prstGeom prst="rect">
            <a:avLst/>
          </a:prstGeom>
        </p:spPr>
      </p:pic>
    </p:spTree>
    <p:extLst>
      <p:ext uri="{BB962C8B-B14F-4D97-AF65-F5344CB8AC3E}">
        <p14:creationId xmlns:p14="http://schemas.microsoft.com/office/powerpoint/2010/main" val="299798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1471849" y="6435449"/>
            <a:ext cx="8589076" cy="329276"/>
          </a:xfrm>
        </p:spPr>
        <p:txBody>
          <a:bodyPr/>
          <a:lstStyle/>
          <a:p>
            <a:r>
              <a:rPr lang="en-US" dirty="0">
                <a:latin typeface="+mn-lt"/>
              </a:rPr>
              <a:t>https://www.manufacturingusa.com/resources/national-network-manufacturing-innovation-nnmi-program-strategic-plan</a:t>
            </a:r>
          </a:p>
        </p:txBody>
      </p:sp>
      <p:sp>
        <p:nvSpPr>
          <p:cNvPr id="4" name="Slide Number Placeholder 3"/>
          <p:cNvSpPr>
            <a:spLocks noGrp="1"/>
          </p:cNvSpPr>
          <p:nvPr>
            <p:ph type="sldNum" sz="quarter" idx="12"/>
          </p:nvPr>
        </p:nvSpPr>
        <p:spPr>
          <a:xfrm>
            <a:off x="9945382" y="6435448"/>
            <a:ext cx="476036" cy="329277"/>
          </a:xfrm>
        </p:spPr>
        <p:txBody>
          <a:bodyPr/>
          <a:lstStyle/>
          <a:p>
            <a:fld id="{FC7DFC1F-BF11-504D-8AC2-3E7EDE23BBFC}" type="slidenum">
              <a:rPr lang="en-US" smtClean="0">
                <a:latin typeface="+mn-lt"/>
              </a:rPr>
              <a:pPr/>
              <a:t>3</a:t>
            </a:fld>
            <a:endParaRPr lang="en-US" dirty="0">
              <a:latin typeface="+mn-lt"/>
            </a:endParaRPr>
          </a:p>
        </p:txBody>
      </p:sp>
      <p:sp>
        <p:nvSpPr>
          <p:cNvPr id="10" name="Title 9"/>
          <p:cNvSpPr>
            <a:spLocks noGrp="1"/>
          </p:cNvSpPr>
          <p:nvPr>
            <p:ph type="title"/>
          </p:nvPr>
        </p:nvSpPr>
        <p:spPr>
          <a:xfrm>
            <a:off x="0" y="105283"/>
            <a:ext cx="12192000" cy="1325563"/>
          </a:xfrm>
        </p:spPr>
        <p:txBody>
          <a:bodyPr/>
          <a:lstStyle/>
          <a:p>
            <a:r>
              <a:rPr lang="en-US" dirty="0"/>
              <a:t>Manufacturing USA Strategic Goals</a:t>
            </a:r>
          </a:p>
        </p:txBody>
      </p:sp>
      <p:pic>
        <p:nvPicPr>
          <p:cNvPr id="14" name="Picture 13"/>
          <p:cNvPicPr>
            <a:picLocks noChangeAspect="1"/>
          </p:cNvPicPr>
          <p:nvPr/>
        </p:nvPicPr>
        <p:blipFill>
          <a:blip r:embed="rId3"/>
          <a:stretch>
            <a:fillRect/>
          </a:stretch>
        </p:blipFill>
        <p:spPr>
          <a:xfrm>
            <a:off x="8124932" y="1196225"/>
            <a:ext cx="3640899" cy="4834432"/>
          </a:xfrm>
          <a:prstGeom prst="rect">
            <a:avLst/>
          </a:prstGeom>
          <a:ln>
            <a:solidFill>
              <a:schemeClr val="tx1"/>
            </a:solidFill>
          </a:ln>
        </p:spPr>
      </p:pic>
      <p:graphicFrame>
        <p:nvGraphicFramePr>
          <p:cNvPr id="11" name="Diagram 10"/>
          <p:cNvGraphicFramePr/>
          <p:nvPr>
            <p:extLst>
              <p:ext uri="{D42A27DB-BD31-4B8C-83A1-F6EECF244321}">
                <p14:modId xmlns:p14="http://schemas.microsoft.com/office/powerpoint/2010/main" val="372651733"/>
              </p:ext>
            </p:extLst>
          </p:nvPr>
        </p:nvGraphicFramePr>
        <p:xfrm>
          <a:off x="727164" y="1196225"/>
          <a:ext cx="6810105" cy="4574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91895847"/>
              </p:ext>
            </p:extLst>
          </p:nvPr>
        </p:nvGraphicFramePr>
        <p:xfrm>
          <a:off x="919841" y="4496344"/>
          <a:ext cx="6424749" cy="1071255"/>
        </p:xfrm>
        <a:graphic>
          <a:graphicData uri="http://schemas.openxmlformats.org/drawingml/2006/table">
            <a:tbl>
              <a:tblPr firstRow="1" bandRow="1">
                <a:tableStyleId>{5C22544A-7EE6-4342-B048-85BDC9FD1C3A}</a:tableStyleId>
              </a:tblPr>
              <a:tblGrid>
                <a:gridCol w="2141583">
                  <a:extLst>
                    <a:ext uri="{9D8B030D-6E8A-4147-A177-3AD203B41FA5}">
                      <a16:colId xmlns:a16="http://schemas.microsoft.com/office/drawing/2014/main" val="2225148039"/>
                    </a:ext>
                  </a:extLst>
                </a:gridCol>
                <a:gridCol w="2141583">
                  <a:extLst>
                    <a:ext uri="{9D8B030D-6E8A-4147-A177-3AD203B41FA5}">
                      <a16:colId xmlns:a16="http://schemas.microsoft.com/office/drawing/2014/main" val="2313083744"/>
                    </a:ext>
                  </a:extLst>
                </a:gridCol>
                <a:gridCol w="2141583">
                  <a:extLst>
                    <a:ext uri="{9D8B030D-6E8A-4147-A177-3AD203B41FA5}">
                      <a16:colId xmlns:a16="http://schemas.microsoft.com/office/drawing/2014/main" val="2717075119"/>
                    </a:ext>
                  </a:extLst>
                </a:gridCol>
              </a:tblGrid>
              <a:tr h="418191">
                <a:tc gridSpan="3">
                  <a:txBody>
                    <a:bodyPr/>
                    <a:lstStyle/>
                    <a:p>
                      <a:pPr algn="ctr"/>
                      <a:r>
                        <a:rPr lang="en-US" sz="1800" b="1" dirty="0">
                          <a:solidFill>
                            <a:schemeClr val="bg1"/>
                          </a:solidFill>
                          <a:latin typeface="+mn-lt"/>
                        </a:rPr>
                        <a:t>Competitiveness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450078290"/>
                  </a:ext>
                </a:extLst>
              </a:tr>
              <a:tr h="653064">
                <a:tc>
                  <a:txBody>
                    <a:bodyPr/>
                    <a:lstStyle/>
                    <a:p>
                      <a:pPr algn="ctr"/>
                      <a:r>
                        <a:rPr lang="en-US" sz="1800" b="0" dirty="0">
                          <a:latin typeface="+mn-lt"/>
                        </a:rPr>
                        <a:t>Technology Advancement</a:t>
                      </a:r>
                    </a:p>
                  </a:txBody>
                  <a:tcPr anchor="ctr"/>
                </a:tc>
                <a:tc>
                  <a:txBody>
                    <a:bodyPr/>
                    <a:lstStyle/>
                    <a:p>
                      <a:pPr algn="ctr"/>
                      <a:r>
                        <a:rPr lang="en-US" sz="1800" b="0" dirty="0">
                          <a:latin typeface="+mn-lt"/>
                        </a:rPr>
                        <a:t>Workforce Development</a:t>
                      </a:r>
                    </a:p>
                  </a:txBody>
                  <a:tcPr anchor="ctr"/>
                </a:tc>
                <a:tc>
                  <a:txBody>
                    <a:bodyPr/>
                    <a:lstStyle/>
                    <a:p>
                      <a:pPr algn="ctr"/>
                      <a:r>
                        <a:rPr lang="en-US" sz="1800" b="0" dirty="0">
                          <a:latin typeface="+mn-lt"/>
                        </a:rPr>
                        <a:t>Sustainability</a:t>
                      </a:r>
                    </a:p>
                  </a:txBody>
                  <a:tcPr anchor="ctr"/>
                </a:tc>
                <a:extLst>
                  <a:ext uri="{0D108BD9-81ED-4DB2-BD59-A6C34878D82A}">
                    <a16:rowId xmlns:a16="http://schemas.microsoft.com/office/drawing/2014/main" val="381521360"/>
                  </a:ext>
                </a:extLst>
              </a:tr>
            </a:tbl>
          </a:graphicData>
        </a:graphic>
      </p:graphicFrame>
    </p:spTree>
    <p:extLst>
      <p:ext uri="{BB962C8B-B14F-4D97-AF65-F5344CB8AC3E}">
        <p14:creationId xmlns:p14="http://schemas.microsoft.com/office/powerpoint/2010/main" val="365869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680337"/>
            <a:ext cx="9144000" cy="70788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a:solidFill>
              <a:schemeClr val="accent1">
                <a:shade val="50000"/>
              </a:schemeClr>
            </a:solidFill>
          </a:ln>
        </p:spPr>
        <p:txBody>
          <a:bodyPr wrap="square" rtlCol="0">
            <a:spAutoFit/>
          </a:bodyPr>
          <a:lstStyle/>
          <a:p>
            <a:pPr algn="ctr"/>
            <a:r>
              <a:rPr lang="en-US" sz="2000" dirty="0"/>
              <a:t>Federal startup investment: minimum $70M/institute over 5 years</a:t>
            </a:r>
          </a:p>
          <a:p>
            <a:pPr algn="ctr"/>
            <a:r>
              <a:rPr lang="en-US" sz="2000" dirty="0"/>
              <a:t>Institute Consortium owners must have minimum 1:1 co-investment</a:t>
            </a:r>
          </a:p>
        </p:txBody>
      </p:sp>
      <p:sp>
        <p:nvSpPr>
          <p:cNvPr id="7" name="Title 6"/>
          <p:cNvSpPr>
            <a:spLocks noGrp="1"/>
          </p:cNvSpPr>
          <p:nvPr>
            <p:ph type="title"/>
          </p:nvPr>
        </p:nvSpPr>
        <p:spPr/>
        <p:txBody>
          <a:bodyPr/>
          <a:lstStyle/>
          <a:p>
            <a:pPr algn="l"/>
            <a:r>
              <a:rPr lang="en-US" dirty="0">
                <a:cs typeface="Calibri" pitchFamily="34" charset="0"/>
              </a:rPr>
              <a:t>Manufacturing Institute Framework</a:t>
            </a:r>
            <a:endParaRPr lang="en-US" dirty="0"/>
          </a:p>
        </p:txBody>
      </p:sp>
      <p:sp>
        <p:nvSpPr>
          <p:cNvPr id="8" name="Content Placeholder 7"/>
          <p:cNvSpPr>
            <a:spLocks noGrp="1"/>
          </p:cNvSpPr>
          <p:nvPr>
            <p:ph idx="1"/>
          </p:nvPr>
        </p:nvSpPr>
        <p:spPr>
          <a:xfrm>
            <a:off x="609599" y="1199938"/>
            <a:ext cx="6918543" cy="1015360"/>
          </a:xfrm>
        </p:spPr>
        <p:txBody>
          <a:bodyPr>
            <a:noAutofit/>
          </a:bodyPr>
          <a:lstStyle/>
          <a:p>
            <a:pPr marL="0" indent="0" algn="ctr">
              <a:buNone/>
            </a:pPr>
            <a:r>
              <a:rPr lang="en-US" sz="2000" b="1" dirty="0">
                <a:solidFill>
                  <a:srgbClr val="FF0000"/>
                </a:solidFill>
              </a:rPr>
              <a:t>Applied Research  +  Education/Workforce Skills  = </a:t>
            </a:r>
            <a:r>
              <a:rPr lang="en-US" sz="2000" b="1" dirty="0">
                <a:solidFill>
                  <a:srgbClr val="0070C0"/>
                </a:solidFill>
              </a:rPr>
              <a:t>Development of Future “Manufacturing Hubs”</a:t>
            </a:r>
          </a:p>
          <a:p>
            <a:pPr marL="0" indent="0" algn="just">
              <a:buNone/>
            </a:pPr>
            <a:endParaRPr lang="en-US" sz="1600" i="1" dirty="0">
              <a:solidFill>
                <a:srgbClr val="221E1F"/>
              </a:solidFill>
            </a:endParaRPr>
          </a:p>
          <a:p>
            <a:endParaRPr lang="en-US" sz="1600" dirty="0"/>
          </a:p>
          <a:p>
            <a:endParaRPr lang="en-US" sz="1600" dirty="0"/>
          </a:p>
        </p:txBody>
      </p:sp>
      <p:sp>
        <p:nvSpPr>
          <p:cNvPr id="3" name="TextBox 2"/>
          <p:cNvSpPr txBox="1"/>
          <p:nvPr/>
        </p:nvSpPr>
        <p:spPr>
          <a:xfrm>
            <a:off x="1264227" y="2286452"/>
            <a:ext cx="5914895" cy="309315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t>Federal funding is the </a:t>
            </a:r>
            <a:r>
              <a:rPr lang="en-US" sz="2000" b="1" dirty="0">
                <a:solidFill>
                  <a:schemeClr val="tx2"/>
                </a:solidFill>
              </a:rPr>
              <a:t>catalyst</a:t>
            </a:r>
            <a:r>
              <a:rPr lang="en-US" sz="2000" dirty="0"/>
              <a:t> to bring stakeholders into shared space to de-risk innovation.</a:t>
            </a:r>
          </a:p>
          <a:p>
            <a:pPr marL="285750" indent="-285750">
              <a:spcBef>
                <a:spcPts val="600"/>
              </a:spcBef>
              <a:buFont typeface="Arial" panose="020B0604020202020204" pitchFamily="34" charset="0"/>
              <a:buChar char="•"/>
            </a:pPr>
            <a:r>
              <a:rPr lang="en-US" sz="2000" dirty="0"/>
              <a:t>Focus is on </a:t>
            </a:r>
            <a:r>
              <a:rPr lang="en-US" sz="2000" b="1" dirty="0">
                <a:solidFill>
                  <a:schemeClr val="tx2"/>
                </a:solidFill>
              </a:rPr>
              <a:t>industry-relevant problems </a:t>
            </a:r>
            <a:r>
              <a:rPr lang="en-US" sz="2000" dirty="0"/>
              <a:t>impacting commercial production, MRL 4-7.</a:t>
            </a:r>
          </a:p>
          <a:p>
            <a:pPr marL="285750" indent="-285750">
              <a:spcBef>
                <a:spcPts val="600"/>
              </a:spcBef>
              <a:buFont typeface="Arial" panose="020B0604020202020204" pitchFamily="34" charset="0"/>
              <a:buChar char="•"/>
            </a:pPr>
            <a:r>
              <a:rPr lang="en-US" sz="2000" dirty="0"/>
              <a:t>Institutes must be </a:t>
            </a:r>
            <a:r>
              <a:rPr lang="en-US" sz="2000" b="1" dirty="0">
                <a:solidFill>
                  <a:schemeClr val="tx2"/>
                </a:solidFill>
              </a:rPr>
              <a:t>self-sustaining</a:t>
            </a:r>
            <a:r>
              <a:rPr lang="en-US" sz="2000" dirty="0"/>
              <a:t> after federal startup investment ends.</a:t>
            </a:r>
          </a:p>
          <a:p>
            <a:pPr marL="285750" indent="-285750">
              <a:spcBef>
                <a:spcPts val="600"/>
              </a:spcBef>
              <a:buFont typeface="Arial" panose="020B0604020202020204" pitchFamily="34" charset="0"/>
              <a:buChar char="•"/>
            </a:pPr>
            <a:r>
              <a:rPr lang="en-US" sz="2000" b="1" dirty="0">
                <a:solidFill>
                  <a:schemeClr val="tx2"/>
                </a:solidFill>
              </a:rPr>
              <a:t>Workforce training and development </a:t>
            </a:r>
            <a:r>
              <a:rPr lang="en-US" sz="2000" dirty="0"/>
              <a:t>is an essential component in institute focus.</a:t>
            </a:r>
          </a:p>
          <a:p>
            <a:r>
              <a:rPr lang="en-US" sz="2000" dirty="0"/>
              <a:t> </a:t>
            </a:r>
          </a:p>
        </p:txBody>
      </p:sp>
      <p:sp>
        <p:nvSpPr>
          <p:cNvPr id="9" name="TextBox 8"/>
          <p:cNvSpPr txBox="1"/>
          <p:nvPr/>
        </p:nvSpPr>
        <p:spPr>
          <a:xfrm>
            <a:off x="6426495" y="2127441"/>
            <a:ext cx="1152394" cy="461665"/>
          </a:xfrm>
          <a:prstGeom prst="rect">
            <a:avLst/>
          </a:prstGeom>
          <a:noFill/>
        </p:spPr>
        <p:txBody>
          <a:bodyPr wrap="square" rtlCol="0">
            <a:spAutoFit/>
          </a:bodyPr>
          <a:lstStyle/>
          <a:p>
            <a:pPr algn="ctr"/>
            <a:r>
              <a:rPr lang="en-US" sz="1200" dirty="0">
                <a:solidFill>
                  <a:schemeClr val="bg1"/>
                </a:solidFill>
              </a:rPr>
              <a:t>Standards organizations</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5652" t="13765" r="16598" b="6892"/>
          <a:stretch/>
        </p:blipFill>
        <p:spPr>
          <a:xfrm>
            <a:off x="7751620" y="1418151"/>
            <a:ext cx="4281055" cy="3975355"/>
          </a:xfrm>
          <a:prstGeom prst="rect">
            <a:avLst/>
          </a:prstGeom>
        </p:spPr>
      </p:pic>
    </p:spTree>
    <p:extLst>
      <p:ext uri="{BB962C8B-B14F-4D97-AF65-F5344CB8AC3E}">
        <p14:creationId xmlns:p14="http://schemas.microsoft.com/office/powerpoint/2010/main" val="1465865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Freeform 168"/>
          <p:cNvSpPr/>
          <p:nvPr/>
        </p:nvSpPr>
        <p:spPr>
          <a:xfrm>
            <a:off x="7673446" y="5068299"/>
            <a:ext cx="1216567" cy="949657"/>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41" name="Freeform 140"/>
          <p:cNvSpPr/>
          <p:nvPr/>
        </p:nvSpPr>
        <p:spPr>
          <a:xfrm>
            <a:off x="2996174" y="2000180"/>
            <a:ext cx="887575" cy="663073"/>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eaLnBrk="1" hangingPunct="1">
              <a:defRPr/>
            </a:pPr>
            <a:endParaRPr lang="en-GB" sz="1800"/>
          </a:p>
        </p:txBody>
      </p:sp>
      <p:sp>
        <p:nvSpPr>
          <p:cNvPr id="140" name="Freeform 139"/>
          <p:cNvSpPr/>
          <p:nvPr/>
        </p:nvSpPr>
        <p:spPr>
          <a:xfrm>
            <a:off x="3669557" y="2160327"/>
            <a:ext cx="807777" cy="1291027"/>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eaLnBrk="1" hangingPunct="1">
              <a:defRPr/>
            </a:pPr>
            <a:endParaRPr lang="en-GB" sz="1800"/>
          </a:p>
        </p:txBody>
      </p:sp>
      <p:sp>
        <p:nvSpPr>
          <p:cNvPr id="149" name="Freeform 148"/>
          <p:cNvSpPr/>
          <p:nvPr/>
        </p:nvSpPr>
        <p:spPr>
          <a:xfrm>
            <a:off x="3976833" y="2181394"/>
            <a:ext cx="1388763" cy="842891"/>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fontAlgn="base">
              <a:spcBef>
                <a:spcPct val="0"/>
              </a:spcBef>
              <a:spcAft>
                <a:spcPct val="0"/>
              </a:spcAft>
            </a:pPr>
            <a:endParaRPr lang="en-GB"/>
          </a:p>
        </p:txBody>
      </p:sp>
      <p:sp>
        <p:nvSpPr>
          <p:cNvPr id="139" name="Freeform 138"/>
          <p:cNvSpPr>
            <a:spLocks noChangeArrowheads="1"/>
          </p:cNvSpPr>
          <p:nvPr/>
        </p:nvSpPr>
        <p:spPr bwMode="auto">
          <a:xfrm rot="21163818">
            <a:off x="6265085" y="3211130"/>
            <a:ext cx="830177" cy="542259"/>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US" sz="1800">
              <a:ea typeface="ＭＳ Ｐゴシック" charset="-128"/>
            </a:endParaRPr>
          </a:p>
        </p:txBody>
      </p:sp>
      <p:sp>
        <p:nvSpPr>
          <p:cNvPr id="142" name="Freeform 141"/>
          <p:cNvSpPr/>
          <p:nvPr/>
        </p:nvSpPr>
        <p:spPr>
          <a:xfrm>
            <a:off x="2767973" y="2389302"/>
            <a:ext cx="1063971" cy="914536"/>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43" name="Freeform 142"/>
          <p:cNvSpPr/>
          <p:nvPr/>
        </p:nvSpPr>
        <p:spPr>
          <a:xfrm>
            <a:off x="3183766" y="3223772"/>
            <a:ext cx="863777" cy="1324743"/>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eaLnBrk="0" fontAlgn="base" hangingPunct="0">
              <a:spcBef>
                <a:spcPct val="0"/>
              </a:spcBef>
              <a:spcAft>
                <a:spcPct val="0"/>
              </a:spcAft>
              <a:buClr>
                <a:srgbClr val="000000"/>
              </a:buClr>
              <a:buSzPct val="100000"/>
            </a:pPr>
            <a:endParaRPr lang="en-GB">
              <a:solidFill>
                <a:schemeClr val="bg1"/>
              </a:solidFill>
              <a:ea typeface="ＭＳ Ｐゴシック" charset="-128"/>
            </a:endParaRPr>
          </a:p>
        </p:txBody>
      </p:sp>
      <p:sp>
        <p:nvSpPr>
          <p:cNvPr id="144" name="Freeform 143"/>
          <p:cNvSpPr/>
          <p:nvPr/>
        </p:nvSpPr>
        <p:spPr>
          <a:xfrm>
            <a:off x="3929941" y="3381107"/>
            <a:ext cx="737779" cy="952467"/>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45" name="Freeform 144"/>
          <p:cNvSpPr/>
          <p:nvPr/>
        </p:nvSpPr>
        <p:spPr>
          <a:xfrm>
            <a:off x="3733954" y="4229621"/>
            <a:ext cx="874975" cy="106344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46" name="Freeform 145"/>
          <p:cNvSpPr/>
          <p:nvPr/>
        </p:nvSpPr>
        <p:spPr>
          <a:xfrm>
            <a:off x="4529130" y="4326552"/>
            <a:ext cx="904375" cy="979159"/>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47" name="Freeform 146"/>
          <p:cNvSpPr/>
          <p:nvPr/>
        </p:nvSpPr>
        <p:spPr>
          <a:xfrm>
            <a:off x="4604723" y="3633979"/>
            <a:ext cx="967375" cy="74314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48" name="Freeform 147"/>
          <p:cNvSpPr/>
          <p:nvPr/>
        </p:nvSpPr>
        <p:spPr>
          <a:xfrm>
            <a:off x="4411534" y="2934378"/>
            <a:ext cx="923975" cy="752981"/>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fontAlgn="base">
              <a:spcBef>
                <a:spcPct val="0"/>
              </a:spcBef>
              <a:spcAft>
                <a:spcPct val="0"/>
              </a:spcAft>
            </a:pPr>
            <a:endParaRPr lang="en-GB"/>
          </a:p>
        </p:txBody>
      </p:sp>
      <p:sp>
        <p:nvSpPr>
          <p:cNvPr id="150" name="Freeform 149"/>
          <p:cNvSpPr/>
          <p:nvPr/>
        </p:nvSpPr>
        <p:spPr>
          <a:xfrm>
            <a:off x="5343907" y="2328903"/>
            <a:ext cx="883375" cy="52821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51" name="Freeform 150"/>
          <p:cNvSpPr/>
          <p:nvPr/>
        </p:nvSpPr>
        <p:spPr>
          <a:xfrm>
            <a:off x="5317303" y="2841668"/>
            <a:ext cx="968775" cy="5759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fontAlgn="base">
              <a:spcBef>
                <a:spcPct val="0"/>
              </a:spcBef>
              <a:spcAft>
                <a:spcPct val="0"/>
              </a:spcAft>
            </a:pPr>
            <a:endParaRPr lang="en-GB"/>
          </a:p>
        </p:txBody>
      </p:sp>
      <p:sp>
        <p:nvSpPr>
          <p:cNvPr id="152" name="Freeform 151"/>
          <p:cNvSpPr/>
          <p:nvPr/>
        </p:nvSpPr>
        <p:spPr>
          <a:xfrm>
            <a:off x="5306097" y="3343177"/>
            <a:ext cx="1145168" cy="509948"/>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eaLnBrk="0" fontAlgn="base" hangingPunct="0">
              <a:spcBef>
                <a:spcPct val="0"/>
              </a:spcBef>
              <a:spcAft>
                <a:spcPct val="0"/>
              </a:spcAft>
              <a:buClr>
                <a:srgbClr val="000000"/>
              </a:buClr>
              <a:buSzPct val="100000"/>
            </a:pPr>
            <a:endParaRPr lang="en-GB">
              <a:solidFill>
                <a:schemeClr val="bg1"/>
              </a:solidFill>
              <a:ea typeface="ＭＳ Ｐゴシック" charset="-128"/>
            </a:endParaRPr>
          </a:p>
        </p:txBody>
      </p:sp>
      <p:sp>
        <p:nvSpPr>
          <p:cNvPr id="153" name="Freeform 152"/>
          <p:cNvSpPr/>
          <p:nvPr/>
        </p:nvSpPr>
        <p:spPr>
          <a:xfrm>
            <a:off x="5556697" y="3820813"/>
            <a:ext cx="1031771" cy="556308"/>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54" name="Freeform 153"/>
          <p:cNvSpPr/>
          <p:nvPr/>
        </p:nvSpPr>
        <p:spPr>
          <a:xfrm>
            <a:off x="5430706" y="4329355"/>
            <a:ext cx="1226367" cy="599856"/>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55" name="Freeform 154"/>
          <p:cNvSpPr/>
          <p:nvPr/>
        </p:nvSpPr>
        <p:spPr>
          <a:xfrm>
            <a:off x="6613670" y="4356056"/>
            <a:ext cx="662183" cy="656049"/>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fontAlgn="base">
              <a:spcBef>
                <a:spcPct val="0"/>
              </a:spcBef>
              <a:spcAft>
                <a:spcPct val="0"/>
              </a:spcAft>
            </a:pPr>
            <a:endParaRPr lang="en-GB"/>
          </a:p>
        </p:txBody>
      </p:sp>
      <p:sp>
        <p:nvSpPr>
          <p:cNvPr id="156" name="Freeform 155"/>
          <p:cNvSpPr/>
          <p:nvPr/>
        </p:nvSpPr>
        <p:spPr>
          <a:xfrm>
            <a:off x="7105056" y="4547113"/>
            <a:ext cx="466187" cy="858343"/>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57" name="Freeform 156"/>
          <p:cNvSpPr/>
          <p:nvPr/>
        </p:nvSpPr>
        <p:spPr>
          <a:xfrm>
            <a:off x="6399475" y="3692984"/>
            <a:ext cx="961773" cy="734719"/>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58" name="Freeform 157"/>
          <p:cNvSpPr/>
          <p:nvPr/>
        </p:nvSpPr>
        <p:spPr>
          <a:xfrm>
            <a:off x="6666867" y="2622509"/>
            <a:ext cx="730780" cy="729100"/>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59" name="Freeform 158"/>
          <p:cNvSpPr/>
          <p:nvPr/>
        </p:nvSpPr>
        <p:spPr>
          <a:xfrm>
            <a:off x="6953865" y="3284171"/>
            <a:ext cx="543185" cy="935608"/>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lumMod val="75000"/>
                </a:schemeClr>
              </a:solidFill>
              <a:ea typeface="ＭＳ Ｐゴシック" charset="-128"/>
            </a:endParaRPr>
          </a:p>
        </p:txBody>
      </p:sp>
      <p:sp>
        <p:nvSpPr>
          <p:cNvPr id="160" name="Freeform 159"/>
          <p:cNvSpPr/>
          <p:nvPr/>
        </p:nvSpPr>
        <p:spPr>
          <a:xfrm>
            <a:off x="7504041" y="4481082"/>
            <a:ext cx="524987" cy="862557"/>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61" name="Freeform 160"/>
          <p:cNvSpPr/>
          <p:nvPr/>
        </p:nvSpPr>
        <p:spPr>
          <a:xfrm>
            <a:off x="7861036" y="4403813"/>
            <a:ext cx="729379" cy="771244"/>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62" name="Freeform 161"/>
          <p:cNvSpPr/>
          <p:nvPr/>
        </p:nvSpPr>
        <p:spPr>
          <a:xfrm>
            <a:off x="8188624" y="4299857"/>
            <a:ext cx="670581" cy="516972"/>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63" name="Freeform 162"/>
          <p:cNvSpPr/>
          <p:nvPr/>
        </p:nvSpPr>
        <p:spPr>
          <a:xfrm>
            <a:off x="7337454" y="3754791"/>
            <a:ext cx="909975" cy="542259"/>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64" name="Freeform 163"/>
          <p:cNvSpPr/>
          <p:nvPr/>
        </p:nvSpPr>
        <p:spPr>
          <a:xfrm>
            <a:off x="7218445" y="4056827"/>
            <a:ext cx="1153568" cy="542259"/>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65" name="Freeform 164"/>
          <p:cNvSpPr/>
          <p:nvPr/>
        </p:nvSpPr>
        <p:spPr>
          <a:xfrm>
            <a:off x="7420043" y="3319293"/>
            <a:ext cx="438188" cy="73752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66" name="Freeform 165"/>
          <p:cNvSpPr/>
          <p:nvPr/>
        </p:nvSpPr>
        <p:spPr>
          <a:xfrm>
            <a:off x="4895911" y="4460010"/>
            <a:ext cx="1920748" cy="1805189"/>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67" name="Freeform 166"/>
          <p:cNvSpPr/>
          <p:nvPr/>
        </p:nvSpPr>
        <p:spPr>
          <a:xfrm>
            <a:off x="2681168" y="3069241"/>
            <a:ext cx="1175968" cy="1879644"/>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68" name="Freeform 167"/>
          <p:cNvSpPr/>
          <p:nvPr/>
        </p:nvSpPr>
        <p:spPr>
          <a:xfrm>
            <a:off x="6720065" y="4954507"/>
            <a:ext cx="778379" cy="686955"/>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0" name="Freeform 169"/>
          <p:cNvSpPr/>
          <p:nvPr/>
        </p:nvSpPr>
        <p:spPr>
          <a:xfrm>
            <a:off x="8015035" y="3822228"/>
            <a:ext cx="1166167" cy="618119"/>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1" name="Freeform 170"/>
          <p:cNvSpPr/>
          <p:nvPr/>
        </p:nvSpPr>
        <p:spPr>
          <a:xfrm>
            <a:off x="9161597" y="2257255"/>
            <a:ext cx="218395" cy="453755"/>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2" name="Freeform 171"/>
          <p:cNvSpPr/>
          <p:nvPr/>
        </p:nvSpPr>
        <p:spPr>
          <a:xfrm>
            <a:off x="8971200" y="2295183"/>
            <a:ext cx="240795" cy="434091"/>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defTabSz="457200" eaLnBrk="0" fontAlgn="base" hangingPunct="0">
              <a:spcBef>
                <a:spcPct val="0"/>
              </a:spcBef>
              <a:spcAft>
                <a:spcPct val="0"/>
              </a:spcAft>
              <a:buClr>
                <a:srgbClr val="000000"/>
              </a:buClr>
              <a:buSzPct val="100000"/>
            </a:pPr>
            <a:endParaRPr lang="en-GB">
              <a:solidFill>
                <a:schemeClr val="bg1"/>
              </a:solidFill>
              <a:ea typeface="ＭＳ Ｐゴシック" charset="-128"/>
            </a:endParaRPr>
          </a:p>
        </p:txBody>
      </p:sp>
      <p:sp>
        <p:nvSpPr>
          <p:cNvPr id="173" name="Freeform 172"/>
          <p:cNvSpPr/>
          <p:nvPr/>
        </p:nvSpPr>
        <p:spPr>
          <a:xfrm>
            <a:off x="9112601" y="2602847"/>
            <a:ext cx="460587" cy="257081"/>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4" name="Freeform 173"/>
          <p:cNvSpPr/>
          <p:nvPr/>
        </p:nvSpPr>
        <p:spPr>
          <a:xfrm>
            <a:off x="9332395" y="2753151"/>
            <a:ext cx="71399" cy="116600"/>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5" name="Freeform 174"/>
          <p:cNvSpPr/>
          <p:nvPr/>
        </p:nvSpPr>
        <p:spPr>
          <a:xfrm>
            <a:off x="9133597" y="2777037"/>
            <a:ext cx="242195" cy="213532"/>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6" name="Freeform 175"/>
          <p:cNvSpPr/>
          <p:nvPr/>
        </p:nvSpPr>
        <p:spPr>
          <a:xfrm>
            <a:off x="8982404" y="3014449"/>
            <a:ext cx="193195" cy="404588"/>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7" name="Freeform 176"/>
          <p:cNvSpPr/>
          <p:nvPr/>
        </p:nvSpPr>
        <p:spPr>
          <a:xfrm>
            <a:off x="8972605" y="3319304"/>
            <a:ext cx="135795" cy="221961"/>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8" name="Freeform 177"/>
          <p:cNvSpPr/>
          <p:nvPr/>
        </p:nvSpPr>
        <p:spPr>
          <a:xfrm>
            <a:off x="8159220" y="3358636"/>
            <a:ext cx="586584" cy="643407"/>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79" name="Freeform 178"/>
          <p:cNvSpPr/>
          <p:nvPr/>
        </p:nvSpPr>
        <p:spPr>
          <a:xfrm>
            <a:off x="8499411" y="3333348"/>
            <a:ext cx="608984" cy="29360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80" name="Freeform 179"/>
          <p:cNvSpPr/>
          <p:nvPr/>
        </p:nvSpPr>
        <p:spPr>
          <a:xfrm>
            <a:off x="8269817" y="2945615"/>
            <a:ext cx="795179" cy="58159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nvGrpSpPr>
          <p:cNvPr id="181" name="Group 180"/>
          <p:cNvGrpSpPr/>
          <p:nvPr/>
        </p:nvGrpSpPr>
        <p:grpSpPr>
          <a:xfrm>
            <a:off x="6120507" y="2251789"/>
            <a:ext cx="879876" cy="1011519"/>
            <a:chOff x="4393406" y="1081031"/>
            <a:chExt cx="997744" cy="1143057"/>
          </a:xfrm>
          <a:solidFill>
            <a:srgbClr val="52BA3A"/>
          </a:solidFill>
        </p:grpSpPr>
        <p:sp>
          <p:nvSpPr>
            <p:cNvPr id="182" name="Freeform 181"/>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83" name="Freeform 182"/>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grpSp>
        <p:nvGrpSpPr>
          <p:cNvPr id="184" name="Group 183"/>
          <p:cNvGrpSpPr/>
          <p:nvPr/>
        </p:nvGrpSpPr>
        <p:grpSpPr>
          <a:xfrm>
            <a:off x="6968887" y="2473091"/>
            <a:ext cx="1037373" cy="895571"/>
            <a:chOff x="5355431" y="1331119"/>
            <a:chExt cx="1176338" cy="1012031"/>
          </a:xfrm>
          <a:solidFill>
            <a:srgbClr val="52BA3A"/>
          </a:solidFill>
        </p:grpSpPr>
        <p:sp>
          <p:nvSpPr>
            <p:cNvPr id="185" name="Freeform 184"/>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86" name="Freeform 185"/>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grpSp>
        <p:nvGrpSpPr>
          <p:cNvPr id="187" name="Group 186"/>
          <p:cNvGrpSpPr/>
          <p:nvPr/>
        </p:nvGrpSpPr>
        <p:grpSpPr>
          <a:xfrm>
            <a:off x="8325454" y="2376168"/>
            <a:ext cx="1052071" cy="735423"/>
            <a:chOff x="6893719" y="1221581"/>
            <a:chExt cx="1193006" cy="831057"/>
          </a:xfrm>
          <a:solidFill>
            <a:srgbClr val="52BA3A"/>
          </a:solidFill>
        </p:grpSpPr>
        <p:sp>
          <p:nvSpPr>
            <p:cNvPr id="188" name="Freeform 187"/>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89" name="Freeform 188"/>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grpSp>
        <p:nvGrpSpPr>
          <p:cNvPr id="190" name="Group 189"/>
          <p:cNvGrpSpPr/>
          <p:nvPr/>
        </p:nvGrpSpPr>
        <p:grpSpPr>
          <a:xfrm>
            <a:off x="8096551" y="3465598"/>
            <a:ext cx="1005872" cy="676419"/>
            <a:chOff x="6634163" y="2452688"/>
            <a:chExt cx="1140619" cy="764381"/>
          </a:xfrm>
          <a:solidFill>
            <a:srgbClr val="52BA3A"/>
          </a:solidFill>
        </p:grpSpPr>
        <p:sp>
          <p:nvSpPr>
            <p:cNvPr id="191" name="Freeform 190"/>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192" name="Freeform 191"/>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grpSp>
      <p:sp>
        <p:nvSpPr>
          <p:cNvPr id="193" name="Freeform 192"/>
          <p:cNvSpPr/>
          <p:nvPr/>
        </p:nvSpPr>
        <p:spPr>
          <a:xfrm>
            <a:off x="7757441" y="3156340"/>
            <a:ext cx="576785" cy="650431"/>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211" name="Freeform 210"/>
          <p:cNvSpPr/>
          <p:nvPr/>
        </p:nvSpPr>
        <p:spPr>
          <a:xfrm>
            <a:off x="9218349" y="1830473"/>
            <a:ext cx="485787" cy="757196"/>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rgbClr val="52BA3A"/>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defPPr>
              <a:defRPr lang="en-GB"/>
            </a:defPPr>
            <a:lvl1pPr algn="l" defTabSz="457200" rtl="0" eaLnBrk="0" fontAlgn="base" hangingPunct="0">
              <a:spcBef>
                <a:spcPct val="0"/>
              </a:spcBef>
              <a:spcAft>
                <a:spcPct val="0"/>
              </a:spcAft>
              <a:defRPr sz="2400" kern="1200">
                <a:solidFill>
                  <a:schemeClr val="dk1"/>
                </a:solidFill>
                <a:latin typeface="+mn-lt"/>
                <a:ea typeface="+mn-ea"/>
                <a:cs typeface="+mn-cs"/>
              </a:defRPr>
            </a:lvl1pPr>
            <a:lvl2pPr marL="742950" indent="-285750" algn="l" defTabSz="457200" rtl="0" eaLnBrk="0" fontAlgn="base" hangingPunct="0">
              <a:spcBef>
                <a:spcPct val="0"/>
              </a:spcBef>
              <a:spcAft>
                <a:spcPct val="0"/>
              </a:spcAft>
              <a:defRPr sz="2400" kern="1200">
                <a:solidFill>
                  <a:schemeClr val="dk1"/>
                </a:solidFill>
                <a:latin typeface="+mn-lt"/>
                <a:ea typeface="+mn-ea"/>
                <a:cs typeface="+mn-cs"/>
              </a:defRPr>
            </a:lvl2pPr>
            <a:lvl3pPr marL="1143000" indent="-228600" algn="l" defTabSz="457200" rtl="0" eaLnBrk="0" fontAlgn="base" hangingPunct="0">
              <a:spcBef>
                <a:spcPct val="0"/>
              </a:spcBef>
              <a:spcAft>
                <a:spcPct val="0"/>
              </a:spcAft>
              <a:defRPr sz="2400" kern="1200">
                <a:solidFill>
                  <a:schemeClr val="dk1"/>
                </a:solidFill>
                <a:latin typeface="+mn-lt"/>
                <a:ea typeface="+mn-ea"/>
                <a:cs typeface="+mn-cs"/>
              </a:defRPr>
            </a:lvl3pPr>
            <a:lvl4pPr marL="1600200" indent="-228600" algn="l" defTabSz="457200" rtl="0" eaLnBrk="0" fontAlgn="base" hangingPunct="0">
              <a:spcBef>
                <a:spcPct val="0"/>
              </a:spcBef>
              <a:spcAft>
                <a:spcPct val="0"/>
              </a:spcAft>
              <a:defRPr sz="2400" kern="1200">
                <a:solidFill>
                  <a:schemeClr val="dk1"/>
                </a:solidFill>
                <a:latin typeface="+mn-lt"/>
                <a:ea typeface="+mn-ea"/>
                <a:cs typeface="+mn-cs"/>
              </a:defRPr>
            </a:lvl4pPr>
            <a:lvl5pPr marL="2057400" indent="-228600" algn="l" defTabSz="457200" rtl="0" eaLnBrk="0" fontAlgn="base" hangingPunct="0">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buClr>
                <a:srgbClr val="000000"/>
              </a:buClr>
              <a:buSzPct val="100000"/>
              <a:defRPr/>
            </a:pPr>
            <a:endParaRPr lang="en-GB" sz="1800">
              <a:solidFill>
                <a:schemeClr val="bg1"/>
              </a:solidFill>
              <a:ea typeface="ＭＳ Ｐゴシック" charset="-128"/>
            </a:endParaRPr>
          </a:p>
        </p:txBody>
      </p:sp>
      <p:sp>
        <p:nvSpPr>
          <p:cNvPr id="2" name="Title 1"/>
          <p:cNvSpPr>
            <a:spLocks noGrp="1"/>
          </p:cNvSpPr>
          <p:nvPr>
            <p:ph type="title"/>
          </p:nvPr>
        </p:nvSpPr>
        <p:spPr>
          <a:xfrm>
            <a:off x="0" y="-48757"/>
            <a:ext cx="12192000" cy="994359"/>
          </a:xfrm>
        </p:spPr>
        <p:txBody>
          <a:bodyPr/>
          <a:lstStyle/>
          <a:p>
            <a:pPr algn="ctr"/>
            <a:r>
              <a:rPr lang="en-US" sz="3600" b="1" dirty="0"/>
              <a:t>Manufacturing USA Today</a:t>
            </a:r>
            <a:r>
              <a:rPr lang="en-US" sz="3600" dirty="0"/>
              <a:t/>
            </a:r>
            <a:br>
              <a:rPr lang="en-US" sz="3600" dirty="0"/>
            </a:br>
            <a:r>
              <a:rPr lang="en-US" sz="3200" dirty="0"/>
              <a:t>Regional Hubs with National Impact</a:t>
            </a:r>
            <a:endParaRPr lang="en-US" sz="3600" dirty="0"/>
          </a:p>
        </p:txBody>
      </p:sp>
      <p:sp>
        <p:nvSpPr>
          <p:cNvPr id="283" name="TextBox 282"/>
          <p:cNvSpPr txBox="1"/>
          <p:nvPr/>
        </p:nvSpPr>
        <p:spPr>
          <a:xfrm>
            <a:off x="7432610" y="5878595"/>
            <a:ext cx="1070585" cy="220573"/>
          </a:xfrm>
          <a:prstGeom prst="rect">
            <a:avLst/>
          </a:prstGeom>
          <a:noFill/>
        </p:spPr>
        <p:txBody>
          <a:bodyPr wrap="square" rtlCol="0">
            <a:spAutoFit/>
          </a:bodyPr>
          <a:lstStyle/>
          <a:p>
            <a:pPr algn="ctr">
              <a:lnSpc>
                <a:spcPts val="1000"/>
              </a:lnSpc>
              <a:defRPr/>
            </a:pPr>
            <a:endParaRPr lang="en-US" sz="1200" kern="0" dirty="0">
              <a:solidFill>
                <a:sysClr val="windowText" lastClr="000000"/>
              </a:solidFill>
            </a:endParaRPr>
          </a:p>
        </p:txBody>
      </p:sp>
      <p:sp>
        <p:nvSpPr>
          <p:cNvPr id="226" name="Rectangle 225"/>
          <p:cNvSpPr/>
          <p:nvPr/>
        </p:nvSpPr>
        <p:spPr>
          <a:xfrm>
            <a:off x="7304172" y="1101087"/>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73" name="TextBox 272"/>
          <p:cNvSpPr txBox="1"/>
          <p:nvPr/>
        </p:nvSpPr>
        <p:spPr>
          <a:xfrm>
            <a:off x="7251241" y="1657308"/>
            <a:ext cx="1202811" cy="661976"/>
          </a:xfrm>
          <a:prstGeom prst="rect">
            <a:avLst/>
          </a:prstGeom>
          <a:noFill/>
        </p:spPr>
        <p:txBody>
          <a:bodyPr wrap="square" rtlCol="0">
            <a:spAutoFit/>
          </a:bodyPr>
          <a:lstStyle/>
          <a:p>
            <a:pPr algn="ctr">
              <a:lnSpc>
                <a:spcPts val="1100"/>
              </a:lnSpc>
              <a:defRPr/>
            </a:pPr>
            <a:r>
              <a:rPr lang="en-US" sz="1200" kern="0" dirty="0">
                <a:solidFill>
                  <a:sysClr val="windowText" lastClr="000000"/>
                </a:solidFill>
                <a:latin typeface="Calibri" panose="020F0502020204030204" pitchFamily="34" charset="0"/>
              </a:rPr>
              <a:t>Regenerative Manufacturing</a:t>
            </a:r>
          </a:p>
          <a:p>
            <a:pPr algn="ctr">
              <a:lnSpc>
                <a:spcPts val="1100"/>
              </a:lnSpc>
              <a:defRPr/>
            </a:pPr>
            <a:endParaRPr lang="en-US" sz="1200" i="1" kern="0" dirty="0">
              <a:solidFill>
                <a:sysClr val="windowText" lastClr="000000"/>
              </a:solidFill>
              <a:latin typeface="Calibri" panose="020F0502020204030204" pitchFamily="34" charset="0"/>
            </a:endParaRPr>
          </a:p>
          <a:p>
            <a:pPr algn="ctr">
              <a:lnSpc>
                <a:spcPts val="1100"/>
              </a:lnSpc>
              <a:defRPr/>
            </a:pPr>
            <a:r>
              <a:rPr lang="en-US" sz="1200" i="1" kern="0" dirty="0">
                <a:solidFill>
                  <a:sysClr val="windowText" lastClr="000000"/>
                </a:solidFill>
                <a:latin typeface="Calibri" panose="020F0502020204030204" pitchFamily="34" charset="0"/>
              </a:rPr>
              <a:t>Manchester, NH</a:t>
            </a:r>
            <a:endParaRPr lang="en-US" sz="1200" b="1" i="1" kern="0" dirty="0">
              <a:solidFill>
                <a:sysClr val="windowText" lastClr="000000"/>
              </a:solidFill>
              <a:latin typeface="Calibri" panose="020F0502020204030204" pitchFamily="34" charset="0"/>
            </a:endParaRPr>
          </a:p>
        </p:txBody>
      </p:sp>
      <p:sp>
        <p:nvSpPr>
          <p:cNvPr id="227" name="Rectangle 226"/>
          <p:cNvSpPr/>
          <p:nvPr/>
        </p:nvSpPr>
        <p:spPr>
          <a:xfrm>
            <a:off x="8658389" y="1101087"/>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321" name="TextBox 320"/>
          <p:cNvSpPr txBox="1"/>
          <p:nvPr/>
        </p:nvSpPr>
        <p:spPr>
          <a:xfrm>
            <a:off x="8599287" y="1700009"/>
            <a:ext cx="1215144" cy="605294"/>
          </a:xfrm>
          <a:prstGeom prst="rect">
            <a:avLst/>
          </a:prstGeom>
          <a:noFill/>
        </p:spPr>
        <p:txBody>
          <a:bodyPr wrap="square" rtlCol="0">
            <a:spAutoFit/>
          </a:bodyPr>
          <a:lstStyle/>
          <a:p>
            <a:pPr algn="ctr">
              <a:lnSpc>
                <a:spcPts val="1000"/>
              </a:lnSpc>
              <a:defRPr/>
            </a:pPr>
            <a:r>
              <a:rPr lang="en-US" sz="1200" kern="0" dirty="0">
                <a:solidFill>
                  <a:sysClr val="windowText" lastClr="000000"/>
                </a:solidFill>
                <a:latin typeface="Calibri" panose="020F0502020204030204" pitchFamily="34" charset="0"/>
              </a:rPr>
              <a:t>Advanced Fibers and Textiles</a:t>
            </a:r>
          </a:p>
          <a:p>
            <a:pPr algn="ctr">
              <a:lnSpc>
                <a:spcPts val="1000"/>
              </a:lnSpc>
              <a:defRPr/>
            </a:pPr>
            <a:endParaRPr lang="en-US" sz="1200" kern="0" dirty="0">
              <a:solidFill>
                <a:sysClr val="windowText" lastClr="000000"/>
              </a:solidFill>
              <a:latin typeface="Calibri" panose="020F0502020204030204" pitchFamily="34" charset="0"/>
            </a:endParaRPr>
          </a:p>
          <a:p>
            <a:pPr algn="ctr">
              <a:lnSpc>
                <a:spcPts val="1000"/>
              </a:lnSpc>
              <a:defRPr/>
            </a:pPr>
            <a:r>
              <a:rPr lang="en-US" sz="1200" kern="0" dirty="0">
                <a:solidFill>
                  <a:sysClr val="windowText" lastClr="000000"/>
                </a:solidFill>
                <a:latin typeface="Calibri" panose="020F0502020204030204" pitchFamily="34" charset="0"/>
              </a:rPr>
              <a:t> </a:t>
            </a:r>
            <a:r>
              <a:rPr lang="en-US" sz="1200" i="1" kern="0" dirty="0">
                <a:solidFill>
                  <a:sysClr val="windowText" lastClr="000000"/>
                </a:solidFill>
                <a:latin typeface="Calibri" panose="020F0502020204030204" pitchFamily="34" charset="0"/>
              </a:rPr>
              <a:t>Cambridge MA</a:t>
            </a:r>
            <a:endParaRPr lang="en-US" sz="1200" b="1" i="1" kern="0" dirty="0">
              <a:solidFill>
                <a:sysClr val="windowText" lastClr="000000"/>
              </a:solidFill>
              <a:latin typeface="Calibri" panose="020F0502020204030204" pitchFamily="34" charset="0"/>
            </a:endParaRPr>
          </a:p>
        </p:txBody>
      </p:sp>
      <p:pic>
        <p:nvPicPr>
          <p:cNvPr id="319" name="Picture 3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8723" y="1121525"/>
            <a:ext cx="936272" cy="455652"/>
          </a:xfrm>
          <a:prstGeom prst="rect">
            <a:avLst/>
          </a:prstGeom>
        </p:spPr>
      </p:pic>
      <p:sp>
        <p:nvSpPr>
          <p:cNvPr id="198" name="Rectangle 197"/>
          <p:cNvSpPr/>
          <p:nvPr/>
        </p:nvSpPr>
        <p:spPr>
          <a:xfrm>
            <a:off x="3317544" y="1100383"/>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305" name="TextBox 304"/>
          <p:cNvSpPr txBox="1"/>
          <p:nvPr/>
        </p:nvSpPr>
        <p:spPr>
          <a:xfrm>
            <a:off x="3302833" y="1580361"/>
            <a:ext cx="1126371" cy="733534"/>
          </a:xfrm>
          <a:prstGeom prst="rect">
            <a:avLst/>
          </a:prstGeom>
          <a:noFill/>
        </p:spPr>
        <p:txBody>
          <a:bodyPr wrap="square" rtlCol="0">
            <a:spAutoFit/>
          </a:bodyPr>
          <a:lstStyle/>
          <a:p>
            <a:pPr algn="ctr">
              <a:lnSpc>
                <a:spcPts val="1000"/>
              </a:lnSpc>
              <a:defRPr/>
            </a:pPr>
            <a:r>
              <a:rPr lang="en-US" sz="1200" kern="0" dirty="0">
                <a:solidFill>
                  <a:sysClr val="windowText" lastClr="000000"/>
                </a:solidFill>
              </a:rPr>
              <a:t>Digital Manufacturing &amp; Design</a:t>
            </a:r>
          </a:p>
          <a:p>
            <a:pPr algn="ctr">
              <a:lnSpc>
                <a:spcPts val="1000"/>
              </a:lnSpc>
              <a:defRPr/>
            </a:pPr>
            <a:endParaRPr lang="en-US" sz="1200" kern="0" dirty="0">
              <a:solidFill>
                <a:sysClr val="windowText" lastClr="000000"/>
              </a:solidFill>
            </a:endParaRPr>
          </a:p>
          <a:p>
            <a:pPr algn="ctr">
              <a:lnSpc>
                <a:spcPts val="1000"/>
              </a:lnSpc>
              <a:defRPr/>
            </a:pPr>
            <a:r>
              <a:rPr lang="en-US" sz="1200" i="1" kern="0" dirty="0">
                <a:solidFill>
                  <a:sysClr val="windowText" lastClr="000000"/>
                </a:solidFill>
              </a:rPr>
              <a:t>Chicago, IL</a:t>
            </a:r>
          </a:p>
        </p:txBody>
      </p:sp>
      <p:sp>
        <p:nvSpPr>
          <p:cNvPr id="224" name="Rectangle 223"/>
          <p:cNvSpPr/>
          <p:nvPr/>
        </p:nvSpPr>
        <p:spPr>
          <a:xfrm>
            <a:off x="4652753" y="1101087"/>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68258" b="23982"/>
          <a:stretch/>
        </p:blipFill>
        <p:spPr>
          <a:xfrm>
            <a:off x="4693034" y="1121527"/>
            <a:ext cx="984833" cy="465811"/>
          </a:xfrm>
          <a:prstGeom prst="rect">
            <a:avLst/>
          </a:prstGeom>
        </p:spPr>
      </p:pic>
      <p:sp>
        <p:nvSpPr>
          <p:cNvPr id="322" name="TextBox 321"/>
          <p:cNvSpPr txBox="1"/>
          <p:nvPr/>
        </p:nvSpPr>
        <p:spPr>
          <a:xfrm>
            <a:off x="4592829" y="1700009"/>
            <a:ext cx="1185227" cy="605294"/>
          </a:xfrm>
          <a:prstGeom prst="rect">
            <a:avLst/>
          </a:prstGeom>
          <a:noFill/>
        </p:spPr>
        <p:txBody>
          <a:bodyPr wrap="square" rtlCol="0">
            <a:spAutoFit/>
          </a:bodyPr>
          <a:lstStyle/>
          <a:p>
            <a:pPr algn="ctr">
              <a:lnSpc>
                <a:spcPts val="1000"/>
              </a:lnSpc>
              <a:defRPr/>
            </a:pPr>
            <a:r>
              <a:rPr lang="en-US" sz="1200" kern="0" dirty="0">
                <a:solidFill>
                  <a:sysClr val="windowText" lastClr="000000"/>
                </a:solidFill>
                <a:latin typeface="Calibri" panose="020F0502020204030204" pitchFamily="34" charset="0"/>
              </a:rPr>
              <a:t>Sustainable Manufacturing</a:t>
            </a:r>
          </a:p>
          <a:p>
            <a:pPr algn="ctr">
              <a:lnSpc>
                <a:spcPts val="1000"/>
              </a:lnSpc>
              <a:defRPr/>
            </a:pPr>
            <a:endParaRPr lang="en-US" sz="1200" i="1" kern="0" dirty="0">
              <a:solidFill>
                <a:sysClr val="windowText" lastClr="000000"/>
              </a:solidFill>
              <a:latin typeface="Calibri" panose="020F0502020204030204" pitchFamily="34" charset="0"/>
            </a:endParaRPr>
          </a:p>
          <a:p>
            <a:pPr algn="ctr">
              <a:lnSpc>
                <a:spcPts val="1000"/>
              </a:lnSpc>
              <a:defRPr/>
            </a:pPr>
            <a:r>
              <a:rPr lang="en-US" sz="1200" i="1" kern="0" dirty="0">
                <a:solidFill>
                  <a:sysClr val="windowText" lastClr="000000"/>
                </a:solidFill>
                <a:latin typeface="Calibri" panose="020F0502020204030204" pitchFamily="34" charset="0"/>
              </a:rPr>
              <a:t>Rochester, NY</a:t>
            </a:r>
          </a:p>
        </p:txBody>
      </p:sp>
      <p:sp>
        <p:nvSpPr>
          <p:cNvPr id="225" name="Rectangle 224"/>
          <p:cNvSpPr/>
          <p:nvPr/>
        </p:nvSpPr>
        <p:spPr>
          <a:xfrm>
            <a:off x="5987965" y="1101087"/>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313" name="TextBox 312"/>
          <p:cNvSpPr txBox="1"/>
          <p:nvPr/>
        </p:nvSpPr>
        <p:spPr>
          <a:xfrm>
            <a:off x="6013495" y="1608690"/>
            <a:ext cx="1091561" cy="733534"/>
          </a:xfrm>
          <a:prstGeom prst="rect">
            <a:avLst/>
          </a:prstGeom>
          <a:noFill/>
        </p:spPr>
        <p:txBody>
          <a:bodyPr wrap="square" rtlCol="0" anchor="b" anchorCtr="0">
            <a:spAutoFit/>
          </a:bodyPr>
          <a:lstStyle/>
          <a:p>
            <a:pPr algn="ctr">
              <a:lnSpc>
                <a:spcPts val="1000"/>
              </a:lnSpc>
              <a:defRPr/>
            </a:pPr>
            <a:r>
              <a:rPr lang="en-US" sz="1200" kern="0" dirty="0">
                <a:solidFill>
                  <a:sysClr val="windowText" lastClr="000000"/>
                </a:solidFill>
                <a:latin typeface="Calibri" panose="020F0502020204030204" pitchFamily="34" charset="0"/>
              </a:rPr>
              <a:t>Integrated Photonics</a:t>
            </a:r>
          </a:p>
          <a:p>
            <a:pPr algn="ctr">
              <a:lnSpc>
                <a:spcPts val="1000"/>
              </a:lnSpc>
              <a:defRPr/>
            </a:pPr>
            <a:endParaRPr lang="en-US" sz="1200" kern="0" dirty="0">
              <a:solidFill>
                <a:sysClr val="windowText" lastClr="000000"/>
              </a:solidFill>
              <a:latin typeface="Calibri" panose="020F0502020204030204" pitchFamily="34" charset="0"/>
            </a:endParaRPr>
          </a:p>
          <a:p>
            <a:pPr algn="ctr">
              <a:lnSpc>
                <a:spcPts val="1000"/>
              </a:lnSpc>
              <a:defRPr/>
            </a:pPr>
            <a:r>
              <a:rPr lang="en-US" sz="1200" i="1" kern="0" dirty="0">
                <a:solidFill>
                  <a:sysClr val="windowText" lastClr="000000"/>
                </a:solidFill>
                <a:latin typeface="Calibri" panose="020F0502020204030204" pitchFamily="34" charset="0"/>
              </a:rPr>
              <a:t>Albany, NY</a:t>
            </a:r>
          </a:p>
          <a:p>
            <a:pPr algn="ctr">
              <a:lnSpc>
                <a:spcPts val="1000"/>
              </a:lnSpc>
              <a:defRPr/>
            </a:pPr>
            <a:r>
              <a:rPr lang="en-US" sz="1200" i="1" kern="0" dirty="0">
                <a:solidFill>
                  <a:sysClr val="windowText" lastClr="000000"/>
                </a:solidFill>
                <a:latin typeface="Calibri" panose="020F0502020204030204" pitchFamily="34" charset="0"/>
              </a:rPr>
              <a:t>Rochester, NY</a:t>
            </a:r>
          </a:p>
        </p:txBody>
      </p:sp>
      <p:pic>
        <p:nvPicPr>
          <p:cNvPr id="311" name="Picture 3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13495" y="1121522"/>
            <a:ext cx="1045880" cy="362616"/>
          </a:xfrm>
          <a:prstGeom prst="rect">
            <a:avLst/>
          </a:prstGeom>
        </p:spPr>
      </p:pic>
      <p:sp>
        <p:nvSpPr>
          <p:cNvPr id="222" name="Rectangle 221"/>
          <p:cNvSpPr/>
          <p:nvPr/>
        </p:nvSpPr>
        <p:spPr>
          <a:xfrm>
            <a:off x="9735413" y="2482159"/>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60" name="TextBox 259"/>
          <p:cNvSpPr txBox="1"/>
          <p:nvPr/>
        </p:nvSpPr>
        <p:spPr>
          <a:xfrm>
            <a:off x="9686487" y="2856424"/>
            <a:ext cx="1194792" cy="861774"/>
          </a:xfrm>
          <a:prstGeom prst="rect">
            <a:avLst/>
          </a:prstGeom>
          <a:noFill/>
        </p:spPr>
        <p:txBody>
          <a:bodyPr wrap="square" rtlCol="0">
            <a:spAutoFit/>
          </a:bodyPr>
          <a:lstStyle/>
          <a:p>
            <a:pPr algn="ctr">
              <a:lnSpc>
                <a:spcPts val="1000"/>
              </a:lnSpc>
              <a:defRPr/>
            </a:pPr>
            <a:r>
              <a:rPr lang="en-US" sz="1200" kern="0" dirty="0">
                <a:solidFill>
                  <a:sysClr val="windowText" lastClr="000000"/>
                </a:solidFill>
              </a:rPr>
              <a:t>Modular Chemical Process Intensification</a:t>
            </a:r>
          </a:p>
          <a:p>
            <a:pPr algn="ctr">
              <a:lnSpc>
                <a:spcPts val="1000"/>
              </a:lnSpc>
              <a:defRPr/>
            </a:pPr>
            <a:endParaRPr lang="en-US" sz="1200" kern="0" dirty="0">
              <a:solidFill>
                <a:sysClr val="windowText" lastClr="000000"/>
              </a:solidFill>
            </a:endParaRPr>
          </a:p>
          <a:p>
            <a:pPr algn="ctr">
              <a:lnSpc>
                <a:spcPts val="1000"/>
              </a:lnSpc>
              <a:defRPr/>
            </a:pPr>
            <a:r>
              <a:rPr lang="en-US" sz="1200" i="1" kern="0" dirty="0">
                <a:solidFill>
                  <a:sysClr val="windowText" lastClr="000000"/>
                </a:solidFill>
              </a:rPr>
              <a:t>New York, NY</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5161" y="2502198"/>
            <a:ext cx="1017451" cy="301467"/>
          </a:xfrm>
          <a:prstGeom prst="rect">
            <a:avLst/>
          </a:prstGeom>
        </p:spPr>
      </p:pic>
      <p:sp>
        <p:nvSpPr>
          <p:cNvPr id="215" name="Rectangle 214"/>
          <p:cNvSpPr/>
          <p:nvPr/>
        </p:nvSpPr>
        <p:spPr>
          <a:xfrm>
            <a:off x="9735413" y="3857771"/>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64" name="TextBox 263"/>
          <p:cNvSpPr txBox="1"/>
          <p:nvPr/>
        </p:nvSpPr>
        <p:spPr>
          <a:xfrm>
            <a:off x="9636872" y="4373616"/>
            <a:ext cx="1294037" cy="733534"/>
          </a:xfrm>
          <a:prstGeom prst="rect">
            <a:avLst/>
          </a:prstGeom>
          <a:noFill/>
        </p:spPr>
        <p:txBody>
          <a:bodyPr wrap="square" rtlCol="0">
            <a:spAutoFit/>
          </a:bodyPr>
          <a:lstStyle/>
          <a:p>
            <a:pPr algn="ctr">
              <a:lnSpc>
                <a:spcPts val="1000"/>
              </a:lnSpc>
              <a:defRPr/>
            </a:pPr>
            <a:r>
              <a:rPr lang="en-US" sz="1200" kern="0" dirty="0">
                <a:solidFill>
                  <a:sysClr val="windowText" lastClr="000000"/>
                </a:solidFill>
              </a:rPr>
              <a:t>Bio-pharmaceutical Manufacturing</a:t>
            </a:r>
          </a:p>
          <a:p>
            <a:pPr algn="ctr">
              <a:lnSpc>
                <a:spcPts val="1000"/>
              </a:lnSpc>
              <a:defRPr/>
            </a:pPr>
            <a:endParaRPr lang="en-US" sz="1200" kern="0" dirty="0">
              <a:solidFill>
                <a:sysClr val="windowText" lastClr="000000"/>
              </a:solidFill>
            </a:endParaRPr>
          </a:p>
          <a:p>
            <a:pPr algn="ctr">
              <a:lnSpc>
                <a:spcPts val="1000"/>
              </a:lnSpc>
              <a:defRPr/>
            </a:pPr>
            <a:r>
              <a:rPr lang="en-US" sz="1200" i="1" kern="0" dirty="0">
                <a:solidFill>
                  <a:sysClr val="windowText" lastClr="000000"/>
                </a:solidFill>
              </a:rPr>
              <a:t>Newark, DE</a:t>
            </a:r>
          </a:p>
        </p:txBody>
      </p:sp>
      <p:pic>
        <p:nvPicPr>
          <p:cNvPr id="279" name="Picture 278" descr="\\elwood.nist.gov\404\users\znp2\My Documents\0 ZJ files\AMNPO related\Frank Gayle PPT\NIIMBLlogo.png"/>
          <p:cNvPicPr/>
          <p:nvPr/>
        </p:nvPicPr>
        <p:blipFill rotWithShape="1">
          <a:blip r:embed="rId7" cstate="print">
            <a:extLst>
              <a:ext uri="{28A0092B-C50C-407E-A947-70E740481C1C}">
                <a14:useLocalDpi xmlns:a14="http://schemas.microsoft.com/office/drawing/2010/main" val="0"/>
              </a:ext>
            </a:extLst>
          </a:blip>
          <a:srcRect l="8326" t="32954" r="5974" b="29680"/>
          <a:stretch/>
        </p:blipFill>
        <p:spPr bwMode="auto">
          <a:xfrm>
            <a:off x="9814433" y="3925278"/>
            <a:ext cx="938907" cy="327053"/>
          </a:xfrm>
          <a:prstGeom prst="rect">
            <a:avLst/>
          </a:prstGeom>
          <a:noFill/>
          <a:ln>
            <a:noFill/>
          </a:ln>
          <a:extLst>
            <a:ext uri="{53640926-AAD7-44D8-BBD7-CCE9431645EC}">
              <a14:shadowObscured xmlns:a14="http://schemas.microsoft.com/office/drawing/2010/main"/>
            </a:ext>
          </a:extLst>
        </p:spPr>
      </p:pic>
      <p:sp>
        <p:nvSpPr>
          <p:cNvPr id="214" name="Rectangle 213"/>
          <p:cNvSpPr/>
          <p:nvPr/>
        </p:nvSpPr>
        <p:spPr>
          <a:xfrm>
            <a:off x="8694049" y="5383575"/>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54" name="TextBox 253"/>
          <p:cNvSpPr txBox="1"/>
          <p:nvPr/>
        </p:nvSpPr>
        <p:spPr>
          <a:xfrm>
            <a:off x="8649221" y="5967064"/>
            <a:ext cx="1186603" cy="605294"/>
          </a:xfrm>
          <a:prstGeom prst="rect">
            <a:avLst/>
          </a:prstGeom>
          <a:noFill/>
        </p:spPr>
        <p:txBody>
          <a:bodyPr wrap="square" rtlCol="0">
            <a:spAutoFit/>
          </a:bodyPr>
          <a:lstStyle/>
          <a:p>
            <a:pPr algn="ctr">
              <a:lnSpc>
                <a:spcPts val="1000"/>
              </a:lnSpc>
              <a:defRPr/>
            </a:pPr>
            <a:r>
              <a:rPr lang="en-US" sz="1200" kern="0" dirty="0">
                <a:solidFill>
                  <a:sysClr val="windowText" lastClr="000000"/>
                </a:solidFill>
              </a:rPr>
              <a:t>Wide Bandgap Semiconductors</a:t>
            </a:r>
          </a:p>
          <a:p>
            <a:pPr algn="ctr">
              <a:lnSpc>
                <a:spcPts val="1000"/>
              </a:lnSpc>
              <a:defRPr/>
            </a:pPr>
            <a:endParaRPr lang="en-US" sz="1200" kern="0" dirty="0">
              <a:solidFill>
                <a:sysClr val="windowText" lastClr="000000"/>
              </a:solidFill>
            </a:endParaRPr>
          </a:p>
          <a:p>
            <a:pPr algn="ctr">
              <a:lnSpc>
                <a:spcPts val="1000"/>
              </a:lnSpc>
              <a:defRPr/>
            </a:pPr>
            <a:r>
              <a:rPr lang="en-US" sz="1200" i="1" kern="0" dirty="0">
                <a:solidFill>
                  <a:sysClr val="windowText" lastClr="000000"/>
                </a:solidFill>
              </a:rPr>
              <a:t>Raleigh, NC</a:t>
            </a:r>
          </a:p>
        </p:txBody>
      </p:sp>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5563" y="5431853"/>
            <a:ext cx="993912" cy="493101"/>
          </a:xfrm>
          <a:prstGeom prst="rect">
            <a:avLst/>
          </a:prstGeom>
        </p:spPr>
      </p:pic>
      <p:sp>
        <p:nvSpPr>
          <p:cNvPr id="223" name="Rectangle 222"/>
          <p:cNvSpPr/>
          <p:nvPr/>
        </p:nvSpPr>
        <p:spPr>
          <a:xfrm>
            <a:off x="7394553" y="5386755"/>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03" name="TextBox 202"/>
          <p:cNvSpPr txBox="1"/>
          <p:nvPr/>
        </p:nvSpPr>
        <p:spPr>
          <a:xfrm>
            <a:off x="7339881" y="5967062"/>
            <a:ext cx="1206305" cy="605294"/>
          </a:xfrm>
          <a:prstGeom prst="rect">
            <a:avLst/>
          </a:prstGeom>
          <a:noFill/>
        </p:spPr>
        <p:txBody>
          <a:bodyPr wrap="square" rtlCol="0">
            <a:spAutoFit/>
          </a:bodyPr>
          <a:lstStyle/>
          <a:p>
            <a:pPr algn="ctr">
              <a:lnSpc>
                <a:spcPts val="1000"/>
              </a:lnSpc>
              <a:defRPr/>
            </a:pPr>
            <a:r>
              <a:rPr lang="en-US" sz="1200" kern="0" dirty="0">
                <a:solidFill>
                  <a:sysClr val="windowText" lastClr="000000"/>
                </a:solidFill>
              </a:rPr>
              <a:t>Advanced Robotics</a:t>
            </a:r>
          </a:p>
          <a:p>
            <a:pPr algn="ctr">
              <a:lnSpc>
                <a:spcPts val="1000"/>
              </a:lnSpc>
              <a:defRPr/>
            </a:pPr>
            <a:endParaRPr lang="en-US" sz="1200" i="1" kern="0" dirty="0">
              <a:solidFill>
                <a:sysClr val="windowText" lastClr="000000"/>
              </a:solidFill>
            </a:endParaRPr>
          </a:p>
          <a:p>
            <a:pPr algn="ctr">
              <a:lnSpc>
                <a:spcPts val="1000"/>
              </a:lnSpc>
              <a:defRPr/>
            </a:pPr>
            <a:r>
              <a:rPr lang="en-US" sz="1200" i="1" kern="0" dirty="0">
                <a:solidFill>
                  <a:sysClr val="windowText" lastClr="000000"/>
                </a:solidFill>
              </a:rPr>
              <a:t>Pittsburgh, PA</a:t>
            </a:r>
          </a:p>
        </p:txBody>
      </p:sp>
      <p:pic>
        <p:nvPicPr>
          <p:cNvPr id="212" name="Picture 21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98727" y="5431856"/>
            <a:ext cx="688605" cy="503273"/>
          </a:xfrm>
          <a:prstGeom prst="rect">
            <a:avLst/>
          </a:prstGeom>
        </p:spPr>
      </p:pic>
      <p:sp>
        <p:nvSpPr>
          <p:cNvPr id="213" name="Rectangle 212"/>
          <p:cNvSpPr/>
          <p:nvPr/>
        </p:nvSpPr>
        <p:spPr>
          <a:xfrm>
            <a:off x="6065345" y="5382339"/>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49" name="TextBox 248"/>
          <p:cNvSpPr txBox="1"/>
          <p:nvPr/>
        </p:nvSpPr>
        <p:spPr>
          <a:xfrm>
            <a:off x="6058193" y="5979440"/>
            <a:ext cx="1082627" cy="564257"/>
          </a:xfrm>
          <a:prstGeom prst="rect">
            <a:avLst/>
          </a:prstGeom>
          <a:noFill/>
        </p:spPr>
        <p:txBody>
          <a:bodyPr wrap="square" lIns="0" tIns="0" rIns="0" bIns="0" rtlCol="0">
            <a:spAutoFit/>
          </a:bodyPr>
          <a:lstStyle/>
          <a:p>
            <a:pPr algn="ctr">
              <a:lnSpc>
                <a:spcPts val="1100"/>
              </a:lnSpc>
              <a:defRPr/>
            </a:pPr>
            <a:r>
              <a:rPr lang="en-US" sz="1200" kern="0" dirty="0">
                <a:solidFill>
                  <a:sysClr val="windowText" lastClr="000000"/>
                </a:solidFill>
              </a:rPr>
              <a:t>Advanced </a:t>
            </a:r>
            <a:br>
              <a:rPr lang="en-US" sz="1200" kern="0" dirty="0">
                <a:solidFill>
                  <a:sysClr val="windowText" lastClr="000000"/>
                </a:solidFill>
              </a:rPr>
            </a:br>
            <a:r>
              <a:rPr lang="en-US" sz="1200" kern="0" dirty="0">
                <a:solidFill>
                  <a:sysClr val="windowText" lastClr="000000"/>
                </a:solidFill>
              </a:rPr>
              <a:t>Composites </a:t>
            </a:r>
          </a:p>
          <a:p>
            <a:pPr algn="ctr">
              <a:lnSpc>
                <a:spcPts val="1100"/>
              </a:lnSpc>
              <a:defRPr/>
            </a:pPr>
            <a:endParaRPr lang="en-US" sz="1200" i="1" kern="0" dirty="0">
              <a:solidFill>
                <a:sysClr val="windowText" lastClr="000000"/>
              </a:solidFill>
            </a:endParaRPr>
          </a:p>
          <a:p>
            <a:pPr algn="ctr">
              <a:lnSpc>
                <a:spcPts val="1100"/>
              </a:lnSpc>
              <a:defRPr/>
            </a:pPr>
            <a:r>
              <a:rPr lang="en-US" sz="1200" i="1" kern="0" dirty="0">
                <a:solidFill>
                  <a:sysClr val="windowText" lastClr="000000"/>
                </a:solidFill>
              </a:rPr>
              <a:t>Knoxville, TN</a:t>
            </a:r>
          </a:p>
        </p:txBody>
      </p:sp>
      <p:pic>
        <p:nvPicPr>
          <p:cNvPr id="217" name="Picture 216"/>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6302839" y="5395473"/>
            <a:ext cx="517876" cy="565848"/>
          </a:xfrm>
          <a:prstGeom prst="rect">
            <a:avLst/>
          </a:prstGeom>
        </p:spPr>
      </p:pic>
      <p:sp>
        <p:nvSpPr>
          <p:cNvPr id="200" name="Rectangle 199"/>
          <p:cNvSpPr/>
          <p:nvPr/>
        </p:nvSpPr>
        <p:spPr>
          <a:xfrm>
            <a:off x="4728945" y="5372631"/>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19" name="TextBox 218"/>
          <p:cNvSpPr txBox="1"/>
          <p:nvPr/>
        </p:nvSpPr>
        <p:spPr>
          <a:xfrm>
            <a:off x="4605672" y="5958472"/>
            <a:ext cx="1329485" cy="605294"/>
          </a:xfrm>
          <a:prstGeom prst="rect">
            <a:avLst/>
          </a:prstGeom>
          <a:noFill/>
        </p:spPr>
        <p:txBody>
          <a:bodyPr wrap="square" rtlCol="0">
            <a:spAutoFit/>
          </a:bodyPr>
          <a:lstStyle/>
          <a:p>
            <a:pPr algn="ctr">
              <a:lnSpc>
                <a:spcPts val="1000"/>
              </a:lnSpc>
              <a:defRPr/>
            </a:pPr>
            <a:r>
              <a:rPr lang="en-US" sz="1200" kern="0" dirty="0">
                <a:solidFill>
                  <a:sysClr val="windowText" lastClr="000000"/>
                </a:solidFill>
                <a:latin typeface="Calibri" panose="020F0502020204030204" pitchFamily="34" charset="0"/>
              </a:rPr>
              <a:t>Additive Manufacturing</a:t>
            </a:r>
          </a:p>
          <a:p>
            <a:pPr algn="ctr">
              <a:lnSpc>
                <a:spcPts val="1000"/>
              </a:lnSpc>
              <a:defRPr/>
            </a:pPr>
            <a:endParaRPr lang="en-US" sz="1200" kern="0" dirty="0">
              <a:solidFill>
                <a:sysClr val="windowText" lastClr="000000"/>
              </a:solidFill>
              <a:latin typeface="Calibri" panose="020F0502020204030204" pitchFamily="34" charset="0"/>
            </a:endParaRPr>
          </a:p>
          <a:p>
            <a:pPr algn="ctr">
              <a:lnSpc>
                <a:spcPts val="1000"/>
              </a:lnSpc>
              <a:defRPr/>
            </a:pPr>
            <a:r>
              <a:rPr lang="en-US" sz="1200" kern="0" dirty="0">
                <a:solidFill>
                  <a:sysClr val="windowText" lastClr="000000"/>
                </a:solidFill>
                <a:latin typeface="Calibri" panose="020F0502020204030204" pitchFamily="34" charset="0"/>
              </a:rPr>
              <a:t> </a:t>
            </a:r>
            <a:r>
              <a:rPr lang="en-US" sz="1200" i="1" kern="0" dirty="0">
                <a:solidFill>
                  <a:sysClr val="windowText" lastClr="000000"/>
                </a:solidFill>
                <a:latin typeface="Calibri" panose="020F0502020204030204" pitchFamily="34" charset="0"/>
              </a:rPr>
              <a:t>Youngstown, OH</a:t>
            </a:r>
          </a:p>
        </p:txBody>
      </p:sp>
      <p:pic>
        <p:nvPicPr>
          <p:cNvPr id="9" name="Picture 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741115" y="5431850"/>
            <a:ext cx="1058599" cy="385771"/>
          </a:xfrm>
          <a:prstGeom prst="rect">
            <a:avLst/>
          </a:prstGeom>
        </p:spPr>
      </p:pic>
      <p:sp>
        <p:nvSpPr>
          <p:cNvPr id="199" name="Rectangle 198"/>
          <p:cNvSpPr/>
          <p:nvPr/>
        </p:nvSpPr>
        <p:spPr>
          <a:xfrm>
            <a:off x="3418301" y="5353963"/>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05" name="TextBox 204"/>
          <p:cNvSpPr txBox="1"/>
          <p:nvPr/>
        </p:nvSpPr>
        <p:spPr>
          <a:xfrm>
            <a:off x="3463483" y="5967062"/>
            <a:ext cx="1006591" cy="605294"/>
          </a:xfrm>
          <a:prstGeom prst="rect">
            <a:avLst/>
          </a:prstGeom>
          <a:noFill/>
        </p:spPr>
        <p:txBody>
          <a:bodyPr wrap="square" rtlCol="0">
            <a:spAutoFit/>
          </a:bodyPr>
          <a:lstStyle/>
          <a:p>
            <a:pPr algn="ctr">
              <a:lnSpc>
                <a:spcPts val="1000"/>
              </a:lnSpc>
              <a:defRPr/>
            </a:pPr>
            <a:r>
              <a:rPr lang="en-US" sz="1200" kern="0" dirty="0">
                <a:solidFill>
                  <a:sysClr val="windowText" lastClr="000000"/>
                </a:solidFill>
              </a:rPr>
              <a:t>Lightweight Metals</a:t>
            </a:r>
          </a:p>
          <a:p>
            <a:pPr algn="ctr">
              <a:lnSpc>
                <a:spcPts val="1000"/>
              </a:lnSpc>
              <a:defRPr/>
            </a:pPr>
            <a:endParaRPr lang="en-US" sz="1200" kern="0" dirty="0">
              <a:solidFill>
                <a:sysClr val="windowText" lastClr="000000"/>
              </a:solidFill>
            </a:endParaRPr>
          </a:p>
          <a:p>
            <a:pPr algn="ctr">
              <a:lnSpc>
                <a:spcPts val="1000"/>
              </a:lnSpc>
              <a:defRPr/>
            </a:pPr>
            <a:r>
              <a:rPr lang="en-US" sz="1200" i="1" kern="0" dirty="0">
                <a:solidFill>
                  <a:sysClr val="windowText" lastClr="000000"/>
                </a:solidFill>
              </a:rPr>
              <a:t>Detroit, MI</a:t>
            </a:r>
          </a:p>
        </p:txBody>
      </p:sp>
      <p:pic>
        <p:nvPicPr>
          <p:cNvPr id="4" name="Picture 3"/>
          <p:cNvPicPr>
            <a:picLocks noChangeAspect="1"/>
          </p:cNvPicPr>
          <p:nvPr/>
        </p:nvPicPr>
        <p:blipFill rotWithShape="1">
          <a:blip r:embed="rId12" cstate="hqprint">
            <a:extLst>
              <a:ext uri="{28A0092B-C50C-407E-A947-70E740481C1C}">
                <a14:useLocalDpi xmlns:a14="http://schemas.microsoft.com/office/drawing/2010/main" val="0"/>
              </a:ext>
            </a:extLst>
          </a:blip>
          <a:srcRect l="18921" t="29599" r="19084" b="34696"/>
          <a:stretch/>
        </p:blipFill>
        <p:spPr>
          <a:xfrm>
            <a:off x="3521518" y="5431851"/>
            <a:ext cx="945865" cy="544755"/>
          </a:xfrm>
          <a:prstGeom prst="rect">
            <a:avLst/>
          </a:prstGeom>
        </p:spPr>
      </p:pic>
      <p:sp>
        <p:nvSpPr>
          <p:cNvPr id="197" name="Rectangle 196"/>
          <p:cNvSpPr/>
          <p:nvPr/>
        </p:nvSpPr>
        <p:spPr>
          <a:xfrm>
            <a:off x="1205653" y="3873287"/>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97" name="TextBox 296"/>
          <p:cNvSpPr txBox="1"/>
          <p:nvPr/>
        </p:nvSpPr>
        <p:spPr>
          <a:xfrm>
            <a:off x="1141733" y="4366793"/>
            <a:ext cx="1224787" cy="733534"/>
          </a:xfrm>
          <a:prstGeom prst="rect">
            <a:avLst/>
          </a:prstGeom>
          <a:noFill/>
        </p:spPr>
        <p:txBody>
          <a:bodyPr wrap="square" rtlCol="0">
            <a:spAutoFit/>
          </a:bodyPr>
          <a:lstStyle/>
          <a:p>
            <a:pPr algn="ctr">
              <a:lnSpc>
                <a:spcPts val="1000"/>
              </a:lnSpc>
              <a:defRPr/>
            </a:pPr>
            <a:r>
              <a:rPr lang="en-US" sz="1200" kern="0" dirty="0">
                <a:solidFill>
                  <a:sysClr val="windowText" lastClr="000000"/>
                </a:solidFill>
                <a:latin typeface="Calibri" panose="020F0502020204030204" pitchFamily="34" charset="0"/>
              </a:rPr>
              <a:t>Smart Sensors and Digital Process Control</a:t>
            </a:r>
          </a:p>
          <a:p>
            <a:pPr algn="ctr">
              <a:lnSpc>
                <a:spcPts val="1000"/>
              </a:lnSpc>
              <a:defRPr/>
            </a:pPr>
            <a:endParaRPr lang="en-US" sz="1200" kern="0" dirty="0">
              <a:solidFill>
                <a:sysClr val="windowText" lastClr="000000"/>
              </a:solidFill>
              <a:latin typeface="Calibri" panose="020F0502020204030204" pitchFamily="34" charset="0"/>
            </a:endParaRPr>
          </a:p>
          <a:p>
            <a:pPr algn="ctr">
              <a:lnSpc>
                <a:spcPts val="1000"/>
              </a:lnSpc>
              <a:defRPr/>
            </a:pPr>
            <a:r>
              <a:rPr lang="en-US" sz="1200" i="1" kern="0" dirty="0">
                <a:solidFill>
                  <a:sysClr val="windowText" lastClr="000000"/>
                </a:solidFill>
                <a:latin typeface="Calibri" panose="020F0502020204030204" pitchFamily="34" charset="0"/>
              </a:rPr>
              <a:t>Los Angeles, CA</a:t>
            </a:r>
            <a:endParaRPr lang="en-US" sz="1200" b="1" i="1" kern="0" dirty="0">
              <a:solidFill>
                <a:sysClr val="windowText" lastClr="000000"/>
              </a:solidFill>
              <a:latin typeface="Calibri" panose="020F0502020204030204" pitchFamily="34" charset="0"/>
            </a:endParaRPr>
          </a:p>
        </p:txBody>
      </p:sp>
      <p:pic>
        <p:nvPicPr>
          <p:cNvPr id="12" name="Picture 1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232605" y="3918456"/>
            <a:ext cx="1043055" cy="321857"/>
          </a:xfrm>
          <a:prstGeom prst="rect">
            <a:avLst/>
          </a:prstGeom>
        </p:spPr>
      </p:pic>
      <p:sp>
        <p:nvSpPr>
          <p:cNvPr id="259" name="Rectangle 258"/>
          <p:cNvSpPr/>
          <p:nvPr/>
        </p:nvSpPr>
        <p:spPr>
          <a:xfrm>
            <a:off x="1205653" y="2475335"/>
            <a:ext cx="1096947" cy="1204699"/>
          </a:xfrm>
          <a:prstGeom prst="rect">
            <a:avLst/>
          </a:prstGeom>
          <a:ln w="25400"/>
          <a:effectLst>
            <a:outerShdw blurRad="50800" dist="38100" dir="3600000" algn="ctr" rotWithShape="0">
              <a:schemeClr val="tx2">
                <a:lumMod val="50000"/>
                <a:alpha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US" sz="1351" kern="0">
              <a:solidFill>
                <a:schemeClr val="accent6"/>
              </a:solidFill>
            </a:endParaRPr>
          </a:p>
        </p:txBody>
      </p:sp>
      <p:sp>
        <p:nvSpPr>
          <p:cNvPr id="292" name="TextBox 291"/>
          <p:cNvSpPr txBox="1"/>
          <p:nvPr/>
        </p:nvSpPr>
        <p:spPr>
          <a:xfrm>
            <a:off x="1131020" y="2984842"/>
            <a:ext cx="1239453" cy="733534"/>
          </a:xfrm>
          <a:prstGeom prst="rect">
            <a:avLst/>
          </a:prstGeom>
          <a:noFill/>
        </p:spPr>
        <p:txBody>
          <a:bodyPr wrap="square" rtlCol="0">
            <a:spAutoFit/>
          </a:bodyPr>
          <a:lstStyle/>
          <a:p>
            <a:pPr algn="ctr">
              <a:lnSpc>
                <a:spcPts val="1000"/>
              </a:lnSpc>
              <a:defRPr/>
            </a:pPr>
            <a:r>
              <a:rPr lang="en-US" sz="1200" kern="0" dirty="0">
                <a:solidFill>
                  <a:sysClr val="windowText" lastClr="000000"/>
                </a:solidFill>
                <a:latin typeface="Calibri" panose="020F0502020204030204" pitchFamily="34" charset="0"/>
              </a:rPr>
              <a:t>Flexible Hybrid Electronics</a:t>
            </a:r>
          </a:p>
          <a:p>
            <a:pPr algn="ctr">
              <a:lnSpc>
                <a:spcPts val="1000"/>
              </a:lnSpc>
              <a:defRPr/>
            </a:pPr>
            <a:endParaRPr lang="en-US" sz="1200" kern="0" dirty="0">
              <a:solidFill>
                <a:sysClr val="windowText" lastClr="000000"/>
              </a:solidFill>
              <a:latin typeface="Calibri" panose="020F0502020204030204" pitchFamily="34" charset="0"/>
            </a:endParaRPr>
          </a:p>
          <a:p>
            <a:pPr algn="ctr">
              <a:lnSpc>
                <a:spcPts val="1000"/>
              </a:lnSpc>
              <a:defRPr/>
            </a:pPr>
            <a:endParaRPr lang="en-US" sz="1200" kern="0" dirty="0">
              <a:solidFill>
                <a:sysClr val="windowText" lastClr="000000"/>
              </a:solidFill>
              <a:latin typeface="Calibri" panose="020F0502020204030204" pitchFamily="34" charset="0"/>
            </a:endParaRPr>
          </a:p>
          <a:p>
            <a:pPr algn="ctr">
              <a:lnSpc>
                <a:spcPts val="1000"/>
              </a:lnSpc>
              <a:defRPr/>
            </a:pPr>
            <a:r>
              <a:rPr lang="en-US" sz="1200" i="1" kern="0" dirty="0">
                <a:solidFill>
                  <a:sysClr val="windowText" lastClr="000000"/>
                </a:solidFill>
                <a:latin typeface="Calibri" panose="020F0502020204030204" pitchFamily="34" charset="0"/>
              </a:rPr>
              <a:t>San Jose, CA</a:t>
            </a:r>
            <a:endParaRPr lang="en-US" sz="1200" b="1" i="1" kern="0" dirty="0">
              <a:solidFill>
                <a:sysClr val="windowText" lastClr="000000"/>
              </a:solidFill>
              <a:latin typeface="Calibri" panose="020F0502020204030204" pitchFamily="34" charset="0"/>
            </a:endParaRPr>
          </a:p>
        </p:txBody>
      </p:sp>
      <p:pic>
        <p:nvPicPr>
          <p:cNvPr id="5" name="Picture 4"/>
          <p:cNvPicPr>
            <a:picLocks noChangeAspect="1"/>
          </p:cNvPicPr>
          <p:nvPr/>
        </p:nvPicPr>
        <p:blipFill rotWithShape="1">
          <a:blip r:embed="rId14" cstate="hqprint">
            <a:extLst>
              <a:ext uri="{28A0092B-C50C-407E-A947-70E740481C1C}">
                <a14:useLocalDpi xmlns:a14="http://schemas.microsoft.com/office/drawing/2010/main" val="0"/>
              </a:ext>
            </a:extLst>
          </a:blip>
          <a:srcRect l="5869" r="5401" b="16548"/>
          <a:stretch/>
        </p:blipFill>
        <p:spPr>
          <a:xfrm>
            <a:off x="7323177" y="1136942"/>
            <a:ext cx="1037222" cy="335910"/>
          </a:xfrm>
          <a:prstGeom prst="rect">
            <a:avLst/>
          </a:prstGeom>
        </p:spPr>
      </p:pic>
      <p:pic>
        <p:nvPicPr>
          <p:cNvPr id="7" name="Picture 6"/>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329090" y="1129451"/>
            <a:ext cx="1056092" cy="320568"/>
          </a:xfrm>
          <a:prstGeom prst="rect">
            <a:avLst/>
          </a:prstGeom>
        </p:spPr>
      </p:pic>
      <p:pic>
        <p:nvPicPr>
          <p:cNvPr id="11" name="Picture 10"/>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269477" y="2531233"/>
            <a:ext cx="962059" cy="200154"/>
          </a:xfrm>
          <a:prstGeom prst="rect">
            <a:avLst/>
          </a:prstGeom>
        </p:spPr>
      </p:pic>
      <p:pic>
        <p:nvPicPr>
          <p:cNvPr id="131" name="Picture 1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13711" y="2965558"/>
            <a:ext cx="3078477" cy="1758668"/>
          </a:xfrm>
          <a:prstGeom prst="rect">
            <a:avLst/>
          </a:prstGeom>
        </p:spPr>
      </p:pic>
    </p:spTree>
    <p:extLst>
      <p:ext uri="{BB962C8B-B14F-4D97-AF65-F5344CB8AC3E}">
        <p14:creationId xmlns:p14="http://schemas.microsoft.com/office/powerpoint/2010/main" val="727188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945382" y="6407739"/>
            <a:ext cx="3108960" cy="329277"/>
          </a:xfrm>
        </p:spPr>
        <p:txBody>
          <a:bodyPr/>
          <a:lstStyle/>
          <a:p>
            <a:fld id="{FC7DFC1F-BF11-504D-8AC2-3E7EDE23BBFC}" type="slidenum">
              <a:rPr lang="en-US" smtClean="0">
                <a:latin typeface="+mj-lt"/>
              </a:rPr>
              <a:pPr/>
              <a:t>6</a:t>
            </a:fld>
            <a:endParaRPr lang="en-US" dirty="0">
              <a:latin typeface="+mj-lt"/>
            </a:endParaRPr>
          </a:p>
        </p:txBody>
      </p:sp>
      <p:sp>
        <p:nvSpPr>
          <p:cNvPr id="5" name="Title 4"/>
          <p:cNvSpPr>
            <a:spLocks noGrp="1"/>
          </p:cNvSpPr>
          <p:nvPr>
            <p:ph type="title"/>
          </p:nvPr>
        </p:nvSpPr>
        <p:spPr>
          <a:xfrm>
            <a:off x="838200" y="77574"/>
            <a:ext cx="10515600" cy="760103"/>
          </a:xfrm>
        </p:spPr>
        <p:txBody>
          <a:bodyPr/>
          <a:lstStyle/>
          <a:p>
            <a:r>
              <a:rPr lang="en-US" dirty="0">
                <a:latin typeface="+mj-lt"/>
              </a:rPr>
              <a:t>Measuring Performance</a:t>
            </a:r>
          </a:p>
        </p:txBody>
      </p:sp>
      <p:sp>
        <p:nvSpPr>
          <p:cNvPr id="15" name="Right Arrow 3"/>
          <p:cNvSpPr/>
          <p:nvPr/>
        </p:nvSpPr>
        <p:spPr>
          <a:xfrm>
            <a:off x="1903199" y="1428185"/>
            <a:ext cx="2743200" cy="1260156"/>
          </a:xfrm>
          <a:prstGeom prst="rightArrow">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6" name="TextBox 15"/>
          <p:cNvSpPr txBox="1"/>
          <p:nvPr/>
        </p:nvSpPr>
        <p:spPr>
          <a:xfrm>
            <a:off x="1885184" y="1749343"/>
            <a:ext cx="2707791" cy="646331"/>
          </a:xfrm>
          <a:prstGeom prst="rect">
            <a:avLst/>
          </a:prstGeom>
          <a:noFill/>
          <a:ln>
            <a:noFill/>
          </a:ln>
        </p:spPr>
        <p:txBody>
          <a:bodyPr wrap="square" rtlCol="0">
            <a:spAutoFit/>
          </a:bodyPr>
          <a:lstStyle/>
          <a:p>
            <a:pPr algn="ctr"/>
            <a:r>
              <a:rPr lang="en-US" dirty="0">
                <a:solidFill>
                  <a:schemeClr val="bg1"/>
                </a:solidFill>
                <a:latin typeface="+mj-lt"/>
              </a:rPr>
              <a:t>Impact to U.S. Innovation Ecosystem</a:t>
            </a:r>
          </a:p>
        </p:txBody>
      </p:sp>
      <p:sp>
        <p:nvSpPr>
          <p:cNvPr id="17" name="Right Arrow 8"/>
          <p:cNvSpPr/>
          <p:nvPr/>
        </p:nvSpPr>
        <p:spPr>
          <a:xfrm>
            <a:off x="1903199" y="2690981"/>
            <a:ext cx="2743200" cy="749680"/>
          </a:xfrm>
          <a:prstGeom prst="rightArrow">
            <a:avLst/>
          </a:prstGeom>
          <a:solidFill>
            <a:srgbClr val="99CC3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latin typeface="+mj-lt"/>
            </a:endParaRPr>
          </a:p>
        </p:txBody>
      </p:sp>
      <p:sp>
        <p:nvSpPr>
          <p:cNvPr id="19" name="TextBox 18"/>
          <p:cNvSpPr txBox="1"/>
          <p:nvPr/>
        </p:nvSpPr>
        <p:spPr>
          <a:xfrm>
            <a:off x="1915976" y="2881155"/>
            <a:ext cx="2677000" cy="369332"/>
          </a:xfrm>
          <a:prstGeom prst="rect">
            <a:avLst/>
          </a:prstGeom>
          <a:noFill/>
          <a:ln>
            <a:noFill/>
          </a:ln>
        </p:spPr>
        <p:txBody>
          <a:bodyPr wrap="square" rtlCol="0">
            <a:spAutoFit/>
          </a:bodyPr>
          <a:lstStyle/>
          <a:p>
            <a:pPr algn="ctr"/>
            <a:r>
              <a:rPr lang="en-US" dirty="0">
                <a:latin typeface="+mj-lt"/>
              </a:rPr>
              <a:t>Financial Leverage </a:t>
            </a:r>
          </a:p>
        </p:txBody>
      </p:sp>
      <p:sp>
        <p:nvSpPr>
          <p:cNvPr id="18" name="Right Arrow 11"/>
          <p:cNvSpPr/>
          <p:nvPr/>
        </p:nvSpPr>
        <p:spPr>
          <a:xfrm>
            <a:off x="1947339" y="4998779"/>
            <a:ext cx="2743200" cy="1516740"/>
          </a:xfrm>
          <a:prstGeom prst="rightArrow">
            <a:avLst/>
          </a:prstGeom>
          <a:solidFill>
            <a:srgbClr val="6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20" name="TextBox 19"/>
          <p:cNvSpPr txBox="1"/>
          <p:nvPr/>
        </p:nvSpPr>
        <p:spPr>
          <a:xfrm>
            <a:off x="1875278" y="5336618"/>
            <a:ext cx="2770278" cy="877163"/>
          </a:xfrm>
          <a:prstGeom prst="rect">
            <a:avLst/>
          </a:prstGeom>
          <a:noFill/>
          <a:ln>
            <a:noFill/>
          </a:ln>
        </p:spPr>
        <p:txBody>
          <a:bodyPr wrap="square" rtlCol="0">
            <a:spAutoFit/>
          </a:bodyPr>
          <a:lstStyle/>
          <a:p>
            <a:pPr algn="ctr"/>
            <a:r>
              <a:rPr lang="en-US" sz="1700" dirty="0">
                <a:latin typeface="+mj-lt"/>
              </a:rPr>
              <a:t>Development of an Advanced Manufacturing Workforce</a:t>
            </a:r>
          </a:p>
        </p:txBody>
      </p:sp>
      <p:sp>
        <p:nvSpPr>
          <p:cNvPr id="21" name="Right Arrow 20"/>
          <p:cNvSpPr/>
          <p:nvPr/>
        </p:nvSpPr>
        <p:spPr>
          <a:xfrm>
            <a:off x="1915975" y="3321698"/>
            <a:ext cx="2743200" cy="1436247"/>
          </a:xfrm>
          <a:prstGeom prst="rightArrow">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22" name="TextBox 21"/>
          <p:cNvSpPr txBox="1"/>
          <p:nvPr/>
        </p:nvSpPr>
        <p:spPr>
          <a:xfrm>
            <a:off x="1898585" y="3771370"/>
            <a:ext cx="2279869" cy="646331"/>
          </a:xfrm>
          <a:prstGeom prst="rect">
            <a:avLst/>
          </a:prstGeom>
          <a:noFill/>
          <a:ln>
            <a:noFill/>
          </a:ln>
        </p:spPr>
        <p:txBody>
          <a:bodyPr wrap="square" rtlCol="0">
            <a:spAutoFit/>
          </a:bodyPr>
          <a:lstStyle/>
          <a:p>
            <a:pPr algn="ctr"/>
            <a:r>
              <a:rPr lang="en-US" dirty="0">
                <a:latin typeface="+mj-lt"/>
              </a:rPr>
              <a:t>Technology Advancement </a:t>
            </a:r>
          </a:p>
        </p:txBody>
      </p:sp>
      <p:sp>
        <p:nvSpPr>
          <p:cNvPr id="13" name="Rectangle 12"/>
          <p:cNvSpPr/>
          <p:nvPr/>
        </p:nvSpPr>
        <p:spPr>
          <a:xfrm>
            <a:off x="4664413" y="2083595"/>
            <a:ext cx="2107475" cy="603504"/>
          </a:xfrm>
          <a:prstGeom prst="rect">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latin typeface="+mj-lt"/>
              </a:rPr>
              <a:t>Diversity of members</a:t>
            </a:r>
          </a:p>
        </p:txBody>
      </p:sp>
      <p:sp>
        <p:nvSpPr>
          <p:cNvPr id="14" name="Rectangle 13"/>
          <p:cNvSpPr/>
          <p:nvPr/>
        </p:nvSpPr>
        <p:spPr>
          <a:xfrm>
            <a:off x="4664413" y="1405972"/>
            <a:ext cx="2107475" cy="603504"/>
          </a:xfrm>
          <a:prstGeom prst="rect">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latin typeface="+mj-lt"/>
              </a:rPr>
              <a:t>Number of partner organizations with institute membership agreement </a:t>
            </a:r>
          </a:p>
        </p:txBody>
      </p:sp>
      <p:sp>
        <p:nvSpPr>
          <p:cNvPr id="12" name="Rectangle 11"/>
          <p:cNvSpPr/>
          <p:nvPr/>
        </p:nvSpPr>
        <p:spPr>
          <a:xfrm>
            <a:off x="4664412" y="2893574"/>
            <a:ext cx="2112264" cy="365760"/>
          </a:xfrm>
          <a:prstGeom prst="rect">
            <a:avLst/>
          </a:prstGeom>
          <a:solidFill>
            <a:srgbClr val="99CC3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dirty="0">
                <a:solidFill>
                  <a:schemeClr val="tx1"/>
                </a:solidFill>
                <a:latin typeface="+mj-lt"/>
              </a:rPr>
              <a:t>Total co-investment</a:t>
            </a:r>
          </a:p>
        </p:txBody>
      </p:sp>
      <p:sp>
        <p:nvSpPr>
          <p:cNvPr id="10" name="Rectangle 9"/>
          <p:cNvSpPr/>
          <p:nvPr/>
        </p:nvSpPr>
        <p:spPr>
          <a:xfrm>
            <a:off x="4664413" y="5055339"/>
            <a:ext cx="2107475" cy="603504"/>
          </a:xfrm>
          <a:prstGeom prst="rect">
            <a:avLst/>
          </a:prstGeom>
          <a:solidFill>
            <a:srgbClr val="6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STEM activities</a:t>
            </a:r>
          </a:p>
        </p:txBody>
      </p:sp>
      <p:sp>
        <p:nvSpPr>
          <p:cNvPr id="11" name="Rectangle 10"/>
          <p:cNvSpPr/>
          <p:nvPr/>
        </p:nvSpPr>
        <p:spPr>
          <a:xfrm>
            <a:off x="4664413" y="5809736"/>
            <a:ext cx="2107475" cy="603504"/>
          </a:xfrm>
          <a:prstGeom prst="rect">
            <a:avLst/>
          </a:prstGeom>
          <a:solidFill>
            <a:srgbClr val="6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Educator/trainer engagement </a:t>
            </a:r>
          </a:p>
        </p:txBody>
      </p:sp>
      <p:sp>
        <p:nvSpPr>
          <p:cNvPr id="9" name="Rectangle 8"/>
          <p:cNvSpPr/>
          <p:nvPr/>
        </p:nvSpPr>
        <p:spPr>
          <a:xfrm>
            <a:off x="4664413" y="3374417"/>
            <a:ext cx="2107475" cy="603504"/>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Number and value of active R&amp;D projects</a:t>
            </a:r>
          </a:p>
        </p:txBody>
      </p:sp>
      <p:sp>
        <p:nvSpPr>
          <p:cNvPr id="8" name="Rectangle 7"/>
          <p:cNvSpPr/>
          <p:nvPr/>
        </p:nvSpPr>
        <p:spPr>
          <a:xfrm>
            <a:off x="4664413" y="4056001"/>
            <a:ext cx="2107475" cy="603504"/>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Percentage of key project technical objectives met</a:t>
            </a:r>
          </a:p>
        </p:txBody>
      </p:sp>
      <p:sp>
        <p:nvSpPr>
          <p:cNvPr id="47" name="TextBox 46"/>
          <p:cNvSpPr txBox="1"/>
          <p:nvPr/>
        </p:nvSpPr>
        <p:spPr>
          <a:xfrm>
            <a:off x="1915975" y="1010585"/>
            <a:ext cx="2524575" cy="338554"/>
          </a:xfrm>
          <a:prstGeom prst="rect">
            <a:avLst/>
          </a:prstGeom>
          <a:solidFill>
            <a:srgbClr val="58595B"/>
          </a:solidFill>
          <a:ln>
            <a:noFill/>
          </a:ln>
        </p:spPr>
        <p:txBody>
          <a:bodyPr wrap="square" rtlCol="0">
            <a:spAutoFit/>
          </a:bodyPr>
          <a:lstStyle/>
          <a:p>
            <a:r>
              <a:rPr lang="en-US" sz="1600" dirty="0">
                <a:solidFill>
                  <a:schemeClr val="bg1"/>
                </a:solidFill>
                <a:latin typeface="+mj-lt"/>
              </a:rPr>
              <a:t>Institute Metric Category</a:t>
            </a:r>
          </a:p>
        </p:txBody>
      </p:sp>
      <p:sp>
        <p:nvSpPr>
          <p:cNvPr id="48" name="TextBox 47"/>
          <p:cNvSpPr txBox="1"/>
          <p:nvPr/>
        </p:nvSpPr>
        <p:spPr>
          <a:xfrm>
            <a:off x="4664413" y="1010585"/>
            <a:ext cx="2112264" cy="338554"/>
          </a:xfrm>
          <a:prstGeom prst="rect">
            <a:avLst/>
          </a:prstGeom>
          <a:solidFill>
            <a:srgbClr val="58595B"/>
          </a:solidFill>
          <a:ln>
            <a:noFill/>
          </a:ln>
        </p:spPr>
        <p:txBody>
          <a:bodyPr wrap="square" rtlCol="0">
            <a:spAutoFit/>
          </a:bodyPr>
          <a:lstStyle/>
          <a:p>
            <a:pPr algn="ctr"/>
            <a:r>
              <a:rPr lang="en-US" sz="1600" dirty="0">
                <a:solidFill>
                  <a:schemeClr val="bg1"/>
                </a:solidFill>
                <a:latin typeface="+mj-lt"/>
              </a:rPr>
              <a:t>Specific Metric</a:t>
            </a:r>
          </a:p>
        </p:txBody>
      </p:sp>
      <p:grpSp>
        <p:nvGrpSpPr>
          <p:cNvPr id="43" name="Group 42"/>
          <p:cNvGrpSpPr/>
          <p:nvPr/>
        </p:nvGrpSpPr>
        <p:grpSpPr>
          <a:xfrm>
            <a:off x="6766094" y="979807"/>
            <a:ext cx="3600713" cy="5724685"/>
            <a:chOff x="6766094" y="979807"/>
            <a:chExt cx="3600713" cy="5724685"/>
          </a:xfrm>
        </p:grpSpPr>
        <p:grpSp>
          <p:nvGrpSpPr>
            <p:cNvPr id="7" name="Group 6"/>
            <p:cNvGrpSpPr/>
            <p:nvPr/>
          </p:nvGrpSpPr>
          <p:grpSpPr>
            <a:xfrm>
              <a:off x="6766094" y="1393573"/>
              <a:ext cx="486242" cy="5066200"/>
              <a:chOff x="6766094" y="1393573"/>
              <a:chExt cx="486242" cy="5066200"/>
            </a:xfrm>
          </p:grpSpPr>
          <p:sp>
            <p:nvSpPr>
              <p:cNvPr id="35" name="Right Arrow 17"/>
              <p:cNvSpPr/>
              <p:nvPr/>
            </p:nvSpPr>
            <p:spPr>
              <a:xfrm>
                <a:off x="6766094" y="2059922"/>
                <a:ext cx="486242" cy="650850"/>
              </a:xfrm>
              <a:prstGeom prst="rightArrow">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mj-lt"/>
                </a:endParaRPr>
              </a:p>
            </p:txBody>
          </p:sp>
          <p:sp>
            <p:nvSpPr>
              <p:cNvPr id="36" name="Right Arrow 17"/>
              <p:cNvSpPr/>
              <p:nvPr/>
            </p:nvSpPr>
            <p:spPr>
              <a:xfrm>
                <a:off x="6766094" y="1393573"/>
                <a:ext cx="486242" cy="650850"/>
              </a:xfrm>
              <a:prstGeom prst="rightArrow">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mj-lt"/>
                </a:endParaRPr>
              </a:p>
            </p:txBody>
          </p:sp>
          <p:sp>
            <p:nvSpPr>
              <p:cNvPr id="37" name="Right Arrow 17"/>
              <p:cNvSpPr/>
              <p:nvPr/>
            </p:nvSpPr>
            <p:spPr>
              <a:xfrm>
                <a:off x="6766094" y="2751029"/>
                <a:ext cx="486242" cy="650850"/>
              </a:xfrm>
              <a:prstGeom prst="rightArrow">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mj-lt"/>
                </a:endParaRPr>
              </a:p>
            </p:txBody>
          </p:sp>
          <p:sp>
            <p:nvSpPr>
              <p:cNvPr id="38" name="Right Arrow 17"/>
              <p:cNvSpPr/>
              <p:nvPr/>
            </p:nvSpPr>
            <p:spPr>
              <a:xfrm>
                <a:off x="6766094" y="5054526"/>
                <a:ext cx="486242" cy="650850"/>
              </a:xfrm>
              <a:prstGeom prst="rightArrow">
                <a:avLst/>
              </a:prstGeom>
              <a:solidFill>
                <a:srgbClr val="6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mj-lt"/>
                </a:endParaRPr>
              </a:p>
            </p:txBody>
          </p:sp>
          <p:sp>
            <p:nvSpPr>
              <p:cNvPr id="39" name="Right Arrow 17"/>
              <p:cNvSpPr/>
              <p:nvPr/>
            </p:nvSpPr>
            <p:spPr>
              <a:xfrm>
                <a:off x="6766094" y="5808923"/>
                <a:ext cx="486242" cy="650850"/>
              </a:xfrm>
              <a:prstGeom prst="rightArrow">
                <a:avLst/>
              </a:prstGeom>
              <a:solidFill>
                <a:srgbClr val="6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mj-lt"/>
                </a:endParaRPr>
              </a:p>
            </p:txBody>
          </p:sp>
          <p:sp>
            <p:nvSpPr>
              <p:cNvPr id="40" name="Right Arrow 17"/>
              <p:cNvSpPr/>
              <p:nvPr/>
            </p:nvSpPr>
            <p:spPr>
              <a:xfrm>
                <a:off x="6766094" y="3373604"/>
                <a:ext cx="486242" cy="650850"/>
              </a:xfrm>
              <a:prstGeom prst="rightArrow">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mj-lt"/>
                </a:endParaRPr>
              </a:p>
            </p:txBody>
          </p:sp>
          <p:sp>
            <p:nvSpPr>
              <p:cNvPr id="41" name="Right Arrow 17"/>
              <p:cNvSpPr/>
              <p:nvPr/>
            </p:nvSpPr>
            <p:spPr>
              <a:xfrm>
                <a:off x="6766094" y="4055188"/>
                <a:ext cx="486242" cy="650850"/>
              </a:xfrm>
              <a:prstGeom prst="rightArrow">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solidFill>
                    <a:schemeClr val="tx1"/>
                  </a:solidFill>
                  <a:latin typeface="+mj-lt"/>
                </a:endParaRPr>
              </a:p>
            </p:txBody>
          </p:sp>
        </p:grpSp>
        <p:grpSp>
          <p:nvGrpSpPr>
            <p:cNvPr id="42" name="Group 41"/>
            <p:cNvGrpSpPr/>
            <p:nvPr/>
          </p:nvGrpSpPr>
          <p:grpSpPr>
            <a:xfrm>
              <a:off x="7257847" y="979807"/>
              <a:ext cx="3108960" cy="5724685"/>
              <a:chOff x="7257847" y="979807"/>
              <a:chExt cx="3108960" cy="5724685"/>
            </a:xfrm>
          </p:grpSpPr>
          <p:sp>
            <p:nvSpPr>
              <p:cNvPr id="23" name="Rectangle 22"/>
              <p:cNvSpPr/>
              <p:nvPr/>
            </p:nvSpPr>
            <p:spPr>
              <a:xfrm>
                <a:off x="7257847" y="1556848"/>
                <a:ext cx="3108960" cy="301752"/>
              </a:xfrm>
              <a:prstGeom prst="rect">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latin typeface="+mj-lt"/>
                  </a:rPr>
                  <a:t>Total number of memberships</a:t>
                </a:r>
              </a:p>
            </p:txBody>
          </p:sp>
          <p:grpSp>
            <p:nvGrpSpPr>
              <p:cNvPr id="72" name="Group 71"/>
              <p:cNvGrpSpPr/>
              <p:nvPr/>
            </p:nvGrpSpPr>
            <p:grpSpPr>
              <a:xfrm>
                <a:off x="7257847" y="1939247"/>
                <a:ext cx="3108960" cy="892200"/>
                <a:chOff x="7257847" y="1917981"/>
                <a:chExt cx="3108960" cy="892200"/>
              </a:xfrm>
            </p:grpSpPr>
            <p:sp>
              <p:nvSpPr>
                <p:cNvPr id="24" name="Rectangle 23"/>
                <p:cNvSpPr/>
                <p:nvPr/>
              </p:nvSpPr>
              <p:spPr>
                <a:xfrm>
                  <a:off x="7257847" y="1917981"/>
                  <a:ext cx="3108960" cy="210312"/>
                </a:xfrm>
                <a:prstGeom prst="rect">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latin typeface="+mj-lt"/>
                    </a:rPr>
                    <a:t>Large manufacturers </a:t>
                  </a:r>
                </a:p>
              </p:txBody>
            </p:sp>
            <p:sp>
              <p:nvSpPr>
                <p:cNvPr id="25" name="Rectangle 24"/>
                <p:cNvSpPr/>
                <p:nvPr/>
              </p:nvSpPr>
              <p:spPr>
                <a:xfrm>
                  <a:off x="7257847" y="2145277"/>
                  <a:ext cx="3108960" cy="210312"/>
                </a:xfrm>
                <a:prstGeom prst="rect">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latin typeface="+mj-lt"/>
                    </a:rPr>
                    <a:t>Small manufacturers</a:t>
                  </a:r>
                </a:p>
              </p:txBody>
            </p:sp>
            <p:sp>
              <p:nvSpPr>
                <p:cNvPr id="26" name="Rectangle 25"/>
                <p:cNvSpPr/>
                <p:nvPr/>
              </p:nvSpPr>
              <p:spPr>
                <a:xfrm>
                  <a:off x="7257847" y="2372573"/>
                  <a:ext cx="3108960" cy="210312"/>
                </a:xfrm>
                <a:prstGeom prst="rect">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latin typeface="+mj-lt"/>
                    </a:rPr>
                    <a:t>Academia </a:t>
                  </a:r>
                </a:p>
              </p:txBody>
            </p:sp>
            <p:sp>
              <p:nvSpPr>
                <p:cNvPr id="27" name="Rectangle 26"/>
                <p:cNvSpPr/>
                <p:nvPr/>
              </p:nvSpPr>
              <p:spPr>
                <a:xfrm>
                  <a:off x="7257847" y="2599869"/>
                  <a:ext cx="3108960" cy="210312"/>
                </a:xfrm>
                <a:prstGeom prst="rect">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latin typeface="+mj-lt"/>
                    </a:rPr>
                    <a:t>Other entities</a:t>
                  </a:r>
                </a:p>
              </p:txBody>
            </p:sp>
          </p:grpSp>
          <p:sp>
            <p:nvSpPr>
              <p:cNvPr id="28" name="Rectangle 27"/>
              <p:cNvSpPr/>
              <p:nvPr/>
            </p:nvSpPr>
            <p:spPr>
              <a:xfrm>
                <a:off x="7257847" y="2893574"/>
                <a:ext cx="3108960" cy="365760"/>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Cost share expended</a:t>
                </a:r>
              </a:p>
            </p:txBody>
          </p:sp>
          <p:sp>
            <p:nvSpPr>
              <p:cNvPr id="32" name="Rectangle 31"/>
              <p:cNvSpPr/>
              <p:nvPr/>
            </p:nvSpPr>
            <p:spPr>
              <a:xfrm>
                <a:off x="7257847" y="4811910"/>
                <a:ext cx="3108960" cy="603504"/>
              </a:xfrm>
              <a:prstGeom prst="rect">
                <a:avLst/>
              </a:prstGeom>
              <a:solidFill>
                <a:srgbClr val="6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Number of students participating in institute projects, internships, and training</a:t>
                </a:r>
              </a:p>
            </p:txBody>
          </p:sp>
          <p:sp>
            <p:nvSpPr>
              <p:cNvPr id="33" name="Rectangle 32"/>
              <p:cNvSpPr/>
              <p:nvPr/>
            </p:nvSpPr>
            <p:spPr>
              <a:xfrm>
                <a:off x="7257847" y="5456449"/>
                <a:ext cx="3108960" cy="603504"/>
              </a:xfrm>
              <a:prstGeom prst="rect">
                <a:avLst/>
              </a:prstGeom>
              <a:solidFill>
                <a:srgbClr val="6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Number of workers completing an institute-led certificate, apprenticeship or training program</a:t>
                </a:r>
              </a:p>
            </p:txBody>
          </p:sp>
          <p:sp>
            <p:nvSpPr>
              <p:cNvPr id="34" name="Rectangle 33"/>
              <p:cNvSpPr/>
              <p:nvPr/>
            </p:nvSpPr>
            <p:spPr>
              <a:xfrm>
                <a:off x="7257847" y="6100988"/>
                <a:ext cx="3108960" cy="603504"/>
              </a:xfrm>
              <a:prstGeom prst="rect">
                <a:avLst/>
              </a:prstGeom>
              <a:solidFill>
                <a:srgbClr val="6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Number of teachers or trainers participating in institute-led training</a:t>
                </a:r>
              </a:p>
            </p:txBody>
          </p:sp>
          <p:grpSp>
            <p:nvGrpSpPr>
              <p:cNvPr id="73" name="Group 72"/>
              <p:cNvGrpSpPr/>
              <p:nvPr/>
            </p:nvGrpSpPr>
            <p:grpSpPr>
              <a:xfrm>
                <a:off x="7257847" y="3322506"/>
                <a:ext cx="3108960" cy="1434631"/>
                <a:chOff x="7257847" y="3322506"/>
                <a:chExt cx="3108960" cy="1434631"/>
              </a:xfrm>
            </p:grpSpPr>
            <p:sp>
              <p:nvSpPr>
                <p:cNvPr id="29" name="Rectangle 28"/>
                <p:cNvSpPr/>
                <p:nvPr/>
              </p:nvSpPr>
              <p:spPr>
                <a:xfrm>
                  <a:off x="7257847" y="3322506"/>
                  <a:ext cx="3108960" cy="4572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Number of projects completed, started and spanning FY 2016</a:t>
                  </a:r>
                </a:p>
              </p:txBody>
            </p:sp>
            <p:sp>
              <p:nvSpPr>
                <p:cNvPr id="30" name="Rectangle 29"/>
                <p:cNvSpPr/>
                <p:nvPr/>
              </p:nvSpPr>
              <p:spPr>
                <a:xfrm>
                  <a:off x="7257847" y="3811221"/>
                  <a:ext cx="3108960" cy="4572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Total institute expenditures</a:t>
                  </a:r>
                </a:p>
              </p:txBody>
            </p:sp>
            <p:sp>
              <p:nvSpPr>
                <p:cNvPr id="31" name="Rectangle 30"/>
                <p:cNvSpPr/>
                <p:nvPr/>
              </p:nvSpPr>
              <p:spPr>
                <a:xfrm>
                  <a:off x="7257847" y="4299937"/>
                  <a:ext cx="3108960" cy="4572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mj-lt"/>
                    </a:rPr>
                    <a:t>Percentage of key milestones met</a:t>
                  </a:r>
                </a:p>
              </p:txBody>
            </p:sp>
          </p:grpSp>
          <p:sp>
            <p:nvSpPr>
              <p:cNvPr id="49" name="TextBox 48"/>
              <p:cNvSpPr txBox="1"/>
              <p:nvPr/>
            </p:nvSpPr>
            <p:spPr>
              <a:xfrm>
                <a:off x="7257847" y="979807"/>
                <a:ext cx="3108960" cy="369332"/>
              </a:xfrm>
              <a:prstGeom prst="rect">
                <a:avLst/>
              </a:prstGeom>
              <a:solidFill>
                <a:srgbClr val="58595B"/>
              </a:solidFill>
              <a:ln>
                <a:noFill/>
              </a:ln>
            </p:spPr>
            <p:txBody>
              <a:bodyPr wrap="square" rtlCol="0">
                <a:spAutoFit/>
              </a:bodyPr>
              <a:lstStyle/>
              <a:p>
                <a:pPr algn="ctr"/>
                <a:r>
                  <a:rPr lang="en-US" dirty="0">
                    <a:solidFill>
                      <a:schemeClr val="bg1"/>
                    </a:solidFill>
                    <a:latin typeface="+mj-lt"/>
                  </a:rPr>
                  <a:t>Units of measure</a:t>
                </a:r>
              </a:p>
            </p:txBody>
          </p:sp>
        </p:grpSp>
      </p:grpSp>
      <p:sp>
        <p:nvSpPr>
          <p:cNvPr id="2" name="Rectangle 1"/>
          <p:cNvSpPr/>
          <p:nvPr/>
        </p:nvSpPr>
        <p:spPr>
          <a:xfrm>
            <a:off x="1082251" y="1582738"/>
            <a:ext cx="745717" cy="923330"/>
          </a:xfrm>
          <a:prstGeom prst="rect">
            <a:avLst/>
          </a:prstGeom>
          <a:noFill/>
        </p:spPr>
        <p:txBody>
          <a:bodyPr wrap="none" lIns="91440" tIns="45720" rIns="91440" bIns="45720">
            <a:spAutoFit/>
          </a:bodyPr>
          <a:lstStyle/>
          <a:p>
            <a:pPr algn="ctr"/>
            <a:r>
              <a:rPr lang="en-US" sz="5400" b="0" cap="none" spc="0" dirty="0">
                <a:ln w="0"/>
                <a:solidFill>
                  <a:srgbClr val="6699CC"/>
                </a:solidFill>
                <a:effectLst>
                  <a:outerShdw blurRad="38100" dist="19050" dir="2700000" algn="tl" rotWithShape="0">
                    <a:schemeClr val="dk1">
                      <a:alpha val="40000"/>
                    </a:schemeClr>
                  </a:outerShdw>
                </a:effectLst>
                <a:latin typeface="+mj-lt"/>
              </a:rPr>
              <a:t>1)</a:t>
            </a:r>
          </a:p>
        </p:txBody>
      </p:sp>
      <p:sp>
        <p:nvSpPr>
          <p:cNvPr id="50" name="Rectangle 49"/>
          <p:cNvSpPr/>
          <p:nvPr/>
        </p:nvSpPr>
        <p:spPr>
          <a:xfrm>
            <a:off x="1082251" y="2601659"/>
            <a:ext cx="745717" cy="923330"/>
          </a:xfrm>
          <a:prstGeom prst="rect">
            <a:avLst/>
          </a:prstGeom>
          <a:noFill/>
        </p:spPr>
        <p:txBody>
          <a:bodyPr wrap="none" lIns="91440" tIns="45720" rIns="91440" bIns="45720">
            <a:spAutoFit/>
          </a:bodyPr>
          <a:lstStyle/>
          <a:p>
            <a:pPr algn="ctr"/>
            <a:r>
              <a:rPr lang="en-US" sz="5400" dirty="0">
                <a:ln w="0"/>
                <a:solidFill>
                  <a:srgbClr val="99CC33"/>
                </a:solidFill>
                <a:effectLst>
                  <a:outerShdw blurRad="38100" dist="19050" dir="2700000" algn="tl" rotWithShape="0">
                    <a:schemeClr val="dk1">
                      <a:alpha val="40000"/>
                    </a:schemeClr>
                  </a:outerShdw>
                </a:effectLst>
                <a:latin typeface="+mj-lt"/>
              </a:rPr>
              <a:t>2</a:t>
            </a:r>
            <a:r>
              <a:rPr lang="en-US" sz="5400" b="0" cap="none" spc="0" dirty="0">
                <a:ln w="0"/>
                <a:solidFill>
                  <a:srgbClr val="99CC33"/>
                </a:solidFill>
                <a:effectLst>
                  <a:outerShdw blurRad="38100" dist="19050" dir="2700000" algn="tl" rotWithShape="0">
                    <a:schemeClr val="dk1">
                      <a:alpha val="40000"/>
                    </a:schemeClr>
                  </a:outerShdw>
                </a:effectLst>
                <a:latin typeface="+mj-lt"/>
              </a:rPr>
              <a:t>)</a:t>
            </a:r>
          </a:p>
        </p:txBody>
      </p:sp>
      <p:sp>
        <p:nvSpPr>
          <p:cNvPr id="51" name="Rectangle 50"/>
          <p:cNvSpPr/>
          <p:nvPr/>
        </p:nvSpPr>
        <p:spPr>
          <a:xfrm>
            <a:off x="1082251" y="3572411"/>
            <a:ext cx="745717" cy="923330"/>
          </a:xfrm>
          <a:prstGeom prst="rect">
            <a:avLst/>
          </a:prstGeom>
          <a:noFill/>
        </p:spPr>
        <p:txBody>
          <a:bodyPr wrap="none" lIns="91440" tIns="45720" rIns="91440" bIns="45720">
            <a:spAutoFit/>
          </a:bodyPr>
          <a:lstStyle/>
          <a:p>
            <a:pPr algn="ctr"/>
            <a:r>
              <a:rPr lang="en-US" sz="5400" dirty="0">
                <a:ln w="0"/>
                <a:solidFill>
                  <a:srgbClr val="FF9933"/>
                </a:solidFill>
                <a:effectLst>
                  <a:outerShdw blurRad="38100" dist="19050" dir="2700000" algn="tl" rotWithShape="0">
                    <a:schemeClr val="dk1">
                      <a:alpha val="40000"/>
                    </a:schemeClr>
                  </a:outerShdw>
                </a:effectLst>
                <a:latin typeface="+mj-lt"/>
              </a:rPr>
              <a:t>3</a:t>
            </a:r>
            <a:r>
              <a:rPr lang="en-US" sz="5400" b="0" cap="none" spc="0" dirty="0">
                <a:ln w="0"/>
                <a:solidFill>
                  <a:srgbClr val="FF9933"/>
                </a:solidFill>
                <a:effectLst>
                  <a:outerShdw blurRad="38100" dist="19050" dir="2700000" algn="tl" rotWithShape="0">
                    <a:schemeClr val="dk1">
                      <a:alpha val="40000"/>
                    </a:schemeClr>
                  </a:outerShdw>
                </a:effectLst>
                <a:latin typeface="+mj-lt"/>
              </a:rPr>
              <a:t>)</a:t>
            </a:r>
          </a:p>
        </p:txBody>
      </p:sp>
      <p:sp>
        <p:nvSpPr>
          <p:cNvPr id="52" name="Rectangle 51"/>
          <p:cNvSpPr/>
          <p:nvPr/>
        </p:nvSpPr>
        <p:spPr>
          <a:xfrm>
            <a:off x="1082251" y="5313534"/>
            <a:ext cx="745717" cy="923330"/>
          </a:xfrm>
          <a:prstGeom prst="rect">
            <a:avLst/>
          </a:prstGeom>
          <a:noFill/>
        </p:spPr>
        <p:txBody>
          <a:bodyPr wrap="none" lIns="91440" tIns="45720" rIns="91440" bIns="45720">
            <a:spAutoFit/>
          </a:bodyPr>
          <a:lstStyle/>
          <a:p>
            <a:pPr algn="ctr"/>
            <a:r>
              <a:rPr lang="en-US" sz="5400" dirty="0">
                <a:ln w="0"/>
                <a:solidFill>
                  <a:srgbClr val="66CCCC"/>
                </a:solidFill>
                <a:effectLst>
                  <a:outerShdw blurRad="38100" dist="19050" dir="2700000" algn="tl" rotWithShape="0">
                    <a:schemeClr val="dk1">
                      <a:alpha val="40000"/>
                    </a:schemeClr>
                  </a:outerShdw>
                </a:effectLst>
                <a:latin typeface="+mj-lt"/>
              </a:rPr>
              <a:t>4</a:t>
            </a:r>
            <a:r>
              <a:rPr lang="en-US" sz="5400" b="0" cap="none" spc="0" dirty="0">
                <a:ln w="0"/>
                <a:solidFill>
                  <a:srgbClr val="66CCCC"/>
                </a:solidFill>
                <a:effectLst>
                  <a:outerShdw blurRad="38100" dist="19050" dir="2700000" algn="tl" rotWithShape="0">
                    <a:schemeClr val="dk1">
                      <a:alpha val="40000"/>
                    </a:schemeClr>
                  </a:outerShdw>
                </a:effectLst>
                <a:latin typeface="+mj-lt"/>
              </a:rPr>
              <a:t>)</a:t>
            </a:r>
          </a:p>
        </p:txBody>
      </p:sp>
    </p:spTree>
    <p:extLst>
      <p:ext uri="{BB962C8B-B14F-4D97-AF65-F5344CB8AC3E}">
        <p14:creationId xmlns:p14="http://schemas.microsoft.com/office/powerpoint/2010/main" val="36675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DFC1F-BF11-504D-8AC2-3E7EDE23BBFC}" type="slidenum">
              <a:rPr lang="en-US" smtClean="0"/>
              <a:pPr/>
              <a:t>7</a:t>
            </a:fld>
            <a:endParaRPr lang="en-US" dirty="0"/>
          </a:p>
        </p:txBody>
      </p:sp>
      <p:sp>
        <p:nvSpPr>
          <p:cNvPr id="5" name="Title 4"/>
          <p:cNvSpPr>
            <a:spLocks noGrp="1"/>
          </p:cNvSpPr>
          <p:nvPr>
            <p:ph type="title"/>
          </p:nvPr>
        </p:nvSpPr>
        <p:spPr/>
        <p:txBody>
          <a:bodyPr/>
          <a:lstStyle/>
          <a:p>
            <a:r>
              <a:rPr lang="en-US" sz="3600" dirty="0"/>
              <a:t>1) Impact to U.S. Innovation Ecosystem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828" y="1230314"/>
            <a:ext cx="8002345" cy="2536314"/>
          </a:xfrm>
          <a:prstGeom prst="rect">
            <a:avLst/>
          </a:prstGeom>
        </p:spPr>
      </p:pic>
      <p:sp>
        <p:nvSpPr>
          <p:cNvPr id="9" name="Content Placeholder 2"/>
          <p:cNvSpPr>
            <a:spLocks noGrp="1"/>
          </p:cNvSpPr>
          <p:nvPr>
            <p:ph idx="1"/>
          </p:nvPr>
        </p:nvSpPr>
        <p:spPr>
          <a:xfrm>
            <a:off x="692727" y="3835177"/>
            <a:ext cx="11259127" cy="2395502"/>
          </a:xfrm>
        </p:spPr>
        <p:txBody>
          <a:bodyPr>
            <a:noAutofit/>
          </a:bodyPr>
          <a:lstStyle/>
          <a:p>
            <a:r>
              <a:rPr lang="en-US" sz="2400" dirty="0"/>
              <a:t>Manufacturing USA Institutes Have </a:t>
            </a:r>
            <a:r>
              <a:rPr lang="en-US" sz="2400" b="1" dirty="0"/>
              <a:t>830</a:t>
            </a:r>
            <a:r>
              <a:rPr lang="en-US" sz="2400" dirty="0"/>
              <a:t> Members – 66 % are Manufacturers </a:t>
            </a:r>
          </a:p>
          <a:p>
            <a:r>
              <a:rPr lang="en-US" sz="2400" dirty="0"/>
              <a:t>66 % of manufacturers (341) were small manufacturers.</a:t>
            </a:r>
          </a:p>
          <a:p>
            <a:r>
              <a:rPr lang="en-US" sz="2400" dirty="0"/>
              <a:t>Other participants included:</a:t>
            </a:r>
          </a:p>
          <a:p>
            <a:pPr lvl="1"/>
            <a:r>
              <a:rPr lang="en-US" sz="2000" b="1" dirty="0"/>
              <a:t>177</a:t>
            </a:r>
            <a:r>
              <a:rPr lang="en-US" sz="2000" dirty="0"/>
              <a:t> universities, community colleges, and other academic institutions</a:t>
            </a:r>
          </a:p>
          <a:p>
            <a:pPr lvl="1"/>
            <a:r>
              <a:rPr lang="en-US" sz="2000" b="1" dirty="0"/>
              <a:t>105</a:t>
            </a:r>
            <a:r>
              <a:rPr lang="en-US" sz="2000" dirty="0"/>
              <a:t> other entities, including federal, state, and local government agencies, federal laboratories, and not-for-profit organizations. </a:t>
            </a:r>
          </a:p>
        </p:txBody>
      </p:sp>
    </p:spTree>
    <p:extLst>
      <p:ext uri="{BB962C8B-B14F-4D97-AF65-F5344CB8AC3E}">
        <p14:creationId xmlns:p14="http://schemas.microsoft.com/office/powerpoint/2010/main" val="248253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DFC1F-BF11-504D-8AC2-3E7EDE23BBFC}" type="slidenum">
              <a:rPr lang="en-US" smtClean="0"/>
              <a:pPr/>
              <a:t>8</a:t>
            </a:fld>
            <a:endParaRPr lang="en-US" dirty="0"/>
          </a:p>
        </p:txBody>
      </p:sp>
      <p:sp>
        <p:nvSpPr>
          <p:cNvPr id="5" name="Title 4"/>
          <p:cNvSpPr>
            <a:spLocks noGrp="1"/>
          </p:cNvSpPr>
          <p:nvPr>
            <p:ph type="title"/>
          </p:nvPr>
        </p:nvSpPr>
        <p:spPr/>
        <p:txBody>
          <a:bodyPr/>
          <a:lstStyle/>
          <a:p>
            <a:r>
              <a:rPr lang="en-US" sz="3600" dirty="0"/>
              <a:t>2) Financial Leverage</a:t>
            </a:r>
          </a:p>
        </p:txBody>
      </p:sp>
      <p:sp>
        <p:nvSpPr>
          <p:cNvPr id="9" name="Content Placeholder 2"/>
          <p:cNvSpPr>
            <a:spLocks noGrp="1"/>
          </p:cNvSpPr>
          <p:nvPr>
            <p:ph idx="1"/>
          </p:nvPr>
        </p:nvSpPr>
        <p:spPr>
          <a:xfrm>
            <a:off x="838200" y="5071739"/>
            <a:ext cx="10515600" cy="1212112"/>
          </a:xfrm>
        </p:spPr>
        <p:txBody>
          <a:bodyPr>
            <a:noAutofit/>
          </a:bodyPr>
          <a:lstStyle/>
          <a:p>
            <a:r>
              <a:rPr lang="en-US" sz="2000" dirty="0"/>
              <a:t>Expenditures funded all aspects of institute operation (e.g. technology advancement projects, education and workforce training efforts, and capital equipment)</a:t>
            </a:r>
          </a:p>
          <a:p>
            <a:endParaRPr lang="en-US" sz="22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30313"/>
            <a:ext cx="6357938" cy="3357563"/>
          </a:xfrm>
          <a:prstGeom prst="rect">
            <a:avLst/>
          </a:prstGeom>
        </p:spPr>
      </p:pic>
      <p:sp>
        <p:nvSpPr>
          <p:cNvPr id="12" name="Content Placeholder 2"/>
          <p:cNvSpPr txBox="1">
            <a:spLocks/>
          </p:cNvSpPr>
          <p:nvPr/>
        </p:nvSpPr>
        <p:spPr>
          <a:xfrm>
            <a:off x="7196137" y="1230313"/>
            <a:ext cx="4580227" cy="3926478"/>
          </a:xfrm>
          <a:prstGeom prst="rect">
            <a:avLst/>
          </a:prstGeom>
        </p:spPr>
        <p:txBody>
          <a:bodyPr vert="horz" lIns="91440" tIns="45720" rIns="91440" bIns="45720" rtlCol="0">
            <a:noAutofit/>
          </a:bodyPr>
          <a:lstStyle>
            <a:lvl1pPr marL="342900" indent="-342900" defTabSz="457200">
              <a:spcBef>
                <a:spcPct val="20000"/>
              </a:spcBef>
              <a:buFont typeface="Arial"/>
              <a:buChar char="•"/>
              <a:defRPr sz="3200" b="0" i="0">
                <a:latin typeface="Raleway" panose="020B0003030101060003" pitchFamily="34" charset="0"/>
                <a:cs typeface="Arial" panose="020B0604020202020204" pitchFamily="34" charset="0"/>
              </a:defRPr>
            </a:lvl1pPr>
            <a:lvl2pPr marL="742950" lvl="1" indent="-285750" defTabSz="457200">
              <a:spcBef>
                <a:spcPct val="20000"/>
              </a:spcBef>
              <a:buFont typeface="Arial"/>
              <a:buChar char="–"/>
              <a:defRPr sz="2800">
                <a:solidFill>
                  <a:srgbClr val="58595B"/>
                </a:solidFill>
                <a:latin typeface="Raleway" panose="020B0003030101060003" pitchFamily="34" charset="0"/>
                <a:cs typeface="Arial" panose="020B0604020202020204" pitchFamily="34" charset="0"/>
              </a:defRPr>
            </a:lvl2pPr>
            <a:lvl3pPr marL="1143000" indent="-228600" defTabSz="457200">
              <a:spcBef>
                <a:spcPct val="20000"/>
              </a:spcBef>
              <a:buFont typeface="Arial"/>
              <a:buChar char="•"/>
              <a:defRPr sz="2400">
                <a:solidFill>
                  <a:srgbClr val="58595B"/>
                </a:solidFill>
                <a:latin typeface="Book Antiqua" panose="02040602050305030304" pitchFamily="18" charset="0"/>
                <a:cs typeface="Arial" panose="020B0604020202020204" pitchFamily="34" charset="0"/>
              </a:defRPr>
            </a:lvl3pPr>
            <a:lvl4pPr marL="1600200" indent="-228600" defTabSz="457200">
              <a:spcBef>
                <a:spcPct val="20000"/>
              </a:spcBef>
              <a:buFont typeface="Arial"/>
              <a:buChar char="–"/>
              <a:defRPr sz="2000">
                <a:solidFill>
                  <a:srgbClr val="58595B"/>
                </a:solidFill>
                <a:latin typeface="Book Antiqua" panose="02040602050305030304" pitchFamily="18" charset="0"/>
                <a:cs typeface="Arial" panose="020B0604020202020204" pitchFamily="34" charset="0"/>
              </a:defRPr>
            </a:lvl4pPr>
            <a:lvl5pPr marL="2057400" indent="-228600" defTabSz="457200">
              <a:spcBef>
                <a:spcPct val="20000"/>
              </a:spcBef>
              <a:buFont typeface="Arial"/>
              <a:buChar char="»"/>
              <a:defRPr sz="2000">
                <a:solidFill>
                  <a:srgbClr val="58595B"/>
                </a:solidFill>
                <a:latin typeface="Book Antiqua" panose="02040602050305030304" pitchFamily="18"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2800" dirty="0">
                <a:latin typeface="+mn-lt"/>
              </a:rPr>
              <a:t>FY 2016 matching was nearly 2 to 1 </a:t>
            </a:r>
          </a:p>
          <a:p>
            <a:r>
              <a:rPr lang="en-US" sz="2800" dirty="0">
                <a:latin typeface="+mn-lt"/>
              </a:rPr>
              <a:t>Of $333,808,455 in total institute expenditures</a:t>
            </a:r>
          </a:p>
          <a:p>
            <a:pPr lvl="1"/>
            <a:r>
              <a:rPr lang="en-US" sz="2000" dirty="0">
                <a:latin typeface="+mn-lt"/>
              </a:rPr>
              <a:t>66 % of Institute Came from Non-Federal Matching Funds</a:t>
            </a:r>
          </a:p>
          <a:p>
            <a:pPr lvl="1"/>
            <a:r>
              <a:rPr lang="en-US" sz="2000" dirty="0">
                <a:latin typeface="+mn-lt"/>
              </a:rPr>
              <a:t>34 % came from non-program matching expenditures</a:t>
            </a:r>
          </a:p>
        </p:txBody>
      </p:sp>
    </p:spTree>
    <p:extLst>
      <p:ext uri="{BB962C8B-B14F-4D97-AF65-F5344CB8AC3E}">
        <p14:creationId xmlns:p14="http://schemas.microsoft.com/office/powerpoint/2010/main" val="2224369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77507" y="5260044"/>
            <a:ext cx="9986057" cy="796429"/>
          </a:xfrm>
          <a:prstGeom prst="rect">
            <a:avLst/>
          </a:prstGeom>
          <a:solidFill>
            <a:schemeClr val="accent1">
              <a:lumMod val="40000"/>
              <a:lumOff val="60000"/>
            </a:schemeClr>
          </a:solidFill>
        </p:spPr>
        <p:txBody>
          <a:bodyPr wrap="square" rtlCol="0">
            <a:noAutofit/>
          </a:bodyPr>
          <a:lstStyle/>
          <a:p>
            <a:r>
              <a:rPr lang="en-US" sz="2000" i="1" dirty="0"/>
              <a:t>“Through our collaboration with PowerAmerica, we believe our silicon carbide technology work has been advanced by five years.”   </a:t>
            </a:r>
            <a:r>
              <a:rPr lang="en-US" sz="2000" b="1" dirty="0"/>
              <a:t>— </a:t>
            </a:r>
            <a:r>
              <a:rPr lang="en-US" sz="2000" b="1" dirty="0" err="1"/>
              <a:t>Brij</a:t>
            </a:r>
            <a:r>
              <a:rPr lang="en-US" sz="2000" b="1" dirty="0"/>
              <a:t> Singh, John Deere</a:t>
            </a:r>
          </a:p>
        </p:txBody>
      </p:sp>
      <p:sp>
        <p:nvSpPr>
          <p:cNvPr id="4" name="Slide Number Placeholder 3"/>
          <p:cNvSpPr>
            <a:spLocks noGrp="1"/>
          </p:cNvSpPr>
          <p:nvPr>
            <p:ph type="sldNum" sz="quarter" idx="12"/>
          </p:nvPr>
        </p:nvSpPr>
        <p:spPr/>
        <p:txBody>
          <a:bodyPr/>
          <a:lstStyle/>
          <a:p>
            <a:fld id="{FC7DFC1F-BF11-504D-8AC2-3E7EDE23BBFC}" type="slidenum">
              <a:rPr lang="en-US" smtClean="0"/>
              <a:pPr/>
              <a:t>9</a:t>
            </a:fld>
            <a:endParaRPr lang="en-US" dirty="0"/>
          </a:p>
        </p:txBody>
      </p:sp>
      <p:sp>
        <p:nvSpPr>
          <p:cNvPr id="5" name="Title 4"/>
          <p:cNvSpPr>
            <a:spLocks noGrp="1"/>
          </p:cNvSpPr>
          <p:nvPr>
            <p:ph type="title"/>
          </p:nvPr>
        </p:nvSpPr>
        <p:spPr>
          <a:xfrm>
            <a:off x="0" y="82296"/>
            <a:ext cx="12192000" cy="1325563"/>
          </a:xfrm>
        </p:spPr>
        <p:txBody>
          <a:bodyPr/>
          <a:lstStyle/>
          <a:p>
            <a:r>
              <a:rPr lang="en-US" sz="3600" dirty="0"/>
              <a:t>3) Technology Advancement: Innovation Leads to U.S. Jobs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480" y="2234508"/>
            <a:ext cx="4331803" cy="2548659"/>
          </a:xfrm>
          <a:prstGeom prst="rect">
            <a:avLst/>
          </a:prstGeom>
        </p:spPr>
      </p:pic>
      <p:sp>
        <p:nvSpPr>
          <p:cNvPr id="2" name="Content Placeholder 1"/>
          <p:cNvSpPr>
            <a:spLocks noGrp="1"/>
          </p:cNvSpPr>
          <p:nvPr>
            <p:ph idx="1"/>
          </p:nvPr>
        </p:nvSpPr>
        <p:spPr>
          <a:xfrm>
            <a:off x="622663" y="1909831"/>
            <a:ext cx="7773192" cy="3821965"/>
          </a:xfrm>
        </p:spPr>
        <p:txBody>
          <a:bodyPr>
            <a:noAutofit/>
          </a:bodyPr>
          <a:lstStyle/>
          <a:p>
            <a:pPr marL="0" indent="0">
              <a:buNone/>
            </a:pPr>
            <a:r>
              <a:rPr lang="en-US" sz="2400" dirty="0"/>
              <a:t>In under a year, researchers from John Deere and the Department of Energy National Renewable Energy Laboratory developed a prototype high power inverter for hybrid motors in heavy duty construction vehicles and trucks. </a:t>
            </a:r>
          </a:p>
          <a:p>
            <a:r>
              <a:rPr lang="en-US" sz="2000" dirty="0"/>
              <a:t>Higher efficiency and lower heat-related breakdowns compared with traditional transformer-based inverters.  </a:t>
            </a:r>
          </a:p>
          <a:p>
            <a:r>
              <a:rPr lang="en-US" sz="2000" dirty="0"/>
              <a:t>Deere plans to hire American production workers in Fargo, ND to manufacture and sell inverters starting in 2019.</a:t>
            </a:r>
          </a:p>
          <a:p>
            <a:pPr marL="0" indent="0">
              <a:buNone/>
            </a:pPr>
            <a:endParaRPr lang="en-US" sz="2000" dirty="0"/>
          </a:p>
        </p:txBody>
      </p:sp>
      <p:pic>
        <p:nvPicPr>
          <p:cNvPr id="10" name="Picture 12" descr="power-america"/>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10328" y="1845398"/>
            <a:ext cx="1273008" cy="6290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Content Placeholder 1"/>
          <p:cNvSpPr txBox="1">
            <a:spLocks/>
          </p:cNvSpPr>
          <p:nvPr/>
        </p:nvSpPr>
        <p:spPr>
          <a:xfrm>
            <a:off x="622663" y="984127"/>
            <a:ext cx="11405214" cy="4881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Raleway" panose="020B0003030101060003"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rgbClr val="58595B"/>
                </a:solidFill>
                <a:latin typeface="Raleway" panose="020B0003030101060003"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rgbClr val="58595B"/>
                </a:solidFill>
                <a:latin typeface="Book Antiqua" panose="02040602050305030304" pitchFamily="18"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rgbClr val="58595B"/>
                </a:solidFill>
                <a:latin typeface="Book Antiqua" panose="02040602050305030304" pitchFamily="18"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rgbClr val="58595B"/>
                </a:solidFill>
                <a:latin typeface="Book Antiqua" panose="02040602050305030304" pitchFamily="18"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rgbClr val="C00000"/>
                </a:solidFill>
                <a:latin typeface="+mn-lt"/>
              </a:rPr>
              <a:t>FY 2016: 191 active research and development projects at institutes.  </a:t>
            </a:r>
            <a:r>
              <a:rPr lang="en-US" sz="2800" b="1" i="1" dirty="0">
                <a:solidFill>
                  <a:srgbClr val="002060"/>
                </a:solidFill>
                <a:latin typeface="+mn-lt"/>
              </a:rPr>
              <a:t>Example Project at </a:t>
            </a:r>
            <a:r>
              <a:rPr lang="en-US" sz="2800" b="1" i="1" dirty="0" err="1">
                <a:solidFill>
                  <a:srgbClr val="002060"/>
                </a:solidFill>
                <a:latin typeface="+mn-lt"/>
              </a:rPr>
              <a:t>PowerAmerica</a:t>
            </a:r>
            <a:endParaRPr lang="en-US" sz="2800" b="1" i="1" dirty="0">
              <a:solidFill>
                <a:srgbClr val="002060"/>
              </a:solidFill>
              <a:latin typeface="+mn-lt"/>
            </a:endParaRPr>
          </a:p>
        </p:txBody>
      </p:sp>
    </p:spTree>
    <p:extLst>
      <p:ext uri="{BB962C8B-B14F-4D97-AF65-F5344CB8AC3E}">
        <p14:creationId xmlns:p14="http://schemas.microsoft.com/office/powerpoint/2010/main" val="1900156655"/>
      </p:ext>
    </p:extLst>
  </p:cSld>
  <p:clrMapOvr>
    <a:masterClrMapping/>
  </p:clrMapOvr>
</p:sld>
</file>

<file path=ppt/theme/theme1.xml><?xml version="1.0" encoding="utf-8"?>
<a:theme xmlns:a="http://schemas.openxmlformats.org/drawingml/2006/main" name="NIST_NNMI_Revis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Clean Template AMNPO NNMI 08262015.pptx" id="{D3D8D946-DC18-466E-875F-A12042BC4045}" vid="{91091329-B1B0-467B-9DFC-C3C2ADD71A9C}"/>
    </a:ext>
  </a:extLst>
</a:theme>
</file>

<file path=ppt/theme/theme2.xml><?xml version="1.0" encoding="utf-8"?>
<a:theme xmlns:a="http://schemas.openxmlformats.org/drawingml/2006/main" name="Secondary theme with whtie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D4F23A31A7594E9AE08D4C3454664C" ma:contentTypeVersion="16" ma:contentTypeDescription="Create a new document." ma:contentTypeScope="" ma:versionID="7e115e68603fac0441b9158684d6a41e">
  <xsd:schema xmlns:xsd="http://www.w3.org/2001/XMLSchema" xmlns:xs="http://www.w3.org/2001/XMLSchema" xmlns:p="http://schemas.microsoft.com/office/2006/metadata/properties" xmlns:ns1="http://schemas.microsoft.com/sharepoint/v3" xmlns:ns2="http://schemas.microsoft.com/sharepoint/v4" xmlns:ns3="82e4e20d-4c51-49c6-8736-d487af315c69" xmlns:ns4="eb66bc11-65f2-4421-8016-501458d3c731" targetNamespace="http://schemas.microsoft.com/office/2006/metadata/properties" ma:root="true" ma:fieldsID="e3d86d267fae6a2f876ce8e2fe364211" ns1:_="" ns2:_="" ns3:_="" ns4:_="">
    <xsd:import namespace="http://schemas.microsoft.com/sharepoint/v3"/>
    <xsd:import namespace="http://schemas.microsoft.com/sharepoint/v4"/>
    <xsd:import namespace="82e4e20d-4c51-49c6-8736-d487af315c69"/>
    <xsd:import namespace="eb66bc11-65f2-4421-8016-501458d3c731"/>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element ref="ns2:EmailHeaders" minOccurs="0"/>
                <xsd:element ref="ns3:TaxKeywordTaxHTField" minOccurs="0"/>
                <xsd:element ref="ns3:TaxCatchAll" minOccurs="0"/>
                <xsd:element ref="ns4:Date_x0020_Finalized" minOccurs="0"/>
                <xsd:element ref="ns4:Author0" minOccurs="0"/>
                <xsd:element ref="ns4:All_x0020_Keywords" minOccurs="0"/>
                <xsd:element ref="ns4:Description0" minOccurs="0"/>
                <xsd:element ref="ns4:Fold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8" nillable="true" ma:displayName="E-Mail Sender" ma:hidden="true" ma:internalName="EmailSender">
      <xsd:simpleType>
        <xsd:restriction base="dms:Note">
          <xsd:maxLength value="255"/>
        </xsd:restriction>
      </xsd:simpleType>
    </xsd:element>
    <xsd:element name="EmailTo" ma:index="9" nillable="true" ma:displayName="E-Mail To" ma:hidden="true" ma:internalName="EmailTo">
      <xsd:simpleType>
        <xsd:restriction base="dms:Note">
          <xsd:maxLength value="255"/>
        </xsd:restriction>
      </xsd:simpleType>
    </xsd:element>
    <xsd:element name="EmailCc" ma:index="10" nillable="true" ma:displayName="E-Mail Cc" ma:hidden="true" ma:internalName="EmailCc">
      <xsd:simpleType>
        <xsd:restriction base="dms:Note">
          <xsd:maxLength value="255"/>
        </xsd:restriction>
      </xsd:simpleType>
    </xsd:element>
    <xsd:element name="EmailFrom" ma:index="11" nillable="true" ma:displayName="E-Mail From" ma:hidden="true" ma:internalName="EmailFrom">
      <xsd:simpleType>
        <xsd:restriction base="dms:Text"/>
      </xsd:simpleType>
    </xsd:element>
    <xsd:element name="EmailSubject" ma:index="12" nillable="true" ma:displayName="E-Mail Subject"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3" nillable="true" ma:displayName="E-Mail Headers" ma:hidden="true" ma:internalName="EmailHeaders">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e4e20d-4c51-49c6-8736-d487af315c69" elementFormDefault="qualified">
    <xsd:import namespace="http://schemas.microsoft.com/office/2006/documentManagement/types"/>
    <xsd:import namespace="http://schemas.microsoft.com/office/infopath/2007/PartnerControls"/>
    <xsd:element name="TaxKeywordTaxHTField" ma:index="15" nillable="true" ma:taxonomy="true" ma:internalName="TaxKeywordTaxHTField" ma:taxonomyFieldName="TaxKeyword" ma:displayName="Enterprise Keywords" ma:fieldId="{23f27201-bee3-471e-b2e7-b64fd8b7ca38}" ma:taxonomyMulti="true" ma:sspId="b96f65de-3448-4c8d-a8cc-91b4ca00a0e2"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9390bd07-a159-48ef-8601-ec27b128d573}" ma:internalName="TaxCatchAll" ma:showField="CatchAllData" ma:web="82e4e20d-4c51-49c6-8736-d487af315c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b66bc11-65f2-4421-8016-501458d3c731" elementFormDefault="qualified">
    <xsd:import namespace="http://schemas.microsoft.com/office/2006/documentManagement/types"/>
    <xsd:import namespace="http://schemas.microsoft.com/office/infopath/2007/PartnerControls"/>
    <xsd:element name="Date_x0020_Finalized" ma:index="17" nillable="true" ma:displayName="Date Finalized" ma:description="Required" ma:internalName="Date_x0020_Finalized">
      <xsd:simpleType>
        <xsd:restriction base="dms:Text">
          <xsd:maxLength value="255"/>
        </xsd:restriction>
      </xsd:simpleType>
    </xsd:element>
    <xsd:element name="Author0" ma:index="18" nillable="true" ma:displayName="Author" ma:default="Mike Molnar" ma:format="Dropdown" ma:internalName="Author0">
      <xsd:simpleType>
        <xsd:union memberTypes="dms:Text">
          <xsd:simpleType>
            <xsd:restriction base="dms:Choice">
              <xsd:enumeration value="Mike Molnar"/>
              <xsd:enumeration value="Frank Gayle"/>
              <xsd:enumeration value="Mike Schen"/>
              <xsd:enumeration value="Dannielle Blumenthal"/>
              <xsd:enumeration value="AMNPO General"/>
              <xsd:enumeration value="Other"/>
            </xsd:restriction>
          </xsd:simpleType>
        </xsd:union>
      </xsd:simpleType>
    </xsd:element>
    <xsd:element name="All_x0020_Keywords" ma:index="19" nillable="true" ma:displayName="All Keywords" ma:internalName="All_x0020_Keywords">
      <xsd:complexType>
        <xsd:complexContent>
          <xsd:extension base="dms:MultiChoiceFillIn">
            <xsd:sequence>
              <xsd:element name="Value" maxOccurs="unbounded" minOccurs="0" nillable="true">
                <xsd:simpleType>
                  <xsd:union memberTypes="dms:Text">
                    <xsd:simpleType>
                      <xsd:restriction base="dms:Choice">
                        <xsd:enumeration value="Internal - Sensitive"/>
                        <xsd:enumeration value="NIST Director"/>
                        <xsd:enumeration value="Secretary of Commerce"/>
                        <xsd:enumeration value="White House"/>
                        <xsd:enumeration value="Public Audience"/>
                        <xsd:enumeration value="AMP - PCAST"/>
                        <xsd:enumeration value="Public-Private Partnerships"/>
                        <xsd:enumeration value="Workforce Related"/>
                      </xsd:restriction>
                    </xsd:simpleType>
                  </xsd:union>
                </xsd:simpleType>
              </xsd:element>
            </xsd:sequence>
          </xsd:extension>
        </xsd:complexContent>
      </xsd:complexType>
    </xsd:element>
    <xsd:element name="Description0" ma:index="20" nillable="true" ma:displayName="Description" ma:internalName="Description0">
      <xsd:simpleType>
        <xsd:restriction base="dms:Text">
          <xsd:maxLength value="50"/>
        </xsd:restriction>
      </xsd:simpleType>
    </xsd:element>
    <xsd:element name="FolderName" ma:index="21" nillable="true" ma:displayName="FolderName" ma:description="Name with 100 characters limit" ma:internalName="FolderName">
      <xsd:simpleType>
        <xsd:restriction base="dms:Text">
          <xsd:maxLength value="10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_x0020_Finalized xmlns="eb66bc11-65f2-4421-8016-501458d3c731" xsi:nil="true"/>
    <Description0 xmlns="eb66bc11-65f2-4421-8016-501458d3c731">Template for presentations</Description0>
    <EmailTo xmlns="http://schemas.microsoft.com/sharepoint/v3" xsi:nil="true"/>
    <EmailHeaders xmlns="http://schemas.microsoft.com/sharepoint/v4" xsi:nil="true"/>
    <EmailSender xmlns="http://schemas.microsoft.com/sharepoint/v3" xsi:nil="true"/>
    <EmailFrom xmlns="http://schemas.microsoft.com/sharepoint/v3" xsi:nil="true"/>
    <All_x0020_Keywords xmlns="eb66bc11-65f2-4421-8016-501458d3c731"/>
    <FolderName xmlns="eb66bc11-65f2-4421-8016-501458d3c731" xsi:nil="true"/>
    <TaxCatchAll xmlns="82e4e20d-4c51-49c6-8736-d487af315c69"/>
    <Author0 xmlns="eb66bc11-65f2-4421-8016-501458d3c731">Mike Molnar</Author0>
    <EmailSubject xmlns="http://schemas.microsoft.com/sharepoint/v3" xsi:nil="true"/>
    <TaxKeywordTaxHTField xmlns="82e4e20d-4c51-49c6-8736-d487af315c69">
      <Terms xmlns="http://schemas.microsoft.com/office/infopath/2007/PartnerControls"/>
    </TaxKeywordTaxHTField>
    <EmailCc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36A7A-ECC9-466B-B22A-31E962DD1D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82e4e20d-4c51-49c6-8736-d487af315c69"/>
    <ds:schemaRef ds:uri="eb66bc11-65f2-4421-8016-501458d3c7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6734DC-BF4A-489A-89B2-DBF601114C37}">
  <ds:schemaRefs>
    <ds:schemaRef ds:uri="82e4e20d-4c51-49c6-8736-d487af315c69"/>
    <ds:schemaRef ds:uri="http://schemas.microsoft.com/office/2006/metadata/properties"/>
    <ds:schemaRef ds:uri="http://purl.org/dc/terms/"/>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 ds:uri="eb66bc11-65f2-4421-8016-501458d3c731"/>
    <ds:schemaRef ds:uri="http://schemas.openxmlformats.org/package/2006/metadata/core-properties"/>
    <ds:schemaRef ds:uri="http://schemas.microsoft.com/sharepoint/v4"/>
    <ds:schemaRef ds:uri="http://schemas.microsoft.com/sharepoint/v3"/>
  </ds:schemaRefs>
</ds:datastoreItem>
</file>

<file path=customXml/itemProps3.xml><?xml version="1.0" encoding="utf-8"?>
<ds:datastoreItem xmlns:ds="http://schemas.openxmlformats.org/officeDocument/2006/customXml" ds:itemID="{A7096B55-C39E-44C9-8A0B-B952490E1C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1528</TotalTime>
  <Words>1485</Words>
  <Application>Microsoft Office PowerPoint</Application>
  <PresentationFormat>Widescreen</PresentationFormat>
  <Paragraphs>243</Paragraphs>
  <Slides>18</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ＭＳ Ｐゴシック</vt:lpstr>
      <vt:lpstr>Arial</vt:lpstr>
      <vt:lpstr>Arial Narrow</vt:lpstr>
      <vt:lpstr>Book Antiqua</vt:lpstr>
      <vt:lpstr>Calibri</vt:lpstr>
      <vt:lpstr>Century Gothic</vt:lpstr>
      <vt:lpstr>Courier New</vt:lpstr>
      <vt:lpstr>Open Sans Light</vt:lpstr>
      <vt:lpstr>Raleway</vt:lpstr>
      <vt:lpstr>Verdana</vt:lpstr>
      <vt:lpstr>NIST_NNMI_Revised</vt:lpstr>
      <vt:lpstr>Secondary theme with whtie bar</vt:lpstr>
      <vt:lpstr>2017 Annual Conference National Council for Advanced Manufacturing </vt:lpstr>
      <vt:lpstr>Manufacturing USA:  a National need</vt:lpstr>
      <vt:lpstr>Manufacturing USA Strategic Goals</vt:lpstr>
      <vt:lpstr>Manufacturing Institute Framework</vt:lpstr>
      <vt:lpstr>Manufacturing USA Today Regional Hubs with National Impact</vt:lpstr>
      <vt:lpstr>Measuring Performance</vt:lpstr>
      <vt:lpstr>1) Impact to U.S. Innovation Ecosystem</vt:lpstr>
      <vt:lpstr>2) Financial Leverage</vt:lpstr>
      <vt:lpstr>3) Technology Advancement: Innovation Leads to U.S. Jobs</vt:lpstr>
      <vt:lpstr>3) Technology Advancement: Collaboration Improves Efficiency</vt:lpstr>
      <vt:lpstr>4) Development of an Advanced Manufacturing Workforce</vt:lpstr>
      <vt:lpstr>4) Workforce: The Role of the Network</vt:lpstr>
      <vt:lpstr>Third Party Assessment Commissioned</vt:lpstr>
      <vt:lpstr>Formation of Regional Clusters</vt:lpstr>
      <vt:lpstr>The Power of Connections</vt:lpstr>
      <vt:lpstr>Collaboration Multiplier Effect</vt:lpstr>
      <vt:lpstr>Third Party Assessment Findings &amp; Program Progress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Manufacturing USA for MEP embedding</dc:title>
  <dc:creator>AMNPO Staff</dc:creator>
  <cp:keywords/>
  <cp:lastModifiedBy>PSAV</cp:lastModifiedBy>
  <cp:revision>137</cp:revision>
  <cp:lastPrinted>2017-01-11T19:41:52Z</cp:lastPrinted>
  <dcterms:created xsi:type="dcterms:W3CDTF">2016-10-24T15:36:16Z</dcterms:created>
  <dcterms:modified xsi:type="dcterms:W3CDTF">2017-09-08T12:30:05Z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0x01010094D4F23A31A7594E9AE08D4C3454664C</vt:lpwstr>
  </property>
  <property fmtid="{D5CDD505-2E9C-101B-9397-08002B2CF9AE}" pid="3" name="TaxKeyword">
    <vt:lpwstr/>
  </property>
</Properties>
</file>