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503388" r:id="rId1"/>
  </p:sldMasterIdLst>
  <p:notesMasterIdLst>
    <p:notesMasterId r:id="rId20"/>
  </p:notesMasterIdLst>
  <p:handoutMasterIdLst>
    <p:handoutMasterId r:id="rId21"/>
  </p:handoutMasterIdLst>
  <p:sldIdLst>
    <p:sldId id="1157" r:id="rId2"/>
    <p:sldId id="1194" r:id="rId3"/>
    <p:sldId id="1159" r:id="rId4"/>
    <p:sldId id="1160" r:id="rId5"/>
    <p:sldId id="1162" r:id="rId6"/>
    <p:sldId id="1208" r:id="rId7"/>
    <p:sldId id="1211" r:id="rId8"/>
    <p:sldId id="1164" r:id="rId9"/>
    <p:sldId id="1163" r:id="rId10"/>
    <p:sldId id="1210" r:id="rId11"/>
    <p:sldId id="1204" r:id="rId12"/>
    <p:sldId id="1190" r:id="rId13"/>
    <p:sldId id="1192" r:id="rId14"/>
    <p:sldId id="1196" r:id="rId15"/>
    <p:sldId id="1205" r:id="rId16"/>
    <p:sldId id="1203" r:id="rId17"/>
    <p:sldId id="1197" r:id="rId18"/>
    <p:sldId id="1212" r:id="rId1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CFFF"/>
    <a:srgbClr val="BAE4C4"/>
    <a:srgbClr val="0000FF"/>
    <a:srgbClr val="EED700"/>
    <a:srgbClr val="FFF9BD"/>
    <a:srgbClr val="008E40"/>
    <a:srgbClr val="FF6600"/>
    <a:srgbClr val="FFB9B9"/>
    <a:srgbClr val="89B0FF"/>
    <a:srgbClr val="FFE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3" autoAdjust="0"/>
    <p:restoredTop sz="97582" autoAdjust="0"/>
  </p:normalViewPr>
  <p:slideViewPr>
    <p:cSldViewPr snapToGrid="0">
      <p:cViewPr>
        <p:scale>
          <a:sx n="60" d="100"/>
          <a:sy n="60" d="100"/>
        </p:scale>
        <p:origin x="702" y="126"/>
      </p:cViewPr>
      <p:guideLst>
        <p:guide orient="horz" pos="2304"/>
        <p:guide pos="3840"/>
      </p:guideLst>
    </p:cSldViewPr>
  </p:slideViewPr>
  <p:notesTextViewPr>
    <p:cViewPr>
      <p:scale>
        <a:sx n="3" d="2"/>
        <a:sy n="3" d="2"/>
      </p:scale>
      <p:origin x="0" y="0"/>
    </p:cViewPr>
  </p:notesTextViewPr>
  <p:sorterViewPr>
    <p:cViewPr varScale="1">
      <p:scale>
        <a:sx n="1" d="1"/>
        <a:sy n="1" d="1"/>
      </p:scale>
      <p:origin x="0" y="-1164"/>
    </p:cViewPr>
  </p:sorterViewPr>
  <p:notesViewPr>
    <p:cSldViewPr snapToGrid="0">
      <p:cViewPr varScale="1">
        <p:scale>
          <a:sx n="39" d="100"/>
          <a:sy n="39" d="100"/>
        </p:scale>
        <p:origin x="-1976" y="-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0544" tIns="45272" rIns="90544" bIns="45272"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0544" tIns="45272" rIns="90544" bIns="45272" rtlCol="0"/>
          <a:lstStyle>
            <a:lvl1pPr algn="r">
              <a:defRPr sz="1200">
                <a:latin typeface="Arial" charset="0"/>
                <a:cs typeface="+mn-cs"/>
              </a:defRPr>
            </a:lvl1pPr>
          </a:lstStyle>
          <a:p>
            <a:pPr>
              <a:defRPr/>
            </a:pPr>
            <a:fld id="{F5AA3911-96DA-4A91-B54E-4CB142FFA754}" type="datetimeFigureOut">
              <a:rPr lang="en-US"/>
              <a:pPr>
                <a:defRPr/>
              </a:pPr>
              <a:t>7/11/2017</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0544" tIns="45272" rIns="90544" bIns="45272"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0544" tIns="45272" rIns="90544" bIns="45272" rtlCol="0" anchor="b"/>
          <a:lstStyle>
            <a:lvl1pPr algn="r">
              <a:defRPr sz="1200">
                <a:latin typeface="Arial" charset="0"/>
                <a:cs typeface="+mn-cs"/>
              </a:defRPr>
            </a:lvl1pPr>
          </a:lstStyle>
          <a:p>
            <a:pPr>
              <a:defRPr/>
            </a:pPr>
            <a:fld id="{82C4C9A3-4DC0-4A9D-9196-6AC2A0EA1D2F}" type="slidenum">
              <a:rPr lang="en-US"/>
              <a:pPr>
                <a:defRPr/>
              </a:pPr>
              <a:t>‹#›</a:t>
            </a:fld>
            <a:endParaRPr lang="en-US" dirty="0"/>
          </a:p>
        </p:txBody>
      </p:sp>
    </p:spTree>
    <p:extLst>
      <p:ext uri="{BB962C8B-B14F-4D97-AF65-F5344CB8AC3E}">
        <p14:creationId xmlns:p14="http://schemas.microsoft.com/office/powerpoint/2010/main" val="31859807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2264" tIns="46131" rIns="92264" bIns="46131"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70339" y="1"/>
            <a:ext cx="3038475" cy="465138"/>
          </a:xfrm>
          <a:prstGeom prst="rect">
            <a:avLst/>
          </a:prstGeom>
        </p:spPr>
        <p:txBody>
          <a:bodyPr vert="horz" lIns="92264" tIns="46131" rIns="92264" bIns="46131" rtlCol="0"/>
          <a:lstStyle>
            <a:lvl1pPr algn="r">
              <a:defRPr sz="1200">
                <a:latin typeface="Arial" charset="0"/>
                <a:cs typeface="+mn-cs"/>
              </a:defRPr>
            </a:lvl1pPr>
          </a:lstStyle>
          <a:p>
            <a:pPr>
              <a:defRPr/>
            </a:pPr>
            <a:fld id="{DBA4DA60-09AF-461E-BAF7-8CF8D8C134D1}" type="datetimeFigureOut">
              <a:rPr lang="en-US"/>
              <a:pPr>
                <a:defRPr/>
              </a:pPr>
              <a:t>7/11/2017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264" tIns="46131" rIns="92264" bIns="46131" rtlCol="0" anchor="ctr"/>
          <a:lstStyle/>
          <a:p>
            <a:pPr lvl="0"/>
            <a:endParaRPr lang="en-US" noProof="0" dirty="0" smtClean="0"/>
          </a:p>
        </p:txBody>
      </p:sp>
      <p:sp>
        <p:nvSpPr>
          <p:cNvPr id="5" name="Notes Placeholder 4"/>
          <p:cNvSpPr>
            <a:spLocks noGrp="1"/>
          </p:cNvSpPr>
          <p:nvPr>
            <p:ph type="body" sz="quarter" idx="3"/>
          </p:nvPr>
        </p:nvSpPr>
        <p:spPr>
          <a:xfrm>
            <a:off x="700089" y="4416425"/>
            <a:ext cx="5610225" cy="4183063"/>
          </a:xfrm>
          <a:prstGeom prst="rect">
            <a:avLst/>
          </a:prstGeom>
        </p:spPr>
        <p:txBody>
          <a:bodyPr vert="horz" lIns="92264" tIns="46131" rIns="92264" bIns="461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2264" tIns="46131" rIns="92264" bIns="46131"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2264" tIns="46131" rIns="92264" bIns="46131" rtlCol="0" anchor="b"/>
          <a:lstStyle>
            <a:lvl1pPr algn="r">
              <a:defRPr sz="1200">
                <a:latin typeface="Arial" charset="0"/>
                <a:cs typeface="+mn-cs"/>
              </a:defRPr>
            </a:lvl1pPr>
          </a:lstStyle>
          <a:p>
            <a:pPr>
              <a:defRPr/>
            </a:pPr>
            <a:fld id="{3252E392-BF44-488B-9755-ECBD769B17C6}" type="slidenum">
              <a:rPr lang="en-US"/>
              <a:pPr>
                <a:defRPr/>
              </a:pPr>
              <a:t>‹#›</a:t>
            </a:fld>
            <a:endParaRPr lang="en-US" dirty="0"/>
          </a:p>
        </p:txBody>
      </p:sp>
    </p:spTree>
    <p:extLst>
      <p:ext uri="{BB962C8B-B14F-4D97-AF65-F5344CB8AC3E}">
        <p14:creationId xmlns:p14="http://schemas.microsoft.com/office/powerpoint/2010/main" val="20257559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p:spPr>
        <p:txBody>
          <a:bodyPr/>
          <a:lstStyle/>
          <a:p>
            <a:fld id="{AA1593E8-944A-421E-BF33-0204041EF22E}" type="slidenum">
              <a:rPr lang="en-US" smtClean="0">
                <a:latin typeface="Arial" pitchFamily="34" charset="0"/>
              </a:rPr>
              <a:pPr/>
              <a:t>1</a:t>
            </a:fld>
            <a:endParaRPr lang="en-US" dirty="0" smtClean="0">
              <a:latin typeface="Arial" pitchFamily="34" charset="0"/>
            </a:endParaRPr>
          </a:p>
        </p:txBody>
      </p:sp>
      <p:sp>
        <p:nvSpPr>
          <p:cNvPr id="14339" name="Rectangle 2"/>
          <p:cNvSpPr>
            <a:spLocks noGrp="1" noRot="1" noChangeAspect="1" noChangeArrowheads="1" noTextEdit="1"/>
          </p:cNvSpPr>
          <p:nvPr>
            <p:ph type="sldImg"/>
          </p:nvPr>
        </p:nvSpPr>
        <p:spPr>
          <a:xfrm>
            <a:off x="409575" y="698500"/>
            <a:ext cx="6192838" cy="3484563"/>
          </a:xfrm>
          <a:ln/>
        </p:spPr>
      </p:sp>
      <p:sp>
        <p:nvSpPr>
          <p:cNvPr id="14340" name="Rectangle 3"/>
          <p:cNvSpPr>
            <a:spLocks noGrp="1" noChangeArrowheads="1"/>
          </p:cNvSpPr>
          <p:nvPr>
            <p:ph type="body" idx="1"/>
          </p:nvPr>
        </p:nvSpPr>
        <p:spPr>
          <a:xfrm>
            <a:off x="935039" y="4416426"/>
            <a:ext cx="5140325" cy="4181475"/>
          </a:xfrm>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8543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fld id="{C20ED4C2-FA1C-4EC8-8731-F4705265D2BF}" type="slidenum">
              <a:rPr lang="en-US" smtClean="0">
                <a:latin typeface="Arial" pitchFamily="34" charset="0"/>
              </a:rPr>
              <a:pPr/>
              <a:t>18</a:t>
            </a:fld>
            <a:endParaRPr lang="en-US" dirty="0" smtClean="0">
              <a:latin typeface="Arial" pitchFamily="34" charset="0"/>
            </a:endParaRPr>
          </a:p>
        </p:txBody>
      </p:sp>
    </p:spTree>
    <p:extLst>
      <p:ext uri="{BB962C8B-B14F-4D97-AF65-F5344CB8AC3E}">
        <p14:creationId xmlns:p14="http://schemas.microsoft.com/office/powerpoint/2010/main" val="399204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pPr defTabSz="920656"/>
            <a:fld id="{4D7824F3-C5F3-45F8-8773-D280E90534C0}" type="slidenum">
              <a:rPr lang="en-US" smtClean="0"/>
              <a:pPr defTabSz="920656"/>
              <a:t>2</a:t>
            </a:fld>
            <a:endParaRPr lang="en-US" dirty="0" smtClean="0"/>
          </a:p>
        </p:txBody>
      </p:sp>
      <p:sp>
        <p:nvSpPr>
          <p:cNvPr id="100355" name="Rectangle 2"/>
          <p:cNvSpPr>
            <a:spLocks noGrp="1" noRot="1" noChangeAspect="1" noChangeArrowheads="1" noTextEdit="1"/>
          </p:cNvSpPr>
          <p:nvPr>
            <p:ph type="sldImg"/>
          </p:nvPr>
        </p:nvSpPr>
        <p:spPr>
          <a:xfrm>
            <a:off x="390525" y="703263"/>
            <a:ext cx="6234113" cy="3506787"/>
          </a:xfrm>
          <a:ln/>
        </p:spPr>
      </p:sp>
      <p:sp>
        <p:nvSpPr>
          <p:cNvPr id="100356" name="Rectangle 3"/>
          <p:cNvSpPr>
            <a:spLocks noGrp="1" noChangeArrowheads="1"/>
          </p:cNvSpPr>
          <p:nvPr>
            <p:ph type="body" idx="1"/>
          </p:nvPr>
        </p:nvSpPr>
        <p:spPr>
          <a:xfrm>
            <a:off x="925514" y="4446589"/>
            <a:ext cx="5159375" cy="4135437"/>
          </a:xfrm>
          <a:noFill/>
          <a:ln/>
        </p:spPr>
        <p:txBody>
          <a:bodyPr/>
          <a:lstStyle/>
          <a:p>
            <a:pPr eaLnBrk="1" hangingPunct="1"/>
            <a:endParaRPr lang="en-US" dirty="0" smtClean="0"/>
          </a:p>
        </p:txBody>
      </p:sp>
    </p:spTree>
    <p:extLst>
      <p:ext uri="{BB962C8B-B14F-4D97-AF65-F5344CB8AC3E}">
        <p14:creationId xmlns:p14="http://schemas.microsoft.com/office/powerpoint/2010/main" val="59541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pPr defTabSz="920656"/>
            <a:fld id="{CEFA3C6C-0AAA-4579-B54F-F5125329DF24}" type="slidenum">
              <a:rPr lang="en-US" smtClean="0"/>
              <a:pPr defTabSz="920656"/>
              <a:t>3</a:t>
            </a:fld>
            <a:endParaRPr lang="en-US" dirty="0" smtClean="0"/>
          </a:p>
        </p:txBody>
      </p:sp>
      <p:sp>
        <p:nvSpPr>
          <p:cNvPr id="83971" name="Rectangle 2"/>
          <p:cNvSpPr>
            <a:spLocks noGrp="1" noRot="1" noChangeAspect="1" noChangeArrowheads="1" noTextEdit="1"/>
          </p:cNvSpPr>
          <p:nvPr>
            <p:ph type="sldImg"/>
          </p:nvPr>
        </p:nvSpPr>
        <p:spPr>
          <a:xfrm>
            <a:off x="406400" y="696913"/>
            <a:ext cx="6197600" cy="3486150"/>
          </a:xfrm>
          <a:ln/>
        </p:spPr>
      </p:sp>
      <p:sp>
        <p:nvSpPr>
          <p:cNvPr id="839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4455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pPr defTabSz="920656"/>
            <a:fld id="{8EC39660-AC79-405E-A391-FB55EEC3695C}" type="slidenum">
              <a:rPr lang="en-US" smtClean="0"/>
              <a:pPr defTabSz="920656"/>
              <a:t>4</a:t>
            </a:fld>
            <a:endParaRPr lang="en-US" dirty="0" smtClean="0"/>
          </a:p>
        </p:txBody>
      </p:sp>
      <p:sp>
        <p:nvSpPr>
          <p:cNvPr id="94211" name="Rectangle 2"/>
          <p:cNvSpPr>
            <a:spLocks noGrp="1" noRot="1" noChangeAspect="1" noChangeArrowheads="1" noTextEdit="1"/>
          </p:cNvSpPr>
          <p:nvPr>
            <p:ph type="sldImg"/>
          </p:nvPr>
        </p:nvSpPr>
        <p:spPr>
          <a:xfrm>
            <a:off x="373063" y="676275"/>
            <a:ext cx="6269037" cy="3527425"/>
          </a:xfrm>
          <a:ln/>
        </p:spPr>
      </p:sp>
      <p:sp>
        <p:nvSpPr>
          <p:cNvPr id="94212" name="Rectangle 3"/>
          <p:cNvSpPr>
            <a:spLocks noGrp="1" noChangeArrowheads="1"/>
          </p:cNvSpPr>
          <p:nvPr>
            <p:ph type="body" idx="1"/>
          </p:nvPr>
        </p:nvSpPr>
        <p:spPr>
          <a:xfrm>
            <a:off x="915988" y="4430713"/>
            <a:ext cx="5180012" cy="4203700"/>
          </a:xfrm>
          <a:noFill/>
          <a:ln/>
        </p:spPr>
        <p:txBody>
          <a:bodyPr lIns="89973" tIns="44986" rIns="89973" bIns="44986"/>
          <a:lstStyle/>
          <a:p>
            <a:pPr eaLnBrk="1" hangingPunct="1"/>
            <a:endParaRPr lang="en-US" dirty="0" smtClean="0"/>
          </a:p>
        </p:txBody>
      </p:sp>
    </p:spTree>
    <p:extLst>
      <p:ext uri="{BB962C8B-B14F-4D97-AF65-F5344CB8AC3E}">
        <p14:creationId xmlns:p14="http://schemas.microsoft.com/office/powerpoint/2010/main" val="353051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FC301EBB-2557-4BBB-93A8-FE91A5BF46CF}" type="slidenum">
              <a:rPr lang="en-US" smtClean="0">
                <a:latin typeface="Arial" pitchFamily="34" charset="0"/>
              </a:rPr>
              <a:pPr/>
              <a:t>5</a:t>
            </a:fld>
            <a:endParaRPr lang="en-US" dirty="0" smtClean="0">
              <a:latin typeface="Arial" pitchFamily="34" charset="0"/>
            </a:endParaRPr>
          </a:p>
        </p:txBody>
      </p:sp>
    </p:spTree>
    <p:extLst>
      <p:ext uri="{BB962C8B-B14F-4D97-AF65-F5344CB8AC3E}">
        <p14:creationId xmlns:p14="http://schemas.microsoft.com/office/powerpoint/2010/main" val="216538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3564617D-D034-45C2-9AE6-4F7A1307B1B6}" type="slidenum">
              <a:rPr lang="en-US" smtClean="0">
                <a:latin typeface="Arial" pitchFamily="34" charset="0"/>
              </a:rPr>
              <a:pPr/>
              <a:t>8</a:t>
            </a:fld>
            <a:endParaRPr lang="en-US" dirty="0" smtClean="0">
              <a:latin typeface="Arial" pitchFamily="34" charset="0"/>
            </a:endParaRPr>
          </a:p>
        </p:txBody>
      </p:sp>
    </p:spTree>
    <p:extLst>
      <p:ext uri="{BB962C8B-B14F-4D97-AF65-F5344CB8AC3E}">
        <p14:creationId xmlns:p14="http://schemas.microsoft.com/office/powerpoint/2010/main" val="152067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p>
            <a:fld id="{D1D4D7AD-7CB6-4382-BA47-212AD2FB8627}" type="slidenum">
              <a:rPr lang="en-US" smtClean="0">
                <a:latin typeface="Arial" pitchFamily="34" charset="0"/>
              </a:rPr>
              <a:pPr/>
              <a:t>9</a:t>
            </a:fld>
            <a:endParaRPr lang="en-US" dirty="0" smtClean="0">
              <a:latin typeface="Arial" pitchFamily="34" charset="0"/>
            </a:endParaRPr>
          </a:p>
        </p:txBody>
      </p:sp>
    </p:spTree>
    <p:extLst>
      <p:ext uri="{BB962C8B-B14F-4D97-AF65-F5344CB8AC3E}">
        <p14:creationId xmlns:p14="http://schemas.microsoft.com/office/powerpoint/2010/main" val="392047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9678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p:spPr>
        <p:txBody>
          <a:bodyPr/>
          <a:lstStyle/>
          <a:p>
            <a:fld id="{AA1593E8-944A-421E-BF33-0204041EF22E}" type="slidenum">
              <a:rPr lang="en-US" smtClean="0">
                <a:latin typeface="Arial" pitchFamily="34" charset="0"/>
              </a:rPr>
              <a:pPr/>
              <a:t>15</a:t>
            </a:fld>
            <a:endParaRPr lang="en-US" dirty="0" smtClean="0">
              <a:latin typeface="Arial" pitchFamily="34" charset="0"/>
            </a:endParaRPr>
          </a:p>
        </p:txBody>
      </p:sp>
      <p:sp>
        <p:nvSpPr>
          <p:cNvPr id="14339" name="Rectangle 2"/>
          <p:cNvSpPr>
            <a:spLocks noGrp="1" noRot="1" noChangeAspect="1" noChangeArrowheads="1" noTextEdit="1"/>
          </p:cNvSpPr>
          <p:nvPr>
            <p:ph type="sldImg"/>
          </p:nvPr>
        </p:nvSpPr>
        <p:spPr>
          <a:xfrm>
            <a:off x="409575" y="698500"/>
            <a:ext cx="6192838" cy="3484563"/>
          </a:xfrm>
          <a:ln/>
        </p:spPr>
      </p:sp>
      <p:sp>
        <p:nvSpPr>
          <p:cNvPr id="14340" name="Rectangle 3"/>
          <p:cNvSpPr>
            <a:spLocks noGrp="1" noChangeArrowheads="1"/>
          </p:cNvSpPr>
          <p:nvPr>
            <p:ph type="body" idx="1"/>
          </p:nvPr>
        </p:nvSpPr>
        <p:spPr>
          <a:xfrm>
            <a:off x="935039" y="4416426"/>
            <a:ext cx="5140325" cy="4181475"/>
          </a:xfrm>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41695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26601" y="2603829"/>
            <a:ext cx="4738797" cy="5232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03025" y="1032745"/>
            <a:ext cx="615553" cy="46464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5790"/>
            <a:ext cx="8026400" cy="5540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401" y="195590"/>
            <a:ext cx="4738797" cy="52322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538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295400"/>
            <a:ext cx="538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886200"/>
            <a:ext cx="538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28201" y="462290"/>
            <a:ext cx="4738797" cy="52322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6337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11480800" y="6400801"/>
            <a:ext cx="609600" cy="307975"/>
          </a:xfrm>
          <a:prstGeom prst="rect">
            <a:avLst/>
          </a:prstGeom>
          <a:ln/>
        </p:spPr>
        <p:txBody>
          <a:bodyPr/>
          <a:lstStyle>
            <a:lvl1pPr>
              <a:defRPr/>
            </a:lvl1pPr>
          </a:lstStyle>
          <a:p>
            <a:pPr>
              <a:defRPr/>
            </a:pPr>
            <a:fld id="{D6A2F5F1-9AAD-45F1-ADD8-136CE75EF8B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0"/>
            <a:ext cx="9578263" cy="7078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26601" y="584529"/>
            <a:ext cx="4738797" cy="5232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dirty="0"/>
          </a:p>
        </p:txBody>
      </p:sp>
      <p:sp>
        <p:nvSpPr>
          <p:cNvPr id="4"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p:txBody>
          <a:bodyPr/>
          <a:lstStyle>
            <a:lvl1pPr>
              <a:defRPr/>
            </a:lvl1pPr>
          </a:lstStyle>
          <a:p>
            <a:pPr>
              <a:defRPr/>
            </a:pPr>
            <a:endParaRPr lang="en-US" dirty="0"/>
          </a:p>
        </p:txBody>
      </p:sp>
      <p:pic>
        <p:nvPicPr>
          <p:cNvPr id="5" name="Picture 11" descr="guts_19.jpg"/>
          <p:cNvPicPr>
            <a:picLocks noChangeAspect="1"/>
          </p:cNvPicPr>
          <p:nvPr userDrawn="1"/>
        </p:nvPicPr>
        <p:blipFill>
          <a:blip r:embed="rId2" cstate="print"/>
          <a:srcRect/>
          <a:stretch>
            <a:fillRect/>
          </a:stretch>
        </p:blipFill>
        <p:spPr bwMode="auto">
          <a:xfrm>
            <a:off x="62752" y="76200"/>
            <a:ext cx="648448" cy="533401"/>
          </a:xfrm>
          <a:prstGeom prst="rect">
            <a:avLst/>
          </a:prstGeom>
          <a:noFill/>
          <a:ln w="9525">
            <a:noFill/>
            <a:miter lim="800000"/>
            <a:headEnd/>
            <a:tailEnd/>
          </a:ln>
        </p:spPr>
      </p:pic>
      <p:pic>
        <p:nvPicPr>
          <p:cNvPr id="7" name="Picture 6" descr="Tradoc New Logo.PNG"/>
          <p:cNvPicPr>
            <a:picLocks noChangeAspect="1"/>
          </p:cNvPicPr>
          <p:nvPr userDrawn="1"/>
        </p:nvPicPr>
        <p:blipFill>
          <a:blip r:embed="rId3" cstate="print"/>
          <a:stretch>
            <a:fillRect/>
          </a:stretch>
        </p:blipFill>
        <p:spPr bwMode="auto">
          <a:xfrm>
            <a:off x="11277600" y="0"/>
            <a:ext cx="914400" cy="685800"/>
          </a:xfrm>
          <a:prstGeom prst="rect">
            <a:avLst/>
          </a:prstGeom>
          <a:effectLst>
            <a:outerShdw blurRad="50800" dist="228600" dir="2700000" sx="97000" sy="97000" algn="tl" rotWithShape="0">
              <a:prstClr val="black">
                <a:alpha val="15000"/>
              </a:prstClr>
            </a:outerShdw>
          </a:effectLst>
          <a:scene3d>
            <a:camera prst="obliqueTopLeft"/>
            <a:lightRig rig="threePt" dir="t"/>
          </a:scene3d>
          <a:sp3d z="50800"/>
        </p:spPr>
      </p:pic>
      <p:grpSp>
        <p:nvGrpSpPr>
          <p:cNvPr id="8" name="Group 10"/>
          <p:cNvGrpSpPr>
            <a:grpSpLocks/>
          </p:cNvGrpSpPr>
          <p:nvPr userDrawn="1"/>
        </p:nvGrpSpPr>
        <p:grpSpPr bwMode="auto">
          <a:xfrm>
            <a:off x="1212849" y="509556"/>
            <a:ext cx="9753600" cy="52344"/>
            <a:chOff x="457200" y="1386165"/>
            <a:chExt cx="8229600" cy="6813"/>
          </a:xfrm>
        </p:grpSpPr>
        <p:cxnSp>
          <p:nvCxnSpPr>
            <p:cNvPr id="10" name="Straight Connector 9"/>
            <p:cNvCxnSpPr/>
            <p:nvPr userDrawn="1"/>
          </p:nvCxnSpPr>
          <p:spPr>
            <a:xfrm>
              <a:off x="457200" y="1388284"/>
              <a:ext cx="8229600" cy="160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1391369"/>
              <a:ext cx="8229600" cy="16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1386165"/>
              <a:ext cx="8229600" cy="1609"/>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34991"/>
            <a:ext cx="3709670" cy="40011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9"/>
            <a:ext cx="370967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16" descr="top-corner"/>
          <p:cNvPicPr>
            <a:picLocks noChangeAspect="1" noChangeArrowheads="1"/>
          </p:cNvPicPr>
          <p:nvPr/>
        </p:nvPicPr>
        <p:blipFill>
          <a:blip r:embed="rId15" cstate="print"/>
          <a:srcRect/>
          <a:stretch>
            <a:fillRect/>
          </a:stretch>
        </p:blipFill>
        <p:spPr bwMode="auto">
          <a:xfrm>
            <a:off x="7797800" y="0"/>
            <a:ext cx="4394200" cy="3810000"/>
          </a:xfrm>
          <a:prstGeom prst="rect">
            <a:avLst/>
          </a:prstGeom>
          <a:noFill/>
          <a:ln w="9525">
            <a:noFill/>
            <a:miter lim="800000"/>
            <a:headEnd/>
            <a:tailEnd/>
          </a:ln>
        </p:spPr>
      </p:pic>
      <p:pic>
        <p:nvPicPr>
          <p:cNvPr id="33795" name="Picture 15" descr="top-corner"/>
          <p:cNvPicPr>
            <a:picLocks noChangeAspect="1" noChangeArrowheads="1"/>
          </p:cNvPicPr>
          <p:nvPr/>
        </p:nvPicPr>
        <p:blipFill>
          <a:blip r:embed="rId16" cstate="print"/>
          <a:srcRect/>
          <a:stretch>
            <a:fillRect/>
          </a:stretch>
        </p:blipFill>
        <p:spPr bwMode="auto">
          <a:xfrm>
            <a:off x="0" y="3048000"/>
            <a:ext cx="4394200" cy="3810000"/>
          </a:xfrm>
          <a:prstGeom prst="rect">
            <a:avLst/>
          </a:prstGeom>
          <a:noFill/>
          <a:ln w="9525">
            <a:noFill/>
            <a:miter lim="800000"/>
            <a:headEnd/>
            <a:tailEnd/>
          </a:ln>
        </p:spPr>
      </p:pic>
      <p:pic>
        <p:nvPicPr>
          <p:cNvPr id="33796" name="Picture 9" descr="top-corner"/>
          <p:cNvPicPr>
            <a:picLocks noChangeAspect="1" noChangeArrowheads="1"/>
          </p:cNvPicPr>
          <p:nvPr/>
        </p:nvPicPr>
        <p:blipFill>
          <a:blip r:embed="rId17" cstate="print"/>
          <a:srcRect/>
          <a:stretch>
            <a:fillRect/>
          </a:stretch>
        </p:blipFill>
        <p:spPr bwMode="auto">
          <a:xfrm>
            <a:off x="7112000" y="3562350"/>
            <a:ext cx="5080000" cy="3295650"/>
          </a:xfrm>
          <a:prstGeom prst="rect">
            <a:avLst/>
          </a:prstGeom>
          <a:noFill/>
          <a:ln w="9525">
            <a:noFill/>
            <a:miter lim="800000"/>
            <a:headEnd/>
            <a:tailEnd/>
          </a:ln>
        </p:spPr>
      </p:pic>
      <p:pic>
        <p:nvPicPr>
          <p:cNvPr id="33797" name="Picture 3" descr="top-corner"/>
          <p:cNvPicPr>
            <a:picLocks noChangeAspect="1" noChangeArrowheads="1"/>
          </p:cNvPicPr>
          <p:nvPr/>
        </p:nvPicPr>
        <p:blipFill>
          <a:blip r:embed="rId18" cstate="print"/>
          <a:srcRect/>
          <a:stretch>
            <a:fillRect/>
          </a:stretch>
        </p:blipFill>
        <p:spPr bwMode="auto">
          <a:xfrm>
            <a:off x="0" y="0"/>
            <a:ext cx="5080000" cy="3295650"/>
          </a:xfrm>
          <a:prstGeom prst="rect">
            <a:avLst/>
          </a:prstGeom>
          <a:noFill/>
          <a:ln w="9525">
            <a:noFill/>
            <a:miter lim="800000"/>
            <a:headEnd/>
            <a:tailEnd/>
          </a:ln>
        </p:spPr>
      </p:pic>
      <p:sp>
        <p:nvSpPr>
          <p:cNvPr id="33798" name="Rectangle 4"/>
          <p:cNvSpPr>
            <a:spLocks noGrp="1" noChangeArrowheads="1"/>
          </p:cNvSpPr>
          <p:nvPr>
            <p:ph type="title"/>
          </p:nvPr>
        </p:nvSpPr>
        <p:spPr bwMode="auto">
          <a:xfrm>
            <a:off x="3725544" y="583734"/>
            <a:ext cx="4738797" cy="523220"/>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33799" name="Rectangle 5"/>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307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US" dirty="0"/>
          </a:p>
        </p:txBody>
      </p:sp>
      <p:pic>
        <p:nvPicPr>
          <p:cNvPr id="12" name="Picture 11" descr="guts_19.jpg"/>
          <p:cNvPicPr>
            <a:picLocks noChangeAspect="1"/>
          </p:cNvPicPr>
          <p:nvPr/>
        </p:nvPicPr>
        <p:blipFill>
          <a:blip r:embed="rId19" cstate="print"/>
          <a:srcRect/>
          <a:stretch>
            <a:fillRect/>
          </a:stretch>
        </p:blipFill>
        <p:spPr bwMode="auto">
          <a:xfrm>
            <a:off x="62752" y="76200"/>
            <a:ext cx="648448" cy="533401"/>
          </a:xfrm>
          <a:prstGeom prst="rect">
            <a:avLst/>
          </a:prstGeom>
          <a:noFill/>
          <a:ln w="9525">
            <a:noFill/>
            <a:miter lim="800000"/>
            <a:headEnd/>
            <a:tailEnd/>
          </a:ln>
        </p:spPr>
      </p:pic>
      <p:pic>
        <p:nvPicPr>
          <p:cNvPr id="13" name="Picture 12" descr="Tradoc New Logo.PNG"/>
          <p:cNvPicPr>
            <a:picLocks noChangeAspect="1"/>
          </p:cNvPicPr>
          <p:nvPr/>
        </p:nvPicPr>
        <p:blipFill>
          <a:blip r:embed="rId20" cstate="print"/>
          <a:stretch>
            <a:fillRect/>
          </a:stretch>
        </p:blipFill>
        <p:spPr bwMode="auto">
          <a:xfrm>
            <a:off x="11277600" y="0"/>
            <a:ext cx="914400" cy="685800"/>
          </a:xfrm>
          <a:prstGeom prst="rect">
            <a:avLst/>
          </a:prstGeom>
          <a:effectLst>
            <a:outerShdw blurRad="50800" dist="228600" dir="2700000" sx="97000" sy="97000" algn="tl" rotWithShape="0">
              <a:prstClr val="black">
                <a:alpha val="15000"/>
              </a:prstClr>
            </a:outerShdw>
          </a:effectLst>
          <a:scene3d>
            <a:camera prst="obliqueTopLeft"/>
            <a:lightRig rig="threePt" dir="t"/>
          </a:scene3d>
          <a:sp3d z="50800"/>
        </p:spPr>
      </p:pic>
      <p:grpSp>
        <p:nvGrpSpPr>
          <p:cNvPr id="14" name="Group 10"/>
          <p:cNvGrpSpPr>
            <a:grpSpLocks/>
          </p:cNvGrpSpPr>
          <p:nvPr/>
        </p:nvGrpSpPr>
        <p:grpSpPr bwMode="auto">
          <a:xfrm>
            <a:off x="1212849" y="509556"/>
            <a:ext cx="9753600" cy="52344"/>
            <a:chOff x="457200" y="1386165"/>
            <a:chExt cx="8229600" cy="6813"/>
          </a:xfrm>
        </p:grpSpPr>
        <p:cxnSp>
          <p:nvCxnSpPr>
            <p:cNvPr id="15" name="Straight Connector 14"/>
            <p:cNvCxnSpPr/>
            <p:nvPr userDrawn="1"/>
          </p:nvCxnSpPr>
          <p:spPr>
            <a:xfrm>
              <a:off x="457200" y="1388284"/>
              <a:ext cx="8229600" cy="160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 y="1391369"/>
              <a:ext cx="8229600" cy="16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7200" y="1386165"/>
              <a:ext cx="8229600" cy="1609"/>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504455" r:id="rId1"/>
    <p:sldLayoutId id="2147504307" r:id="rId2"/>
    <p:sldLayoutId id="2147504456" r:id="rId3"/>
    <p:sldLayoutId id="2147504457" r:id="rId4"/>
    <p:sldLayoutId id="2147504458" r:id="rId5"/>
    <p:sldLayoutId id="2147504459" r:id="rId6"/>
    <p:sldLayoutId id="2147504460" r:id="rId7"/>
    <p:sldLayoutId id="2147504461" r:id="rId8"/>
    <p:sldLayoutId id="2147504462" r:id="rId9"/>
    <p:sldLayoutId id="2147504463" r:id="rId10"/>
    <p:sldLayoutId id="2147504464" r:id="rId11"/>
    <p:sldLayoutId id="2147504465" r:id="rId12"/>
    <p:sldLayoutId id="2147504466" r:id="rId13"/>
  </p:sldLayoutIdLst>
  <p:hf hdr="0" ftr="0" dt="0"/>
  <p:txStyles>
    <p:titleStyle>
      <a:lvl1pPr algn="ctr" rtl="0" eaLnBrk="0" fontAlgn="base" hangingPunct="0">
        <a:spcBef>
          <a:spcPct val="0"/>
        </a:spcBef>
        <a:spcAft>
          <a:spcPct val="0"/>
        </a:spcAft>
        <a:defRPr sz="2800" u="sng">
          <a:solidFill>
            <a:schemeClr val="tx2"/>
          </a:solidFill>
          <a:latin typeface="+mj-lt"/>
          <a:ea typeface="+mj-ea"/>
          <a:cs typeface="+mj-cs"/>
        </a:defRPr>
      </a:lvl1pPr>
      <a:lvl2pPr algn="ctr" rtl="0" eaLnBrk="0" fontAlgn="base" hangingPunct="0">
        <a:spcBef>
          <a:spcPct val="0"/>
        </a:spcBef>
        <a:spcAft>
          <a:spcPct val="0"/>
        </a:spcAft>
        <a:defRPr sz="2800" u="sng">
          <a:solidFill>
            <a:schemeClr val="tx2"/>
          </a:solidFill>
          <a:latin typeface="Arial" charset="0"/>
        </a:defRPr>
      </a:lvl2pPr>
      <a:lvl3pPr algn="ctr" rtl="0" eaLnBrk="0" fontAlgn="base" hangingPunct="0">
        <a:spcBef>
          <a:spcPct val="0"/>
        </a:spcBef>
        <a:spcAft>
          <a:spcPct val="0"/>
        </a:spcAft>
        <a:defRPr sz="2800" u="sng">
          <a:solidFill>
            <a:schemeClr val="tx2"/>
          </a:solidFill>
          <a:latin typeface="Arial" charset="0"/>
        </a:defRPr>
      </a:lvl3pPr>
      <a:lvl4pPr algn="ctr" rtl="0" eaLnBrk="0" fontAlgn="base" hangingPunct="0">
        <a:spcBef>
          <a:spcPct val="0"/>
        </a:spcBef>
        <a:spcAft>
          <a:spcPct val="0"/>
        </a:spcAft>
        <a:defRPr sz="2800" u="sng">
          <a:solidFill>
            <a:schemeClr val="tx2"/>
          </a:solidFill>
          <a:latin typeface="Arial" charset="0"/>
        </a:defRPr>
      </a:lvl4pPr>
      <a:lvl5pPr algn="ctr" rtl="0" eaLnBrk="0" fontAlgn="base" hangingPunct="0">
        <a:spcBef>
          <a:spcPct val="0"/>
        </a:spcBef>
        <a:spcAft>
          <a:spcPct val="0"/>
        </a:spcAft>
        <a:defRPr sz="2800" u="sng">
          <a:solidFill>
            <a:schemeClr val="tx2"/>
          </a:solidFill>
          <a:latin typeface="Arial" charset="0"/>
        </a:defRPr>
      </a:lvl5pPr>
      <a:lvl6pPr marL="457200" algn="ctr" rtl="0" fontAlgn="base">
        <a:spcBef>
          <a:spcPct val="0"/>
        </a:spcBef>
        <a:spcAft>
          <a:spcPct val="0"/>
        </a:spcAft>
        <a:defRPr sz="2800" u="sng">
          <a:solidFill>
            <a:schemeClr val="tx2"/>
          </a:solidFill>
          <a:latin typeface="Arial" charset="0"/>
        </a:defRPr>
      </a:lvl6pPr>
      <a:lvl7pPr marL="914400" algn="ctr" rtl="0" fontAlgn="base">
        <a:spcBef>
          <a:spcPct val="0"/>
        </a:spcBef>
        <a:spcAft>
          <a:spcPct val="0"/>
        </a:spcAft>
        <a:defRPr sz="2800" u="sng">
          <a:solidFill>
            <a:schemeClr val="tx2"/>
          </a:solidFill>
          <a:latin typeface="Arial" charset="0"/>
        </a:defRPr>
      </a:lvl7pPr>
      <a:lvl8pPr marL="1371600" algn="ctr" rtl="0" fontAlgn="base">
        <a:spcBef>
          <a:spcPct val="0"/>
        </a:spcBef>
        <a:spcAft>
          <a:spcPct val="0"/>
        </a:spcAft>
        <a:defRPr sz="2800" u="sng">
          <a:solidFill>
            <a:schemeClr val="tx2"/>
          </a:solidFill>
          <a:latin typeface="Arial" charset="0"/>
        </a:defRPr>
      </a:lvl8pPr>
      <a:lvl9pPr marL="1828800" algn="ctr" rtl="0" fontAlgn="base">
        <a:spcBef>
          <a:spcPct val="0"/>
        </a:spcBef>
        <a:spcAft>
          <a:spcPct val="0"/>
        </a:spcAft>
        <a:defRPr sz="2800" u="sng">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gif"/><Relationship Id="rId12"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hyperlink" Target="//upload.wikimedia.org/wikipedia/commons/c/ca/National_Guard_Memorial_Building.JPG" TargetMode="External"/><Relationship Id="rId7" Type="http://schemas.openxmlformats.org/officeDocument/2006/relationships/image" Target="../media/image80.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satfa.monroe.army.mil/IMSOConf/IMSOConfPics/IMSO%20Conference%202004/originals/dsc00163.jpg" TargetMode="External"/><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0" y="1079500"/>
          <a:ext cx="9144000" cy="4876800"/>
        </p:xfrm>
        <a:graphic>
          <a:graphicData uri="http://schemas.openxmlformats.org/presentationml/2006/ole">
            <mc:AlternateContent xmlns:mc="http://schemas.openxmlformats.org/markup-compatibility/2006">
              <mc:Choice xmlns:v="urn:schemas-microsoft-com:vml" Requires="v">
                <p:oleObj spid="_x0000_s17415" name="Clip" r:id="rId4" imgW="1588680" imgH="696960" progId="">
                  <p:embed/>
                </p:oleObj>
              </mc:Choice>
              <mc:Fallback>
                <p:oleObj name="Clip" r:id="rId4" imgW="1588680" imgH="6969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079500"/>
                        <a:ext cx="9144000" cy="4876800"/>
                      </a:xfrm>
                      <a:prstGeom prst="rect">
                        <a:avLst/>
                      </a:prstGeom>
                      <a:noFill/>
                      <a:extLst>
                        <a:ext uri="{909E8E84-426E-40DD-AFC4-6F175D3DCCD1}">
                          <a14:hiddenFill xmlns:a14="http://schemas.microsoft.com/office/drawing/2010/main">
                            <a:gradFill rotWithShape="0">
                              <a:gsLst>
                                <a:gs pos="0">
                                  <a:srgbClr val="5AB5BC"/>
                                </a:gs>
                                <a:gs pos="100000">
                                  <a:srgbClr val="FFFFFF"/>
                                </a:gs>
                              </a:gsLst>
                              <a:lin ang="5400000" scaled="1"/>
                            </a:gradFill>
                          </a14:hiddenFill>
                        </a:ext>
                      </a:extLst>
                    </p:spPr>
                  </p:pic>
                </p:oleObj>
              </mc:Fallback>
            </mc:AlternateContent>
          </a:graphicData>
        </a:graphic>
      </p:graphicFrame>
      <p:sp>
        <p:nvSpPr>
          <p:cNvPr id="660483" name="Rectangle 3"/>
          <p:cNvSpPr>
            <a:spLocks noGrp="1" noChangeArrowheads="1"/>
          </p:cNvSpPr>
          <p:nvPr>
            <p:ph type="subTitle" idx="1"/>
          </p:nvPr>
        </p:nvSpPr>
        <p:spPr>
          <a:xfrm>
            <a:off x="1917701" y="1817339"/>
            <a:ext cx="8321675" cy="3025775"/>
          </a:xfrm>
        </p:spPr>
        <p:txBody>
          <a:bodyPr/>
          <a:lstStyle/>
          <a:p>
            <a:pPr>
              <a:lnSpc>
                <a:spcPct val="90000"/>
              </a:lnSpc>
              <a:defRPr/>
            </a:pPr>
            <a:r>
              <a:rPr lang="en-US" sz="4400" b="1" i="1" dirty="0">
                <a:solidFill>
                  <a:srgbClr val="006600"/>
                </a:solidFill>
              </a:rPr>
              <a:t> </a:t>
            </a:r>
            <a:r>
              <a:rPr lang="en-US" sz="4400" b="1" dirty="0"/>
              <a:t>U.S. Army </a:t>
            </a:r>
          </a:p>
          <a:p>
            <a:pPr>
              <a:lnSpc>
                <a:spcPct val="90000"/>
              </a:lnSpc>
              <a:defRPr/>
            </a:pPr>
            <a:r>
              <a:rPr lang="en-US" sz="4400" b="1" dirty="0"/>
              <a:t>Field Studies Program </a:t>
            </a:r>
          </a:p>
          <a:p>
            <a:pPr>
              <a:lnSpc>
                <a:spcPct val="90000"/>
              </a:lnSpc>
              <a:defRPr/>
            </a:pPr>
            <a:r>
              <a:rPr lang="en-US" sz="4400" b="1" dirty="0"/>
              <a:t>Washington D.C. Field Trip</a:t>
            </a:r>
          </a:p>
          <a:p>
            <a:pPr>
              <a:lnSpc>
                <a:spcPct val="90000"/>
              </a:lnSpc>
              <a:defRPr/>
            </a:pPr>
            <a:endParaRPr lang="en-US" sz="4400" b="1" dirty="0"/>
          </a:p>
          <a:p>
            <a:pPr>
              <a:lnSpc>
                <a:spcPct val="90000"/>
              </a:lnSpc>
              <a:defRPr/>
            </a:pPr>
            <a:r>
              <a:rPr lang="en-US" sz="4400" b="1" i="1" dirty="0"/>
              <a:t> </a:t>
            </a:r>
            <a:r>
              <a:rPr lang="en-US" sz="4400" b="1" i="1" dirty="0">
                <a:effectLst>
                  <a:outerShdw blurRad="38100" dist="38100" dir="2700000" algn="tl">
                    <a:srgbClr val="C0C0C0"/>
                  </a:outerShdw>
                </a:effectLst>
              </a:rPr>
              <a:t>	</a:t>
            </a:r>
          </a:p>
          <a:p>
            <a:pPr>
              <a:lnSpc>
                <a:spcPct val="90000"/>
              </a:lnSpc>
              <a:defRPr/>
            </a:pPr>
            <a:endParaRPr lang="en-US" sz="4400" b="1" i="1" dirty="0">
              <a:effectLst>
                <a:outerShdw blurRad="38100" dist="38100" dir="2700000" algn="tl">
                  <a:srgbClr val="C0C0C0"/>
                </a:outerShdw>
              </a:effectLst>
            </a:endParaRPr>
          </a:p>
          <a:p>
            <a:pPr>
              <a:lnSpc>
                <a:spcPct val="90000"/>
              </a:lnSpc>
              <a:defRPr/>
            </a:pPr>
            <a:endParaRPr lang="en-US" sz="4400" b="1" i="1" dirty="0">
              <a:effectLst>
                <a:outerShdw blurRad="38100" dist="38100" dir="2700000" algn="tl">
                  <a:srgbClr val="C0C0C0"/>
                </a:outerShdw>
              </a:effectLst>
            </a:endParaRPr>
          </a:p>
          <a:p>
            <a:pPr>
              <a:lnSpc>
                <a:spcPct val="90000"/>
              </a:lnSpc>
              <a:defRPr/>
            </a:pPr>
            <a:endParaRPr lang="en-US" sz="4400" b="1" i="1" dirty="0">
              <a:effectLst>
                <a:outerShdw blurRad="38100" dist="38100" dir="2700000" algn="tl">
                  <a:srgbClr val="C0C0C0"/>
                </a:outerShdw>
              </a:effectLst>
            </a:endParaRPr>
          </a:p>
          <a:p>
            <a:pPr>
              <a:lnSpc>
                <a:spcPct val="90000"/>
              </a:lnSpc>
              <a:defRPr/>
            </a:pPr>
            <a:endParaRPr lang="en-US" sz="4400" b="1" i="1" dirty="0">
              <a:effectLst>
                <a:outerShdw blurRad="38100" dist="38100" dir="2700000" algn="tl">
                  <a:srgbClr val="C0C0C0"/>
                </a:outerShdw>
              </a:effectLst>
            </a:endParaRPr>
          </a:p>
          <a:p>
            <a:pPr>
              <a:lnSpc>
                <a:spcPct val="90000"/>
              </a:lnSpc>
              <a:defRPr/>
            </a:pPr>
            <a:endParaRPr lang="en-US" sz="44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rot="174495">
            <a:off x="6317609" y="4935489"/>
            <a:ext cx="1991251" cy="1725561"/>
            <a:chOff x="3140661" y="2725738"/>
            <a:chExt cx="2054575" cy="1722444"/>
          </a:xfrm>
        </p:grpSpPr>
        <p:pic>
          <p:nvPicPr>
            <p:cNvPr id="13" name="Picture 4" descr="C:\Users\eric.endries\Desktop\madison-building-front[1].jpg"/>
            <p:cNvPicPr>
              <a:picLocks noChangeAspect="1" noChangeArrowheads="1"/>
            </p:cNvPicPr>
            <p:nvPr/>
          </p:nvPicPr>
          <p:blipFill>
            <a:blip r:embed="rId2" cstate="print"/>
            <a:srcRect/>
            <a:stretch>
              <a:fillRect/>
            </a:stretch>
          </p:blipFill>
          <p:spPr bwMode="auto">
            <a:xfrm>
              <a:off x="3235326" y="2725738"/>
              <a:ext cx="1908174" cy="16049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Rectangle 13"/>
            <p:cNvSpPr/>
            <p:nvPr/>
          </p:nvSpPr>
          <p:spPr>
            <a:xfrm>
              <a:off x="3140661" y="4171683"/>
              <a:ext cx="2054575" cy="276499"/>
            </a:xfrm>
            <a:prstGeom prst="rect">
              <a:avLst/>
            </a:prstGeom>
          </p:spPr>
          <p:txBody>
            <a:bodyPr wrap="none">
              <a:spAutoFit/>
            </a:bodyPr>
            <a:lstStyle/>
            <a:p>
              <a:pPr algn="ctr"/>
              <a:r>
                <a:rPr lang="en-US" sz="1200" b="1" dirty="0"/>
                <a:t>James Madison Building</a:t>
              </a:r>
              <a:endParaRPr lang="en-US" sz="1200" dirty="0"/>
            </a:p>
          </p:txBody>
        </p:sp>
      </p:grpSp>
      <p:pic>
        <p:nvPicPr>
          <p:cNvPr id="79875" name="Picture 3" descr="C:\Users\eric.endries\Desktop\Ussupremecourtinterior[1].jpg"/>
          <p:cNvPicPr>
            <a:picLocks noChangeAspect="1" noChangeArrowheads="1"/>
          </p:cNvPicPr>
          <p:nvPr/>
        </p:nvPicPr>
        <p:blipFill>
          <a:blip r:embed="rId3" cstate="print"/>
          <a:srcRect/>
          <a:stretch>
            <a:fillRect/>
          </a:stretch>
        </p:blipFill>
        <p:spPr bwMode="auto">
          <a:xfrm rot="1542460">
            <a:off x="8410340" y="1074507"/>
            <a:ext cx="1511055" cy="11332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8"/>
          <p:cNvGrpSpPr/>
          <p:nvPr/>
        </p:nvGrpSpPr>
        <p:grpSpPr>
          <a:xfrm rot="1116574">
            <a:off x="7936883" y="4426493"/>
            <a:ext cx="2216957" cy="2119603"/>
            <a:chOff x="248881" y="2705100"/>
            <a:chExt cx="2176820" cy="1920847"/>
          </a:xfrm>
        </p:grpSpPr>
        <p:pic>
          <p:nvPicPr>
            <p:cNvPr id="10" name="Picture 3" descr="C:\Users\eric.endries\Desktop\jefferson-building-front[1].jpg"/>
            <p:cNvPicPr>
              <a:picLocks noChangeAspect="1" noChangeArrowheads="1"/>
            </p:cNvPicPr>
            <p:nvPr/>
          </p:nvPicPr>
          <p:blipFill>
            <a:blip r:embed="rId4" cstate="print"/>
            <a:srcRect/>
            <a:stretch>
              <a:fillRect/>
            </a:stretch>
          </p:blipFill>
          <p:spPr bwMode="auto">
            <a:xfrm>
              <a:off x="322263" y="2705100"/>
              <a:ext cx="2052637" cy="18026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p:cNvSpPr/>
            <p:nvPr/>
          </p:nvSpPr>
          <p:spPr>
            <a:xfrm>
              <a:off x="248881" y="4374922"/>
              <a:ext cx="2176820" cy="251025"/>
            </a:xfrm>
            <a:prstGeom prst="rect">
              <a:avLst/>
            </a:prstGeom>
          </p:spPr>
          <p:txBody>
            <a:bodyPr wrap="square">
              <a:spAutoFit/>
            </a:bodyPr>
            <a:lstStyle/>
            <a:p>
              <a:pPr algn="ctr"/>
              <a:r>
                <a:rPr lang="en-US" sz="1200" b="1" dirty="0"/>
                <a:t>Thomas Jefferson Building</a:t>
              </a:r>
              <a:endParaRPr lang="en-US" sz="1200" dirty="0"/>
            </a:p>
          </p:txBody>
        </p:sp>
      </p:grpSp>
      <p:sp>
        <p:nvSpPr>
          <p:cNvPr id="18" name="Rectangle 17"/>
          <p:cNvSpPr/>
          <p:nvPr/>
        </p:nvSpPr>
        <p:spPr>
          <a:xfrm>
            <a:off x="4954774" y="3402461"/>
            <a:ext cx="3342168" cy="1384995"/>
          </a:xfrm>
          <a:prstGeom prst="rect">
            <a:avLst/>
          </a:prstGeom>
        </p:spPr>
        <p:txBody>
          <a:bodyPr wrap="square">
            <a:spAutoFit/>
          </a:bodyPr>
          <a:lstStyle/>
          <a:p>
            <a:pPr algn="ctr"/>
            <a:r>
              <a:rPr lang="en-US" sz="1400" b="1" dirty="0"/>
              <a:t>The </a:t>
            </a:r>
            <a:r>
              <a:rPr lang="en-US" sz="1400" b="1" u="sng" dirty="0"/>
              <a:t>Library of Congress</a:t>
            </a:r>
            <a:r>
              <a:rPr lang="en-US" sz="1400" b="1" dirty="0"/>
              <a:t> occupies three main buildings on Capitol Hill. Each is named after a President of the United States who was a strong connection with the creation of Congress’s library.</a:t>
            </a:r>
            <a:endParaRPr lang="en-US" sz="1400" b="1" dirty="0"/>
          </a:p>
        </p:txBody>
      </p:sp>
      <p:pic>
        <p:nvPicPr>
          <p:cNvPr id="20" name="Picture 3" descr="C:\Users\john.w.moyes\Desktop\DCFT Presentation\Capitol\DC_023.jpg"/>
          <p:cNvPicPr>
            <a:picLocks noChangeAspect="1" noChangeArrowheads="1"/>
          </p:cNvPicPr>
          <p:nvPr/>
        </p:nvPicPr>
        <p:blipFill>
          <a:blip r:embed="rId5" cstate="print"/>
          <a:srcRect/>
          <a:stretch>
            <a:fillRect/>
          </a:stretch>
        </p:blipFill>
        <p:spPr bwMode="auto">
          <a:xfrm rot="20256536" flipH="1">
            <a:off x="1832297" y="5365355"/>
            <a:ext cx="1428449" cy="11137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2" name="Rectangle 21"/>
          <p:cNvSpPr/>
          <p:nvPr/>
        </p:nvSpPr>
        <p:spPr>
          <a:xfrm>
            <a:off x="2062125" y="3271839"/>
            <a:ext cx="2616200" cy="1169551"/>
          </a:xfrm>
          <a:prstGeom prst="rect">
            <a:avLst/>
          </a:prstGeom>
        </p:spPr>
        <p:txBody>
          <a:bodyPr wrap="square">
            <a:spAutoFit/>
          </a:bodyPr>
          <a:lstStyle/>
          <a:p>
            <a:pPr algn="ctr"/>
            <a:r>
              <a:rPr lang="en-US" sz="1400" b="1" dirty="0"/>
              <a:t>The </a:t>
            </a:r>
            <a:r>
              <a:rPr lang="en-US" sz="1400" b="1" u="sng" dirty="0"/>
              <a:t>United States Capitol</a:t>
            </a:r>
            <a:r>
              <a:rPr lang="en-US" sz="1400" b="1" dirty="0"/>
              <a:t> is the meeting place of the United States Congress, the legislature of the U.S. federal government.</a:t>
            </a:r>
            <a:endParaRPr lang="en-US" sz="1400" b="1" dirty="0"/>
          </a:p>
        </p:txBody>
      </p:sp>
      <p:sp>
        <p:nvSpPr>
          <p:cNvPr id="23" name="Rectangle 2"/>
          <p:cNvSpPr>
            <a:spLocks noChangeArrowheads="1"/>
          </p:cNvSpPr>
          <p:nvPr/>
        </p:nvSpPr>
        <p:spPr bwMode="auto">
          <a:xfrm>
            <a:off x="2425700" y="-1143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Capitol Hill</a:t>
            </a:r>
            <a:endParaRPr lang="en-US" sz="2400" b="1" dirty="0">
              <a:solidFill>
                <a:schemeClr val="tx2"/>
              </a:solidFill>
            </a:endParaRPr>
          </a:p>
        </p:txBody>
      </p:sp>
      <p:pic>
        <p:nvPicPr>
          <p:cNvPr id="24" name="Picture 3"/>
          <p:cNvPicPr>
            <a:picLocks noChangeAspect="1" noChangeArrowheads="1"/>
          </p:cNvPicPr>
          <p:nvPr/>
        </p:nvPicPr>
        <p:blipFill>
          <a:blip r:embed="rId6" cstate="print"/>
          <a:srcRect/>
          <a:stretch>
            <a:fillRect/>
          </a:stretch>
        </p:blipFill>
        <p:spPr bwMode="auto">
          <a:xfrm>
            <a:off x="1885399" y="729439"/>
            <a:ext cx="4700856" cy="2492227"/>
          </a:xfrm>
          <a:prstGeom prst="rect">
            <a:avLst/>
          </a:prstGeom>
          <a:noFill/>
          <a:ln w="9525">
            <a:noFill/>
            <a:miter lim="800000"/>
            <a:headEnd/>
            <a:tailEnd/>
          </a:ln>
        </p:spPr>
      </p:pic>
      <p:pic>
        <p:nvPicPr>
          <p:cNvPr id="79874" name="Picture 2" descr="C:\Users\eric.endries\Desktop\USSupremeCourtWestFacade_edit1[1].jpg"/>
          <p:cNvPicPr>
            <a:picLocks noChangeAspect="1" noChangeArrowheads="1"/>
          </p:cNvPicPr>
          <p:nvPr/>
        </p:nvPicPr>
        <p:blipFill>
          <a:blip r:embed="rId7" cstate="print"/>
          <a:srcRect/>
          <a:stretch>
            <a:fillRect/>
          </a:stretch>
        </p:blipFill>
        <p:spPr bwMode="auto">
          <a:xfrm rot="20462905">
            <a:off x="7071314" y="940383"/>
            <a:ext cx="1535815" cy="10925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9876" name="Picture 4" descr="C:\Users\eric.endries\Desktop\capital[1].jpg"/>
          <p:cNvPicPr>
            <a:picLocks noChangeAspect="1" noChangeArrowheads="1"/>
          </p:cNvPicPr>
          <p:nvPr/>
        </p:nvPicPr>
        <p:blipFill>
          <a:blip r:embed="rId8" cstate="print"/>
          <a:srcRect/>
          <a:stretch>
            <a:fillRect/>
          </a:stretch>
        </p:blipFill>
        <p:spPr bwMode="auto">
          <a:xfrm>
            <a:off x="2470298" y="4561961"/>
            <a:ext cx="1913860" cy="12759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descr="Capitol_Crypt_1.jpg"/>
          <p:cNvPicPr>
            <a:picLocks noChangeAspect="1"/>
          </p:cNvPicPr>
          <p:nvPr/>
        </p:nvPicPr>
        <p:blipFill>
          <a:blip r:embed="rId9" cstate="print"/>
          <a:stretch>
            <a:fillRect/>
          </a:stretch>
        </p:blipFill>
        <p:spPr>
          <a:xfrm rot="11442035" flipV="1">
            <a:off x="3582607" y="5485633"/>
            <a:ext cx="1594645" cy="10269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4"/>
          <p:cNvGrpSpPr/>
          <p:nvPr/>
        </p:nvGrpSpPr>
        <p:grpSpPr>
          <a:xfrm rot="21023145">
            <a:off x="8422952" y="3434502"/>
            <a:ext cx="1896756" cy="1664796"/>
            <a:chOff x="377825" y="4926014"/>
            <a:chExt cx="2098675" cy="1716996"/>
          </a:xfrm>
        </p:grpSpPr>
        <p:pic>
          <p:nvPicPr>
            <p:cNvPr id="16" name="Picture 5" descr="C:\Users\eric.endries\Desktop\adams-building-front[1].jpg"/>
            <p:cNvPicPr>
              <a:picLocks noChangeAspect="1" noChangeArrowheads="1"/>
            </p:cNvPicPr>
            <p:nvPr/>
          </p:nvPicPr>
          <p:blipFill>
            <a:blip r:embed="rId10" cstate="print"/>
            <a:srcRect/>
            <a:stretch>
              <a:fillRect/>
            </a:stretch>
          </p:blipFill>
          <p:spPr bwMode="auto">
            <a:xfrm>
              <a:off x="377825" y="4926014"/>
              <a:ext cx="2098675" cy="15977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Rectangle 16"/>
            <p:cNvSpPr/>
            <p:nvPr/>
          </p:nvSpPr>
          <p:spPr>
            <a:xfrm>
              <a:off x="422529" y="6357326"/>
              <a:ext cx="1952152" cy="285684"/>
            </a:xfrm>
            <a:prstGeom prst="rect">
              <a:avLst/>
            </a:prstGeom>
          </p:spPr>
          <p:txBody>
            <a:bodyPr wrap="none">
              <a:spAutoFit/>
            </a:bodyPr>
            <a:lstStyle/>
            <a:p>
              <a:pPr algn="ctr"/>
              <a:r>
                <a:rPr lang="en-US" sz="1200" b="1" dirty="0"/>
                <a:t>John Adams Building</a:t>
              </a:r>
              <a:endParaRPr lang="en-US" sz="1200" dirty="0"/>
            </a:p>
          </p:txBody>
        </p:sp>
      </p:grpSp>
      <p:cxnSp>
        <p:nvCxnSpPr>
          <p:cNvPr id="27" name="Straight Arrow Connector 26"/>
          <p:cNvCxnSpPr>
            <a:stCxn id="22" idx="0"/>
          </p:cNvCxnSpPr>
          <p:nvPr/>
        </p:nvCxnSpPr>
        <p:spPr bwMode="auto">
          <a:xfrm flipV="1">
            <a:off x="3370226" y="1977654"/>
            <a:ext cx="705589" cy="129418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9" name="Straight Arrow Connector 28"/>
          <p:cNvCxnSpPr>
            <a:stCxn id="18" idx="0"/>
          </p:cNvCxnSpPr>
          <p:nvPr/>
        </p:nvCxnSpPr>
        <p:spPr bwMode="auto">
          <a:xfrm flipH="1" flipV="1">
            <a:off x="5840820" y="2626240"/>
            <a:ext cx="785039" cy="77622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H="1" flipV="1">
            <a:off x="6255496" y="1616144"/>
            <a:ext cx="946290" cy="90377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7092514" y="2162382"/>
            <a:ext cx="2324100" cy="954107"/>
          </a:xfrm>
          <a:prstGeom prst="rect">
            <a:avLst/>
          </a:prstGeom>
        </p:spPr>
        <p:txBody>
          <a:bodyPr wrap="square">
            <a:spAutoFit/>
          </a:bodyPr>
          <a:lstStyle/>
          <a:p>
            <a:pPr algn="ctr"/>
            <a:r>
              <a:rPr lang="en-US" sz="1400" b="1" dirty="0"/>
              <a:t>The </a:t>
            </a:r>
            <a:r>
              <a:rPr lang="en-US" sz="1400" b="1" u="sng" dirty="0"/>
              <a:t>Supreme Court Building</a:t>
            </a:r>
            <a:r>
              <a:rPr lang="en-US" sz="1400" b="1" dirty="0"/>
              <a:t> is the seat of the Supreme Court of the United States. </a:t>
            </a:r>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rot="20992108">
            <a:off x="7676331" y="4333516"/>
            <a:ext cx="2870200" cy="1635484"/>
            <a:chOff x="6350000" y="4943116"/>
            <a:chExt cx="2870200" cy="1635484"/>
          </a:xfrm>
        </p:grpSpPr>
        <p:pic>
          <p:nvPicPr>
            <p:cNvPr id="24" name="Picture 1" descr="C:\Users\john.w.moyes\Desktop\DCFT Presentation\Memorials\Korea\DSC_0154.JPG"/>
            <p:cNvPicPr>
              <a:picLocks noChangeAspect="1" noChangeArrowheads="1"/>
            </p:cNvPicPr>
            <p:nvPr/>
          </p:nvPicPr>
          <p:blipFill>
            <a:blip r:embed="rId3" cstate="print"/>
            <a:srcRect/>
            <a:stretch>
              <a:fillRect/>
            </a:stretch>
          </p:blipFill>
          <p:spPr bwMode="auto">
            <a:xfrm rot="365018">
              <a:off x="6661665" y="4943116"/>
              <a:ext cx="2181505" cy="14604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Rectangle 14"/>
            <p:cNvSpPr>
              <a:spLocks noChangeArrowheads="1"/>
            </p:cNvSpPr>
            <p:nvPr/>
          </p:nvSpPr>
          <p:spPr bwMode="auto">
            <a:xfrm>
              <a:off x="6350000" y="6175248"/>
              <a:ext cx="2870200" cy="403352"/>
            </a:xfrm>
            <a:prstGeom prst="rect">
              <a:avLst/>
            </a:prstGeom>
            <a:noFill/>
            <a:ln w="9525">
              <a:noFill/>
              <a:miter lim="800000"/>
              <a:headEnd/>
              <a:tailEnd/>
            </a:ln>
            <a:effectLst/>
          </p:spPr>
          <p:txBody>
            <a:bodyPr anchor="ctr" anchorCtr="1"/>
            <a:lstStyle/>
            <a:p>
              <a:pPr>
                <a:defRPr/>
              </a:pPr>
              <a:r>
                <a:rPr lang="en-US" sz="1400" b="1" dirty="0">
                  <a:solidFill>
                    <a:schemeClr val="tx2"/>
                  </a:solidFill>
                </a:rPr>
                <a:t>Korean War Memorial</a:t>
              </a:r>
              <a:endParaRPr lang="en-US" sz="1400" b="1" dirty="0">
                <a:solidFill>
                  <a:schemeClr val="tx2"/>
                </a:solidFill>
              </a:endParaRPr>
            </a:p>
          </p:txBody>
        </p:sp>
      </p:grpSp>
      <p:grpSp>
        <p:nvGrpSpPr>
          <p:cNvPr id="36" name="Group 35"/>
          <p:cNvGrpSpPr/>
          <p:nvPr/>
        </p:nvGrpSpPr>
        <p:grpSpPr>
          <a:xfrm rot="805685">
            <a:off x="7039354" y="2487197"/>
            <a:ext cx="2946400" cy="1778112"/>
            <a:chOff x="6062727" y="2108200"/>
            <a:chExt cx="2946400" cy="1778112"/>
          </a:xfrm>
        </p:grpSpPr>
        <p:pic>
          <p:nvPicPr>
            <p:cNvPr id="21" name="Picture 2" descr="C:\Users\john.w.moyes\Desktop\DCFT Presentation\Memorials\MLK\Martin-Luther-King-Memorial-statue-Washington-DC.jpg"/>
            <p:cNvPicPr>
              <a:picLocks noChangeAspect="1" noChangeArrowheads="1"/>
            </p:cNvPicPr>
            <p:nvPr/>
          </p:nvPicPr>
          <p:blipFill>
            <a:blip r:embed="rId4" cstate="print"/>
            <a:srcRect/>
            <a:stretch>
              <a:fillRect/>
            </a:stretch>
          </p:blipFill>
          <p:spPr bwMode="auto">
            <a:xfrm>
              <a:off x="6400801" y="2108200"/>
              <a:ext cx="2127170" cy="15874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2"/>
            <p:cNvSpPr>
              <a:spLocks noChangeArrowheads="1"/>
            </p:cNvSpPr>
            <p:nvPr/>
          </p:nvSpPr>
          <p:spPr bwMode="auto">
            <a:xfrm>
              <a:off x="6062727" y="3482960"/>
              <a:ext cx="2946400" cy="403352"/>
            </a:xfrm>
            <a:prstGeom prst="rect">
              <a:avLst/>
            </a:prstGeom>
            <a:noFill/>
            <a:ln w="9525">
              <a:noFill/>
              <a:miter lim="800000"/>
              <a:headEnd/>
              <a:tailEnd/>
            </a:ln>
            <a:effectLst/>
          </p:spPr>
          <p:txBody>
            <a:bodyPr anchor="ctr" anchorCtr="1"/>
            <a:lstStyle/>
            <a:p>
              <a:pPr>
                <a:defRPr/>
              </a:pPr>
              <a:r>
                <a:rPr lang="en-US" sz="1400" b="1" dirty="0">
                  <a:solidFill>
                    <a:schemeClr val="tx2"/>
                  </a:solidFill>
                </a:rPr>
                <a:t>MLK Jr. Memorial</a:t>
              </a:r>
              <a:endParaRPr lang="en-US" sz="1400" b="1" dirty="0">
                <a:solidFill>
                  <a:schemeClr val="tx2"/>
                </a:solidFill>
              </a:endParaRPr>
            </a:p>
          </p:txBody>
        </p:sp>
      </p:grpSp>
      <p:sp>
        <p:nvSpPr>
          <p:cNvPr id="7" name="Rectangle 2"/>
          <p:cNvSpPr>
            <a:spLocks noChangeArrowheads="1"/>
          </p:cNvSpPr>
          <p:nvPr/>
        </p:nvSpPr>
        <p:spPr bwMode="auto">
          <a:xfrm>
            <a:off x="2362200" y="-1143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Monuments &amp; Memorials</a:t>
            </a:r>
            <a:endParaRPr lang="en-US" sz="2400" b="1" dirty="0">
              <a:solidFill>
                <a:schemeClr val="tx2"/>
              </a:solidFill>
            </a:endParaRPr>
          </a:p>
        </p:txBody>
      </p:sp>
      <p:grpSp>
        <p:nvGrpSpPr>
          <p:cNvPr id="29" name="Group 28"/>
          <p:cNvGrpSpPr/>
          <p:nvPr/>
        </p:nvGrpSpPr>
        <p:grpSpPr>
          <a:xfrm rot="20308199">
            <a:off x="3200402" y="4665704"/>
            <a:ext cx="2463365" cy="1600200"/>
            <a:chOff x="2677851" y="2832100"/>
            <a:chExt cx="2463365" cy="1600200"/>
          </a:xfrm>
        </p:grpSpPr>
        <p:pic>
          <p:nvPicPr>
            <p:cNvPr id="23" name="Picture 1" descr="C:\Users\eric.endries\Desktop\2004-5view_from_washington_monument[1].jpg"/>
            <p:cNvPicPr>
              <a:picLocks noChangeAspect="1" noChangeArrowheads="1"/>
            </p:cNvPicPr>
            <p:nvPr/>
          </p:nvPicPr>
          <p:blipFill>
            <a:blip r:embed="rId5" cstate="print"/>
            <a:srcRect/>
            <a:stretch>
              <a:fillRect/>
            </a:stretch>
          </p:blipFill>
          <p:spPr bwMode="auto">
            <a:xfrm>
              <a:off x="2677851" y="2832100"/>
              <a:ext cx="2463365" cy="1397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Rectangle 2"/>
            <p:cNvSpPr>
              <a:spLocks noChangeArrowheads="1"/>
            </p:cNvSpPr>
            <p:nvPr/>
          </p:nvSpPr>
          <p:spPr bwMode="auto">
            <a:xfrm>
              <a:off x="2692400" y="4003548"/>
              <a:ext cx="2400300" cy="428752"/>
            </a:xfrm>
            <a:prstGeom prst="rect">
              <a:avLst/>
            </a:prstGeom>
            <a:noFill/>
            <a:ln w="9525">
              <a:noFill/>
              <a:miter lim="800000"/>
              <a:headEnd/>
              <a:tailEnd/>
            </a:ln>
            <a:effectLst/>
          </p:spPr>
          <p:txBody>
            <a:bodyPr anchor="ctr" anchorCtr="1"/>
            <a:lstStyle/>
            <a:p>
              <a:pPr>
                <a:defRPr/>
              </a:pPr>
              <a:r>
                <a:rPr lang="en-US" sz="1400" b="1" dirty="0">
                  <a:solidFill>
                    <a:schemeClr val="tx2"/>
                  </a:solidFill>
                </a:rPr>
                <a:t>World War II Memorial</a:t>
              </a:r>
              <a:endParaRPr lang="en-US" sz="1400" b="1" dirty="0">
                <a:solidFill>
                  <a:schemeClr val="tx2"/>
                </a:solidFill>
              </a:endParaRPr>
            </a:p>
          </p:txBody>
        </p:sp>
      </p:grpSp>
      <p:grpSp>
        <p:nvGrpSpPr>
          <p:cNvPr id="37" name="Group 36"/>
          <p:cNvGrpSpPr/>
          <p:nvPr/>
        </p:nvGrpSpPr>
        <p:grpSpPr>
          <a:xfrm rot="20926274">
            <a:off x="1682986" y="3155464"/>
            <a:ext cx="2667000" cy="1831721"/>
            <a:chOff x="704789" y="5112709"/>
            <a:chExt cx="2667000" cy="1831721"/>
          </a:xfrm>
        </p:grpSpPr>
        <p:pic>
          <p:nvPicPr>
            <p:cNvPr id="26" name="Picture 2" descr="C:\Users\john.w.moyes\Desktop\DCFT Presentation\Arlington\washington_dc_029_marine_corp_war_iwo_jima_memorial_big.jpg"/>
            <p:cNvPicPr>
              <a:picLocks noChangeAspect="1" noChangeArrowheads="1"/>
            </p:cNvPicPr>
            <p:nvPr/>
          </p:nvPicPr>
          <p:blipFill>
            <a:blip r:embed="rId6" cstate="print"/>
            <a:srcRect/>
            <a:stretch>
              <a:fillRect/>
            </a:stretch>
          </p:blipFill>
          <p:spPr bwMode="auto">
            <a:xfrm rot="338109">
              <a:off x="952499" y="5112709"/>
              <a:ext cx="2197100" cy="16413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Rectangle 2"/>
            <p:cNvSpPr>
              <a:spLocks noChangeArrowheads="1"/>
            </p:cNvSpPr>
            <p:nvPr/>
          </p:nvSpPr>
          <p:spPr bwMode="auto">
            <a:xfrm>
              <a:off x="704789" y="6538030"/>
              <a:ext cx="2667000" cy="406400"/>
            </a:xfrm>
            <a:prstGeom prst="rect">
              <a:avLst/>
            </a:prstGeom>
            <a:noFill/>
            <a:ln w="9525">
              <a:noFill/>
              <a:miter lim="800000"/>
              <a:headEnd/>
              <a:tailEnd/>
            </a:ln>
            <a:effectLst/>
          </p:spPr>
          <p:txBody>
            <a:bodyPr anchor="ctr" anchorCtr="1"/>
            <a:lstStyle/>
            <a:p>
              <a:pPr>
                <a:defRPr/>
              </a:pPr>
              <a:r>
                <a:rPr lang="en-US" sz="1400" b="1" dirty="0">
                  <a:solidFill>
                    <a:schemeClr val="tx2"/>
                  </a:solidFill>
                </a:rPr>
                <a:t>Marine Corps War Memorial</a:t>
              </a:r>
              <a:endParaRPr lang="en-US" sz="1400" b="1" dirty="0">
                <a:solidFill>
                  <a:schemeClr val="tx2"/>
                </a:solidFill>
              </a:endParaRPr>
            </a:p>
          </p:txBody>
        </p:sp>
      </p:grpSp>
      <p:grpSp>
        <p:nvGrpSpPr>
          <p:cNvPr id="28" name="Group 27"/>
          <p:cNvGrpSpPr/>
          <p:nvPr/>
        </p:nvGrpSpPr>
        <p:grpSpPr>
          <a:xfrm rot="762588">
            <a:off x="5537201" y="4825909"/>
            <a:ext cx="2870200" cy="1737638"/>
            <a:chOff x="1397000" y="4574262"/>
            <a:chExt cx="2870200" cy="1737638"/>
          </a:xfrm>
        </p:grpSpPr>
        <p:pic>
          <p:nvPicPr>
            <p:cNvPr id="22" name="Picture 3" descr="C:\Users\john.w.moyes\Desktop\DCFT Presentation\Memorials\WorldWarMemorial.gif"/>
            <p:cNvPicPr>
              <a:picLocks noChangeAspect="1" noChangeArrowheads="1"/>
            </p:cNvPicPr>
            <p:nvPr/>
          </p:nvPicPr>
          <p:blipFill>
            <a:blip r:embed="rId7" cstate="print"/>
            <a:srcRect/>
            <a:stretch>
              <a:fillRect/>
            </a:stretch>
          </p:blipFill>
          <p:spPr bwMode="auto">
            <a:xfrm>
              <a:off x="1632685" y="4574262"/>
              <a:ext cx="2341208" cy="1559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2"/>
            <p:cNvSpPr>
              <a:spLocks noChangeArrowheads="1"/>
            </p:cNvSpPr>
            <p:nvPr/>
          </p:nvSpPr>
          <p:spPr bwMode="auto">
            <a:xfrm>
              <a:off x="1397000" y="5908548"/>
              <a:ext cx="2870200" cy="403352"/>
            </a:xfrm>
            <a:prstGeom prst="rect">
              <a:avLst/>
            </a:prstGeom>
            <a:noFill/>
            <a:ln w="9525">
              <a:noFill/>
              <a:miter lim="800000"/>
              <a:headEnd/>
              <a:tailEnd/>
            </a:ln>
            <a:effectLst/>
          </p:spPr>
          <p:txBody>
            <a:bodyPr anchor="ctr" anchorCtr="1"/>
            <a:lstStyle/>
            <a:p>
              <a:pPr>
                <a:defRPr/>
              </a:pPr>
              <a:r>
                <a:rPr lang="en-US" sz="1400" b="1" dirty="0">
                  <a:solidFill>
                    <a:schemeClr val="tx2"/>
                  </a:solidFill>
                </a:rPr>
                <a:t>World War I Memorial</a:t>
              </a:r>
              <a:endParaRPr lang="en-US" sz="1400" b="1" dirty="0">
                <a:solidFill>
                  <a:schemeClr val="tx2"/>
                </a:solidFill>
              </a:endParaRPr>
            </a:p>
          </p:txBody>
        </p:sp>
      </p:grpSp>
      <p:grpSp>
        <p:nvGrpSpPr>
          <p:cNvPr id="32" name="Group 31"/>
          <p:cNvGrpSpPr/>
          <p:nvPr/>
        </p:nvGrpSpPr>
        <p:grpSpPr>
          <a:xfrm rot="21094429">
            <a:off x="5353987" y="860911"/>
            <a:ext cx="2870200" cy="1621528"/>
            <a:chOff x="1357343" y="2706989"/>
            <a:chExt cx="2870200" cy="1621528"/>
          </a:xfrm>
        </p:grpSpPr>
        <p:pic>
          <p:nvPicPr>
            <p:cNvPr id="20" name="Picture 2" descr="C:\Users\john.w.moyes\Desktop\DCFT Presentation\Memorials\FDR\p131776-Washington-The_FDR_Memorial.jpg"/>
            <p:cNvPicPr>
              <a:picLocks noChangeAspect="1" noChangeArrowheads="1"/>
            </p:cNvPicPr>
            <p:nvPr/>
          </p:nvPicPr>
          <p:blipFill>
            <a:blip r:embed="rId8" cstate="print"/>
            <a:srcRect/>
            <a:stretch>
              <a:fillRect/>
            </a:stretch>
          </p:blipFill>
          <p:spPr bwMode="auto">
            <a:xfrm rot="315091">
              <a:off x="1696046" y="2706989"/>
              <a:ext cx="2147902" cy="14364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ectangle 2"/>
            <p:cNvSpPr>
              <a:spLocks noChangeArrowheads="1"/>
            </p:cNvSpPr>
            <p:nvPr/>
          </p:nvSpPr>
          <p:spPr bwMode="auto">
            <a:xfrm>
              <a:off x="1357343" y="3925165"/>
              <a:ext cx="2870200" cy="403352"/>
            </a:xfrm>
            <a:prstGeom prst="rect">
              <a:avLst/>
            </a:prstGeom>
            <a:noFill/>
            <a:ln w="9525">
              <a:noFill/>
              <a:miter lim="800000"/>
              <a:headEnd/>
              <a:tailEnd/>
            </a:ln>
            <a:effectLst/>
          </p:spPr>
          <p:txBody>
            <a:bodyPr anchor="ctr" anchorCtr="1"/>
            <a:lstStyle/>
            <a:p>
              <a:pPr>
                <a:defRPr/>
              </a:pPr>
              <a:r>
                <a:rPr lang="en-US" sz="1400" b="1" dirty="0">
                  <a:solidFill>
                    <a:schemeClr val="tx2"/>
                  </a:solidFill>
                </a:rPr>
                <a:t>FDR Memorial</a:t>
              </a:r>
              <a:endParaRPr lang="en-US" sz="1400" b="1" dirty="0">
                <a:solidFill>
                  <a:schemeClr val="tx2"/>
                </a:solidFill>
              </a:endParaRPr>
            </a:p>
          </p:txBody>
        </p:sp>
      </p:grpSp>
      <p:grpSp>
        <p:nvGrpSpPr>
          <p:cNvPr id="33" name="Group 32"/>
          <p:cNvGrpSpPr/>
          <p:nvPr/>
        </p:nvGrpSpPr>
        <p:grpSpPr>
          <a:xfrm>
            <a:off x="4813300" y="3060700"/>
            <a:ext cx="2870200" cy="1863852"/>
            <a:chOff x="6070600" y="4292600"/>
            <a:chExt cx="2870200" cy="1863852"/>
          </a:xfrm>
        </p:grpSpPr>
        <p:pic>
          <p:nvPicPr>
            <p:cNvPr id="25" name="Picture 1" descr="C:\Users\john.w.moyes\Desktop\DCFT Presentation\Memorials\Vietnam\DSC_0202.JPG"/>
            <p:cNvPicPr>
              <a:picLocks noChangeAspect="1" noChangeArrowheads="1"/>
            </p:cNvPicPr>
            <p:nvPr/>
          </p:nvPicPr>
          <p:blipFill>
            <a:blip r:embed="rId9" cstate="print"/>
            <a:srcRect/>
            <a:stretch>
              <a:fillRect/>
            </a:stretch>
          </p:blipFill>
          <p:spPr bwMode="auto">
            <a:xfrm>
              <a:off x="6461611" y="4292600"/>
              <a:ext cx="2047389" cy="16745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Rectangle 15"/>
            <p:cNvSpPr>
              <a:spLocks noChangeArrowheads="1"/>
            </p:cNvSpPr>
            <p:nvPr/>
          </p:nvSpPr>
          <p:spPr bwMode="auto">
            <a:xfrm>
              <a:off x="6070600" y="5753100"/>
              <a:ext cx="2870200" cy="403352"/>
            </a:xfrm>
            <a:prstGeom prst="rect">
              <a:avLst/>
            </a:prstGeom>
            <a:noFill/>
            <a:ln w="9525">
              <a:noFill/>
              <a:miter lim="800000"/>
              <a:headEnd/>
              <a:tailEnd/>
            </a:ln>
            <a:effectLst/>
          </p:spPr>
          <p:txBody>
            <a:bodyPr anchor="ctr" anchorCtr="1"/>
            <a:lstStyle/>
            <a:p>
              <a:pPr>
                <a:defRPr/>
              </a:pPr>
              <a:r>
                <a:rPr lang="en-US" sz="1400" b="1" dirty="0">
                  <a:solidFill>
                    <a:schemeClr val="tx2"/>
                  </a:solidFill>
                </a:rPr>
                <a:t>Vietnam War Memorial</a:t>
              </a:r>
              <a:endParaRPr lang="en-US" sz="1400" b="1" dirty="0">
                <a:solidFill>
                  <a:schemeClr val="tx2"/>
                </a:solidFill>
              </a:endParaRPr>
            </a:p>
          </p:txBody>
        </p:sp>
      </p:grpSp>
      <p:grpSp>
        <p:nvGrpSpPr>
          <p:cNvPr id="72" name="Group 71"/>
          <p:cNvGrpSpPr/>
          <p:nvPr/>
        </p:nvGrpSpPr>
        <p:grpSpPr>
          <a:xfrm>
            <a:off x="7797800" y="1111220"/>
            <a:ext cx="2870200" cy="1593881"/>
            <a:chOff x="5740400" y="1212819"/>
            <a:chExt cx="2870200" cy="1593881"/>
          </a:xfrm>
        </p:grpSpPr>
        <p:pic>
          <p:nvPicPr>
            <p:cNvPr id="18" name="Picture 2" descr="C:\Users\john.w.moyes\Desktop\DCFT Presentation\Memorials\Jefferson\jefferson-memorial-picture2.jpg"/>
            <p:cNvPicPr>
              <a:picLocks noChangeAspect="1" noChangeArrowheads="1"/>
            </p:cNvPicPr>
            <p:nvPr/>
          </p:nvPicPr>
          <p:blipFill>
            <a:blip r:embed="rId10" cstate="print"/>
            <a:srcRect/>
            <a:stretch>
              <a:fillRect/>
            </a:stretch>
          </p:blipFill>
          <p:spPr bwMode="auto">
            <a:xfrm rot="417663">
              <a:off x="6108700" y="1212819"/>
              <a:ext cx="2197409" cy="1411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3"/>
            <p:cNvSpPr>
              <a:spLocks noChangeArrowheads="1"/>
            </p:cNvSpPr>
            <p:nvPr/>
          </p:nvSpPr>
          <p:spPr bwMode="auto">
            <a:xfrm>
              <a:off x="5740400" y="2403348"/>
              <a:ext cx="2870200" cy="403352"/>
            </a:xfrm>
            <a:prstGeom prst="rect">
              <a:avLst/>
            </a:prstGeom>
            <a:noFill/>
            <a:ln w="9525">
              <a:noFill/>
              <a:miter lim="800000"/>
              <a:headEnd/>
              <a:tailEnd/>
            </a:ln>
            <a:effectLst/>
          </p:spPr>
          <p:txBody>
            <a:bodyPr anchor="ctr" anchorCtr="1"/>
            <a:lstStyle/>
            <a:p>
              <a:pPr>
                <a:defRPr/>
              </a:pPr>
              <a:r>
                <a:rPr lang="en-US" sz="1400" b="1" dirty="0">
                  <a:solidFill>
                    <a:schemeClr val="tx2"/>
                  </a:solidFill>
                </a:rPr>
                <a:t>Jefferson Memorial</a:t>
              </a:r>
              <a:endParaRPr lang="en-US" sz="1400" b="1" dirty="0">
                <a:solidFill>
                  <a:schemeClr val="tx2"/>
                </a:solidFill>
              </a:endParaRPr>
            </a:p>
          </p:txBody>
        </p:sp>
      </p:grpSp>
      <p:grpSp>
        <p:nvGrpSpPr>
          <p:cNvPr id="30" name="Group 29"/>
          <p:cNvGrpSpPr/>
          <p:nvPr/>
        </p:nvGrpSpPr>
        <p:grpSpPr>
          <a:xfrm rot="672518">
            <a:off x="3365499" y="2000202"/>
            <a:ext cx="2870200" cy="1466898"/>
            <a:chOff x="38100" y="3079702"/>
            <a:chExt cx="2870200" cy="1466898"/>
          </a:xfrm>
        </p:grpSpPr>
        <p:pic>
          <p:nvPicPr>
            <p:cNvPr id="19" name="Picture 1" descr="C:\Users\john.w.moyes\Desktop\DCFT Presentation\Memorials\Lincoln\Lincoln-Memorial_WashingtonDC_Crop.jpg"/>
            <p:cNvPicPr>
              <a:picLocks noChangeAspect="1" noChangeArrowheads="1"/>
            </p:cNvPicPr>
            <p:nvPr/>
          </p:nvPicPr>
          <p:blipFill>
            <a:blip r:embed="rId11" cstate="print"/>
            <a:srcRect/>
            <a:stretch>
              <a:fillRect/>
            </a:stretch>
          </p:blipFill>
          <p:spPr bwMode="auto">
            <a:xfrm>
              <a:off x="381183" y="3079702"/>
              <a:ext cx="2292545" cy="12776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Rectangle 5"/>
            <p:cNvSpPr>
              <a:spLocks noChangeArrowheads="1"/>
            </p:cNvSpPr>
            <p:nvPr/>
          </p:nvSpPr>
          <p:spPr bwMode="auto">
            <a:xfrm>
              <a:off x="38100" y="4143248"/>
              <a:ext cx="2870200" cy="403352"/>
            </a:xfrm>
            <a:prstGeom prst="rect">
              <a:avLst/>
            </a:prstGeom>
            <a:noFill/>
            <a:ln w="9525">
              <a:noFill/>
              <a:miter lim="800000"/>
              <a:headEnd/>
              <a:tailEnd/>
            </a:ln>
            <a:effectLst/>
          </p:spPr>
          <p:txBody>
            <a:bodyPr anchor="ctr" anchorCtr="1"/>
            <a:lstStyle/>
            <a:p>
              <a:pPr>
                <a:defRPr/>
              </a:pPr>
              <a:r>
                <a:rPr lang="en-US" sz="1400" b="1" dirty="0">
                  <a:solidFill>
                    <a:schemeClr val="tx2"/>
                  </a:solidFill>
                </a:rPr>
                <a:t>Lincoln Memorial</a:t>
              </a:r>
              <a:endParaRPr lang="en-US" sz="1400" b="1" dirty="0">
                <a:solidFill>
                  <a:schemeClr val="tx2"/>
                </a:solidFill>
              </a:endParaRPr>
            </a:p>
          </p:txBody>
        </p:sp>
      </p:grpSp>
      <p:grpSp>
        <p:nvGrpSpPr>
          <p:cNvPr id="31" name="Group 30"/>
          <p:cNvGrpSpPr/>
          <p:nvPr/>
        </p:nvGrpSpPr>
        <p:grpSpPr>
          <a:xfrm rot="21309138">
            <a:off x="1841500" y="977901"/>
            <a:ext cx="2870200" cy="1393952"/>
            <a:chOff x="12700" y="711200"/>
            <a:chExt cx="2870200" cy="1393952"/>
          </a:xfrm>
        </p:grpSpPr>
        <p:pic>
          <p:nvPicPr>
            <p:cNvPr id="17" name="Picture 2" descr="C:\Users\john.w.moyes\Desktop\DCFT Presentation\Memorials\Washington Monument\Washington_Monument_Panorama.jpg"/>
            <p:cNvPicPr>
              <a:picLocks noChangeAspect="1" noChangeArrowheads="1"/>
            </p:cNvPicPr>
            <p:nvPr/>
          </p:nvPicPr>
          <p:blipFill>
            <a:blip r:embed="rId12" cstate="print"/>
            <a:srcRect/>
            <a:stretch>
              <a:fillRect/>
            </a:stretch>
          </p:blipFill>
          <p:spPr bwMode="auto">
            <a:xfrm>
              <a:off x="295114" y="711200"/>
              <a:ext cx="2333786" cy="1219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5"/>
            <p:cNvSpPr>
              <a:spLocks noChangeArrowheads="1"/>
            </p:cNvSpPr>
            <p:nvPr/>
          </p:nvSpPr>
          <p:spPr bwMode="auto">
            <a:xfrm>
              <a:off x="12700" y="1701800"/>
              <a:ext cx="2870200" cy="403352"/>
            </a:xfrm>
            <a:prstGeom prst="rect">
              <a:avLst/>
            </a:prstGeom>
            <a:noFill/>
            <a:ln w="9525">
              <a:noFill/>
              <a:miter lim="800000"/>
              <a:headEnd/>
              <a:tailEnd/>
            </a:ln>
            <a:effectLst/>
          </p:spPr>
          <p:txBody>
            <a:bodyPr anchor="ctr" anchorCtr="1"/>
            <a:lstStyle/>
            <a:p>
              <a:pPr>
                <a:defRPr/>
              </a:pPr>
              <a:r>
                <a:rPr lang="en-US" sz="1400" b="1" dirty="0">
                  <a:solidFill>
                    <a:schemeClr val="tx2"/>
                  </a:solidFill>
                </a:rPr>
                <a:t>Washington Monument</a:t>
              </a:r>
              <a:endParaRPr lang="en-US" sz="1400" b="1" dirty="0">
                <a:solidFill>
                  <a:schemeClr val="tx2"/>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387600" y="-1270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Smithsonian Institution</a:t>
            </a:r>
            <a:endParaRPr lang="en-US" sz="2400" b="1" dirty="0">
              <a:solidFill>
                <a:schemeClr val="tx2"/>
              </a:solidFill>
            </a:endParaRPr>
          </a:p>
        </p:txBody>
      </p:sp>
      <p:pic>
        <p:nvPicPr>
          <p:cNvPr id="6" name="Picture 5" descr="Washington's%20Military%20Uniform.jpg"/>
          <p:cNvPicPr>
            <a:picLocks noChangeAspect="1"/>
          </p:cNvPicPr>
          <p:nvPr/>
        </p:nvPicPr>
        <p:blipFill>
          <a:blip r:embed="rId2" cstate="print"/>
          <a:stretch>
            <a:fillRect/>
          </a:stretch>
        </p:blipFill>
        <p:spPr>
          <a:xfrm>
            <a:off x="1927225" y="3721100"/>
            <a:ext cx="1514475" cy="2019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865" name="Picture 1"/>
          <p:cNvPicPr>
            <a:picLocks noChangeAspect="1" noChangeArrowheads="1"/>
          </p:cNvPicPr>
          <p:nvPr/>
        </p:nvPicPr>
        <p:blipFill>
          <a:blip r:embed="rId3" cstate="print"/>
          <a:srcRect/>
          <a:stretch>
            <a:fillRect/>
          </a:stretch>
        </p:blipFill>
        <p:spPr bwMode="auto">
          <a:xfrm>
            <a:off x="2235200" y="654050"/>
            <a:ext cx="7658692" cy="3028950"/>
          </a:xfrm>
          <a:prstGeom prst="rect">
            <a:avLst/>
          </a:prstGeom>
          <a:noFill/>
          <a:ln w="9525">
            <a:noFill/>
            <a:miter lim="800000"/>
            <a:headEnd/>
            <a:tailEnd/>
          </a:ln>
        </p:spPr>
      </p:pic>
      <p:sp>
        <p:nvSpPr>
          <p:cNvPr id="7" name="TextBox 6"/>
          <p:cNvSpPr txBox="1"/>
          <p:nvPr/>
        </p:nvSpPr>
        <p:spPr>
          <a:xfrm>
            <a:off x="1838146" y="5888370"/>
            <a:ext cx="1249136" cy="830997"/>
          </a:xfrm>
          <a:prstGeom prst="rect">
            <a:avLst/>
          </a:prstGeom>
          <a:noFill/>
        </p:spPr>
        <p:txBody>
          <a:bodyPr wrap="square" rtlCol="0">
            <a:spAutoFit/>
          </a:bodyPr>
          <a:lstStyle/>
          <a:p>
            <a:pPr algn="ctr"/>
            <a:r>
              <a:rPr lang="en-US" sz="1200" b="1" dirty="0"/>
              <a:t>George Washington's Continental Army uniform</a:t>
            </a:r>
            <a:endParaRPr lang="en-US" sz="1200" b="1" dirty="0"/>
          </a:p>
        </p:txBody>
      </p:sp>
      <p:sp>
        <p:nvSpPr>
          <p:cNvPr id="9" name="TextBox 8"/>
          <p:cNvSpPr txBox="1"/>
          <p:nvPr/>
        </p:nvSpPr>
        <p:spPr>
          <a:xfrm>
            <a:off x="3656250" y="4035961"/>
            <a:ext cx="985396" cy="461665"/>
          </a:xfrm>
          <a:prstGeom prst="rect">
            <a:avLst/>
          </a:prstGeom>
          <a:noFill/>
        </p:spPr>
        <p:txBody>
          <a:bodyPr wrap="square" rtlCol="0">
            <a:spAutoFit/>
          </a:bodyPr>
          <a:lstStyle/>
          <a:p>
            <a:pPr algn="ctr"/>
            <a:r>
              <a:rPr lang="en-US" sz="1200" b="1" dirty="0"/>
              <a:t>Lincoln’s Hat</a:t>
            </a:r>
            <a:endParaRPr lang="en-US" sz="1200" b="1" dirty="0"/>
          </a:p>
        </p:txBody>
      </p:sp>
      <p:sp>
        <p:nvSpPr>
          <p:cNvPr id="11" name="TextBox 10"/>
          <p:cNvSpPr txBox="1"/>
          <p:nvPr/>
        </p:nvSpPr>
        <p:spPr>
          <a:xfrm>
            <a:off x="9632844" y="5322444"/>
            <a:ext cx="960734" cy="1015663"/>
          </a:xfrm>
          <a:prstGeom prst="rect">
            <a:avLst/>
          </a:prstGeom>
          <a:noFill/>
        </p:spPr>
        <p:txBody>
          <a:bodyPr wrap="square" rtlCol="0">
            <a:spAutoFit/>
          </a:bodyPr>
          <a:lstStyle/>
          <a:p>
            <a:pPr algn="ctr"/>
            <a:r>
              <a:rPr lang="en-US" sz="1200" b="1" dirty="0"/>
              <a:t>The </a:t>
            </a:r>
            <a:r>
              <a:rPr lang="en-US" sz="1200" b="1" u="sng" dirty="0"/>
              <a:t>original</a:t>
            </a:r>
            <a:r>
              <a:rPr lang="en-US" sz="1200" b="1" dirty="0"/>
              <a:t> Star </a:t>
            </a:r>
          </a:p>
          <a:p>
            <a:pPr algn="ctr"/>
            <a:r>
              <a:rPr lang="en-US" sz="1200" b="1" dirty="0"/>
              <a:t>Spangled Banner</a:t>
            </a:r>
            <a:endParaRPr lang="en-US" sz="1200" b="1" dirty="0"/>
          </a:p>
        </p:txBody>
      </p:sp>
      <p:sp>
        <p:nvSpPr>
          <p:cNvPr id="14" name="Rectangle 13"/>
          <p:cNvSpPr/>
          <p:nvPr/>
        </p:nvSpPr>
        <p:spPr>
          <a:xfrm>
            <a:off x="7775947" y="3700438"/>
            <a:ext cx="2945218" cy="1200329"/>
          </a:xfrm>
          <a:prstGeom prst="rect">
            <a:avLst/>
          </a:prstGeom>
        </p:spPr>
        <p:txBody>
          <a:bodyPr wrap="square">
            <a:spAutoFit/>
          </a:bodyPr>
          <a:lstStyle/>
          <a:p>
            <a:pPr algn="ctr"/>
            <a:r>
              <a:rPr lang="en-US" sz="1200" b="1" dirty="0"/>
              <a:t>Founded in 1846, the Smithsonian is the world's largest museum and research complex, consisting of 19 museums and galleries, the National Zoological Park, and nine research facilities.</a:t>
            </a:r>
            <a:endParaRPr lang="en-US" sz="1200" dirty="0"/>
          </a:p>
        </p:txBody>
      </p:sp>
      <p:pic>
        <p:nvPicPr>
          <p:cNvPr id="61443" name="Picture 3" descr="C:\Users\eric.endries\Desktop\LINHat.jpg"/>
          <p:cNvPicPr>
            <a:picLocks noChangeAspect="1" noChangeArrowheads="1"/>
          </p:cNvPicPr>
          <p:nvPr/>
        </p:nvPicPr>
        <p:blipFill>
          <a:blip r:embed="rId4" cstate="print"/>
          <a:srcRect/>
          <a:stretch>
            <a:fillRect/>
          </a:stretch>
        </p:blipFill>
        <p:spPr bwMode="auto">
          <a:xfrm>
            <a:off x="3448458" y="4646317"/>
            <a:ext cx="1378635" cy="15099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44" name="Picture 4" descr="C:\Users\eric.endries\Desktop\famous-chaps.jpg"/>
          <p:cNvPicPr>
            <a:picLocks noChangeAspect="1" noChangeArrowheads="1"/>
          </p:cNvPicPr>
          <p:nvPr/>
        </p:nvPicPr>
        <p:blipFill>
          <a:blip r:embed="rId5" cstate="print"/>
          <a:srcRect/>
          <a:stretch>
            <a:fillRect/>
          </a:stretch>
        </p:blipFill>
        <p:spPr bwMode="auto">
          <a:xfrm rot="21031640">
            <a:off x="6452008" y="4735162"/>
            <a:ext cx="1315796" cy="1756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45" name="Picture 5" descr="C:\Users\eric.endries\Desktop\watergate-file-cabinet1.jpg"/>
          <p:cNvPicPr>
            <a:picLocks noChangeAspect="1" noChangeArrowheads="1"/>
          </p:cNvPicPr>
          <p:nvPr/>
        </p:nvPicPr>
        <p:blipFill>
          <a:blip r:embed="rId6" cstate="print"/>
          <a:srcRect/>
          <a:stretch>
            <a:fillRect/>
          </a:stretch>
        </p:blipFill>
        <p:spPr bwMode="auto">
          <a:xfrm rot="337589">
            <a:off x="4888716" y="4055481"/>
            <a:ext cx="1375280" cy="18335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TextBox 17"/>
          <p:cNvSpPr txBox="1"/>
          <p:nvPr/>
        </p:nvSpPr>
        <p:spPr>
          <a:xfrm>
            <a:off x="4841936" y="6009643"/>
            <a:ext cx="1183183" cy="646331"/>
          </a:xfrm>
          <a:prstGeom prst="rect">
            <a:avLst/>
          </a:prstGeom>
          <a:noFill/>
        </p:spPr>
        <p:txBody>
          <a:bodyPr wrap="square" rtlCol="0">
            <a:spAutoFit/>
          </a:bodyPr>
          <a:lstStyle/>
          <a:p>
            <a:pPr algn="ctr"/>
            <a:r>
              <a:rPr lang="en-US" sz="1200" b="1" dirty="0"/>
              <a:t>Watergate Filing Cabinet</a:t>
            </a:r>
          </a:p>
        </p:txBody>
      </p:sp>
      <p:pic>
        <p:nvPicPr>
          <p:cNvPr id="10" name="Picture 5" descr="C:\Users\john.w.moyes\Desktop\DCFT Presentation\Museum\untitled.bmp"/>
          <p:cNvPicPr>
            <a:picLocks noChangeAspect="1" noChangeArrowheads="1"/>
          </p:cNvPicPr>
          <p:nvPr/>
        </p:nvPicPr>
        <p:blipFill>
          <a:blip r:embed="rId7" cstate="print"/>
          <a:srcRect/>
          <a:stretch>
            <a:fillRect/>
          </a:stretch>
        </p:blipFill>
        <p:spPr bwMode="auto">
          <a:xfrm>
            <a:off x="7876922" y="5103629"/>
            <a:ext cx="1760118" cy="15629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p:cNvSpPr txBox="1"/>
          <p:nvPr/>
        </p:nvSpPr>
        <p:spPr>
          <a:xfrm>
            <a:off x="6422635" y="3978644"/>
            <a:ext cx="1183183" cy="646331"/>
          </a:xfrm>
          <a:prstGeom prst="rect">
            <a:avLst/>
          </a:prstGeom>
          <a:noFill/>
        </p:spPr>
        <p:txBody>
          <a:bodyPr wrap="square" rtlCol="0">
            <a:spAutoFit/>
          </a:bodyPr>
          <a:lstStyle/>
          <a:p>
            <a:pPr algn="ctr"/>
            <a:r>
              <a:rPr lang="en-US" sz="1200" b="1" dirty="0"/>
              <a:t>Teddy Roosevelt’s Chaps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25700" y="-1270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Other Possible Museums</a:t>
            </a:r>
            <a:endParaRPr lang="en-US" sz="2400" b="1" dirty="0">
              <a:solidFill>
                <a:schemeClr val="tx2"/>
              </a:solidFill>
            </a:endParaRPr>
          </a:p>
        </p:txBody>
      </p:sp>
      <p:sp>
        <p:nvSpPr>
          <p:cNvPr id="12" name="Rectangle 11"/>
          <p:cNvSpPr/>
          <p:nvPr/>
        </p:nvSpPr>
        <p:spPr>
          <a:xfrm>
            <a:off x="6184900" y="5198675"/>
            <a:ext cx="2087556" cy="646331"/>
          </a:xfrm>
          <a:prstGeom prst="rect">
            <a:avLst/>
          </a:prstGeom>
        </p:spPr>
        <p:txBody>
          <a:bodyPr wrap="square">
            <a:spAutoFit/>
          </a:bodyPr>
          <a:lstStyle/>
          <a:p>
            <a:pPr algn="r"/>
            <a:r>
              <a:rPr lang="en-US" sz="1200" b="1" u="sng" dirty="0"/>
              <a:t>The Newseum </a:t>
            </a:r>
            <a:r>
              <a:rPr lang="en-US" sz="1200" b="1" dirty="0"/>
              <a:t>is an interactive museum of news and journalism.</a:t>
            </a:r>
            <a:endParaRPr lang="en-US" sz="1200" b="1" dirty="0"/>
          </a:p>
        </p:txBody>
      </p:sp>
      <p:pic>
        <p:nvPicPr>
          <p:cNvPr id="34818" name="Picture 2" descr="http://upload.wikimedia.org/wikipedia/commons/5/50/Newseum.jpg"/>
          <p:cNvPicPr>
            <a:picLocks noChangeAspect="1" noChangeArrowheads="1"/>
          </p:cNvPicPr>
          <p:nvPr/>
        </p:nvPicPr>
        <p:blipFill>
          <a:blip r:embed="rId2" cstate="print"/>
          <a:srcRect/>
          <a:stretch>
            <a:fillRect/>
          </a:stretch>
        </p:blipFill>
        <p:spPr bwMode="auto">
          <a:xfrm>
            <a:off x="8222531" y="4923319"/>
            <a:ext cx="2137755" cy="1434875"/>
          </a:xfrm>
          <a:prstGeom prst="rect">
            <a:avLst/>
          </a:prstGeom>
          <a:noFill/>
        </p:spPr>
      </p:pic>
      <p:sp>
        <p:nvSpPr>
          <p:cNvPr id="14" name="Rectangle 13"/>
          <p:cNvSpPr/>
          <p:nvPr/>
        </p:nvSpPr>
        <p:spPr>
          <a:xfrm>
            <a:off x="6896100" y="3184988"/>
            <a:ext cx="1915656" cy="830997"/>
          </a:xfrm>
          <a:prstGeom prst="rect">
            <a:avLst/>
          </a:prstGeom>
        </p:spPr>
        <p:txBody>
          <a:bodyPr wrap="square">
            <a:spAutoFit/>
          </a:bodyPr>
          <a:lstStyle/>
          <a:p>
            <a:pPr algn="r"/>
            <a:r>
              <a:rPr lang="en-US" sz="1200" b="1" dirty="0"/>
              <a:t>Explore the world and all that's in it at the </a:t>
            </a:r>
            <a:r>
              <a:rPr lang="en-US" sz="1200" b="1" u="sng" dirty="0"/>
              <a:t>National Geographic Museum</a:t>
            </a:r>
            <a:r>
              <a:rPr lang="en-US" sz="1200" b="1" dirty="0"/>
              <a:t>. </a:t>
            </a:r>
            <a:endParaRPr lang="en-US" sz="1200" b="1" dirty="0"/>
          </a:p>
        </p:txBody>
      </p:sp>
      <p:sp>
        <p:nvSpPr>
          <p:cNvPr id="34828" name="AutoShape 12" descr="data:image/jpeg;base64,/9j/4AAQSkZJRgABAQAAAQABAAD/2wCEAAkGBw8SEBUQEBQVFBQWER8YFxcXEhseGBweFx0iFxccFx8ZHCghGCYnGxcWITEhJSkrLi4uFyAzODMsNygtLi0BCgoKDgwNGxAPGjclHyQ0LC4tNyw3NzIyNzcuLS8uLCs3Ly83Ky83LC04NzEsNy40NzA0OCwrKzQrNzUrLis3N//AABEIAKAAoAMBIgACEQEDEQH/xAAcAAABBQEBAQAAAAAAAAAAAAAAAQIEBgcIBQP/xABKEAABAwIDBAYFBwYNBQAAAAABAAIDBBEFEjEGByFRE0FhcZGyIjI0NXQUF1NygYLSFVSTlKHRIyUzNkJSYnOSorHC8AgWJCbB/8QAGQEBAQEBAQEAAAAAAAAAAAAAAAQGAQID/8QAMBEBAAECAgQNBQEAAAAAAAAAAAECAwQRBjFRcQUSEyEyMzQ1YYGisuEUFlNikUH/2gAMAwEAAhEDEQA/AMRe83PE6803OeZ8UP1PemoHZzzPijOeZ8U1CBxceZ8UiRKEBZFl0TuqP8Uwfe8xVvAP/AszidI4sXqrfJZ8WZjX8KqcNxqYnNyPZFl1xZ3b4Is7t8F8PumPxer4evpfFyPZFl1xZ3b4Is7t8E+6Y/F6vg+l8XI9kALrgh3b4LzNpD/4VR8O/wApXqjSeK64p5LX+3w5OF5tbloJc55nxSFItWkOznmfFGc8z4pqEDs55nxTmPNxxOvNfNOZqO9AP1Pempz9T3pqAQhCAShIlCDondV7pg+95iqLvsq5WVsQY97QaccGvI/pHkVet1XumD73mKz/AH6e2w/DDzFYzAxnw3XntrW3OojyUH8p1H00v6R370flSo+ml/SO/eoaFsuJRsRZpn5UqPppf0jv3o/KlR9NL+kd+9Q0q5xKdhmuW7SvmditM10kjgXuuC9xHqO6iVuW0fsdR8O/ylYNuv8Ae1N9d3kct52j9iqPh3+UrIaQREY21lsj3LcN0JctlIlKRbKdaIIQhcAnM1HempzNR3oB+p701Ofqe9NQCEIQCUJEoQdE7qvdMH3vMVn+/T22H4YeYrQN1XumD73mKz/fp7bD8MPMVjcB33XvrW3OojyZqhCFskQSpEqC17r/AHtTfXd5HLedpPY6j4d/lKwbdf72pvru8jlvO0nsdR8O/wApWP0h7ba3R7luG6EuWykSlItjOtEEIQuATmajvTU5mo70A/U96anP1PemoBCEIBKEiUIOid1XumD73mKz/fp7bD8MPMVoG6r3TB97zFZ/v09th+GHmKxuA77r31rbnUR5M1QhC2SIJUiVBa91/vam+u7yOW87Sex1Hw7/AClYNuv97U313eRy3naT2Oo+Hf5SsfpD221uj3LcN0JctlIlKRbGdaIIQhcAnM1HempzNR3oB+p701Ofqe9NQCEIQCUJEoQdE7qvdMH3vMVn+/T22H4YeYrQN1XumD73mKz/AH6e2w/DDzFY3Ad91761tzqI8maoQhbJEEqRKgte6/3tTfXd5HLedpPY6j4d/lKwXdf72pvru8jlvW0nsdR8O/ylY/SHttrdHuW4boS5bKRKUi2M60QQhC4BOZqO9NTmajvQD9T3pqc/U96agEIQgEoSJQg6J3Ve6YPveYqJt3u/diM7JhOIg2IMsYi6/Em98w5qqbGbyqOjoo6aSKZzmXuWhmXib8LuB617nzx0H0NR4R/jWJvYPhC1jq7+Honnmcp5tU710V25oimqXk/Mq/8APG/q5/Gj5lX/AJ439XP4163zx0H0NR4R/jR88dB9DUeEf419uV4c2T/KXnKxteT8yr/zxv6ufxo+ZV/5439XP4163zx0H0NR4R/jSfPHh/0NR4R/jTleHNk/ykysDZbda6jrIqo1Ik6Mk5ehIvdpbrnNtVdtpPY6j4d/lKpPzx4f9BUeEf41FxXe1QywSxNhqAXxOaCQy13Cwv6XapbuE4TxN6iu/RM5ZbI/3we6a7VETFMsbKROKat3OtAEIQuATmajvTU5mo70A/U96anP1PemoBS67DaiHIZopI87czM7C3MObbjiFFXS20GD0uJUNNhjyGVQw+OeneeYaGuA7ODbjkQepBzlS4dPK174o3vbGLyOawkMB0LiPVHA68klBQTTvEcEb5XnRrGlzuGvAcVpW7mlkhoMdhlaWPZTMa5p1BHSAgpd0L2UNLV41M27Y8kEfaXuBkt9hYPtPJBnVFglXM98UMEsj4/XYyJznNscpzAC448OKm/9m4r+ZVX6vJ+FXrenPV4Vi8s9DK6IVcQku0Dj1OHEH+kL/arFtptZiEOz+HVcU72zyuHSPFruuxx43FtQEGM1OAVsbHSSU8zGMdlc50Tg1p5OJFgeI4dqbg+CVdU4spYZJiNcjSbX0zHQaHXktafWT1OyU0srjJLJVi7jq4mVrR2cgvtvMxmXBKekwvDXdDeIvlkaBmcb5b3OlyHEnXRBjeKYVU0z+jqYnxPtez2kEjmL6jtCbU4dPGyOSSJ7GSi8bnMIa8C1ywkWdqNOa2PZqvfjuDVkFbaSopG9JFMWjN6TXObp13jcDzBCsFDQUdbguH4XUHLJUURfTvI9V8Ibp22k06xmQc+UOGzzZuhifJkbmfkYXZWjUusOA7V86OkkleIomOke42a1rSXHr4AcTotV3U4ZNSz4tTTtyyR4e9rh/wDRzBFiD2rzNz8YpxW4u9uYUdMcgOjpJL2HgP8AMgz2qppInujla5j2mzmuaQ4HtB4hfbEsKqadwbURSROIuBIwtJGlxccQtB374cwVkNdF/J1lOHg8y0AH/K5nivR/6jvbab4T/eUGQoQhAJzNR3pqczUd6Afqe9NTn6nvU3B8IqaqQQ00T5XkXysF+HMnQDtKCDZa1vUxOalmwmogdlkjw9jmnw4HmCLgjtVLxrYDFaSIzVFM9sYHpOBDg362Um3fopUWzOO4jDFOIpqiNrMkTi9pAa3hZt3XHEINfqK+jrcHr8VpxlknoclQwHR8Idr22fr1jKq5tFiVDhWHUWFVdJ8qLounkb0xjyvd/Ws034udrplWYVjMSw10lLIZKcyMBkjzCzm8cuYAkHrXt1uxO0NYPlc8E8pLRxkcOkLRp6JOb7LILnvLbFiWAUmJU7CwU7shZmzFrDaNwJsM1nMZx71C3g/zXwr67fI9ZozGK2KF9GJZGREkPiuQ2+jg5p0Nx+xWLD9mtoK+ljYyOaSmZxiD3AMHCwLA4i/AniOCC10LiNjZHDgRVXB7RK0hTt6ODy4zTUmK4c3ph0JZKxhu5pvm067OLwRros3fQ4wxwwctnaXuuKYmwcfWuONjoTe/UvUotndpcOa+aGKpgba7+jcCDbrc1pN7c7cEFy2XoH4HgtbUVo6OerHRxREjNwa5rNOv+EcTyAC8Hb+qkiw3AZYnFj2U73NcNQR0RBCoGL4xVVcnSVMskz9AXuJt2NGje4KftTR4nB0NNiAkb0cf8Cx7gQ1p4HLYmwu0eCDednsYpcSoqjE2AMqRh8kFQwdjczSeu3A2PIkdSpstdR4TglJSVdKak1l6iRnS9Ha2UsLiGknVoA/slUvZzZbHzCZ6GKcRTx5S5kjQHtPCxGbiNVBxTD8XqKxlJUtmfVZcrI5D6WUXIDc3C3A8Rw4INN2odT4rsyKili6H5HJwjz5yxrfRc3NYXGRzXfYF9N+my9fWVdO+lp5JWtpsri0CwOYm3E8lkslZiFD01EZJIbm00QdwJIscwHA+iQrPU1O1MdRHSPlqmzytvHGZhdwF7kelbqOvJBRsRoJYJXQzMLJGGzmnUHXj9hUZenjkNX8qkZVh5qc9nhxzPLrCwNtTovcbuzxsx9L8jkta9iW5v8N7/Za6CoJzNR3r0ocAq3sMjYiQ0uB9JuYGMXeC0nMLDieCiVVHJDJ0crSx4ykg62cA5viCD9qD4P1Petsrax2CbO0xpLNqa0gvl4ZhdpcSOHGwIaOVyVib9T3ra8Ojjx7A4qKORra2jtla42zBoLR9haRx6iAgyubajEHxvhkqp5I5LZ2vlc4G3EesTb7FseCYbiFRsvTx4c57JulvdkpYcoc6/pAjsXx3b7HVlDRYqa6AMz0w6O5a6+RkuYixNvWamUmDVdXspTQ0bXOl6bNYOymwc6/EkIPhu02Tqvy084sXSzU9M2RvSSGT1jZhuSdPSIHUqLiO8jFJK01jKiVgz3ZEHnow3qaW3s7hqetWvd4+pwXE2txUdE2qhLA57wQMpBaSbmwvw+1QcR3M4l8tMUDWmmc+7J84yhhNxmF7kgctbIL7juydLX4thtY5gy1FM6WZnU4xNY5gdz/lLHsYs43lbe10uITRQzywQwSmJjInlnqHKS7KRe5B7hZXbabb+kpMYoYY3Z4KSF0Mrmm9ukDWHvyiNpPeVX9v92FZNVvrMNa2pgqXGUZHtu0v4u1NiL3NxzQeBu7xWoqseo5amR0r8+XM43NmscAFqeDPxU7TVVjP8hHrZy7oR6DbdHm9EHNf1e26ZtXThmPYK0NDSGPvYDUNsdFKbi766vxXA55CA5gNORwLQWDO3hqLlru4uQZpshhVPWbRyPit8liqH1F/6OWN1226gC6x7l7W9GobimD0+LxixinfG8cmPdYX7i1n+IpuyMZwTCqytqoQ+aao+SthebAhhLXi4F7E5z2hgXtbv8ZpsWo67DIqSKkvDma2NxLXF12lxuBaxEfighYpLWt2Yw75CZxKZmj+Az57WebHJxte37FZcSkd8vwFlVY1oEhktqAYbOzW5u/aHKu4tjdZQbMUMlNI6GTpQxxyi9rPJaQ4G3Fo8FSd1+ITVG0FLNPI6WRz3Xc43P8AJu/5ZBadut1eJVeI1NTEYAySTM3NNZ1rAcRbhorVtd/OnCv7h/8ApIsc3rj+Oaz++/2hbHtaP/acK/uH/wCkiCLgVBFHiuM4tK0PNK60QPU7o8zj2GwaAf7RWQ1e3+LyT/KTVzNfe4DXkRjsDPVt3grVcIx+njxvFcOq3BkVW4Na4mwDsmUi50zNcOPNoVGrdzeMsnMUcbJGX9GUPAaR1Egm7eHVYoKfh+Ozw2yEcHl/pNvcuADr31uGj9qj11fJPL0spu82ubcuA/0UaaNzXFrhYgkEciOBHikZqO9AP1PenRTOY4OYS1wNwQSCD2EaIew3PA68k3IeR8EE6uxysmbknqJpW/1ZJnuHg4lNp8Yq42hkc8zGjRrZXADuANgoeQ8j4IyHkfBB96yvmlIM0j5CBYF7y63dmPBfePHKxsfQtqJ2xWt0YmeGW5Zb2UHIeR8EZDyPggTMp1BjNXAC2CeaIE8RHM9oPflIULIeR8EZDyPgg+xrpuk6bpH9Je+fOc/L1r3ThiE4k6YSSdIdX53Z+XrXvoo+Q8j4IyHkfBBJq8TqJQBLLJIAbgPkc4A8xcplJWyxHNE98brWux5abcrtK+OQ8j4IyHkfBBInxGd7cj5ZHNBuGukcW352JtfiePavjTzvjcHxucxw0c1xBHcRxCbkPI+CMh5HwQOnne9xe9xc46ucSSe8niVIkxSpc9sjppS9os15kcXD6pvcdeii5DyPgjIeR8EDp53vcXPcXOOrnEknvJ1U1mO1oj6EVE4jtboxM/JbllvZQMh5HwRkPI+CBCUrNR3oyHkfBOYw3HA68kH/2Q=="/>
          <p:cNvSpPr>
            <a:spLocks noChangeAspect="1" noChangeArrowheads="1"/>
          </p:cNvSpPr>
          <p:nvPr/>
        </p:nvSpPr>
        <p:spPr bwMode="auto">
          <a:xfrm>
            <a:off x="1587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 name="Rectangle 20"/>
          <p:cNvSpPr/>
          <p:nvPr/>
        </p:nvSpPr>
        <p:spPr>
          <a:xfrm>
            <a:off x="4217582" y="3143658"/>
            <a:ext cx="2716619" cy="830997"/>
          </a:xfrm>
          <a:prstGeom prst="rect">
            <a:avLst/>
          </a:prstGeom>
        </p:spPr>
        <p:txBody>
          <a:bodyPr wrap="square">
            <a:spAutoFit/>
          </a:bodyPr>
          <a:lstStyle/>
          <a:p>
            <a:r>
              <a:rPr lang="en-US" sz="1200" b="1" dirty="0"/>
              <a:t>The </a:t>
            </a:r>
            <a:r>
              <a:rPr lang="en-US" sz="1200" b="1" u="sng" dirty="0"/>
              <a:t>National Guard Memorial Museum </a:t>
            </a:r>
            <a:r>
              <a:rPr lang="en-US" sz="1200" b="1" dirty="0"/>
              <a:t>is a military museum hosted by the National Guard Educational Foundation</a:t>
            </a:r>
            <a:endParaRPr lang="en-US" sz="1200" b="1" dirty="0"/>
          </a:p>
        </p:txBody>
      </p:sp>
      <p:pic>
        <p:nvPicPr>
          <p:cNvPr id="34833" name="Picture 17" descr="File:National Guard Memorial Building.JPG">
            <a:hlinkClick r:id="rId3"/>
          </p:cNvPr>
          <p:cNvPicPr>
            <a:picLocks noChangeAspect="1" noChangeArrowheads="1"/>
          </p:cNvPicPr>
          <p:nvPr/>
        </p:nvPicPr>
        <p:blipFill>
          <a:blip r:embed="rId4" cstate="print"/>
          <a:srcRect/>
          <a:stretch>
            <a:fillRect/>
          </a:stretch>
        </p:blipFill>
        <p:spPr bwMode="auto">
          <a:xfrm>
            <a:off x="1840318" y="2755311"/>
            <a:ext cx="2416766" cy="1812575"/>
          </a:xfrm>
          <a:prstGeom prst="rect">
            <a:avLst/>
          </a:prstGeom>
          <a:noFill/>
        </p:spPr>
      </p:pic>
      <p:sp>
        <p:nvSpPr>
          <p:cNvPr id="24" name="Rectangle 23"/>
          <p:cNvSpPr/>
          <p:nvPr/>
        </p:nvSpPr>
        <p:spPr>
          <a:xfrm>
            <a:off x="3529418" y="860078"/>
            <a:ext cx="2325282" cy="1569660"/>
          </a:xfrm>
          <a:prstGeom prst="rect">
            <a:avLst/>
          </a:prstGeom>
        </p:spPr>
        <p:txBody>
          <a:bodyPr wrap="square">
            <a:spAutoFit/>
          </a:bodyPr>
          <a:lstStyle/>
          <a:p>
            <a:r>
              <a:rPr lang="en-US" sz="1200" b="1" u="sng" dirty="0"/>
              <a:t>Ford's Theatre </a:t>
            </a:r>
            <a:r>
              <a:rPr lang="en-US" sz="1200" b="1" dirty="0"/>
              <a:t>is a historic theatre in Washington, D.C., used for various stage performances beginning in the 1860s. It is also the site of the assassination of U.S. President Abraham Lincoln on April 14, 1865.</a:t>
            </a:r>
            <a:endParaRPr lang="en-US" sz="1200" b="1" dirty="0"/>
          </a:p>
        </p:txBody>
      </p:sp>
      <p:pic>
        <p:nvPicPr>
          <p:cNvPr id="34835" name="Picture 19" descr="http://upload.wikimedia.org/wikipedia/commons/f/fb/Fords_Theatre_thumbnail.jpg"/>
          <p:cNvPicPr>
            <a:picLocks noChangeAspect="1" noChangeArrowheads="1"/>
          </p:cNvPicPr>
          <p:nvPr/>
        </p:nvPicPr>
        <p:blipFill>
          <a:blip r:embed="rId5" cstate="print"/>
          <a:srcRect/>
          <a:stretch>
            <a:fillRect/>
          </a:stretch>
        </p:blipFill>
        <p:spPr bwMode="auto">
          <a:xfrm>
            <a:off x="1821417" y="714081"/>
            <a:ext cx="1699665" cy="1869631"/>
          </a:xfrm>
          <a:prstGeom prst="rect">
            <a:avLst/>
          </a:prstGeom>
          <a:noFill/>
        </p:spPr>
      </p:pic>
      <p:pic>
        <p:nvPicPr>
          <p:cNvPr id="34840" name="Picture 24" descr="C:\Users\eric.endries\Desktop\Spy_Museum_Historic_Library-0d849[1].jpg"/>
          <p:cNvPicPr>
            <a:picLocks noChangeAspect="1" noChangeArrowheads="1"/>
          </p:cNvPicPr>
          <p:nvPr/>
        </p:nvPicPr>
        <p:blipFill>
          <a:blip r:embed="rId6" cstate="print"/>
          <a:srcRect/>
          <a:stretch>
            <a:fillRect/>
          </a:stretch>
        </p:blipFill>
        <p:spPr bwMode="auto">
          <a:xfrm>
            <a:off x="1689101" y="4959350"/>
            <a:ext cx="2015485" cy="1746250"/>
          </a:xfrm>
          <a:prstGeom prst="rect">
            <a:avLst/>
          </a:prstGeom>
          <a:noFill/>
        </p:spPr>
      </p:pic>
      <p:pic>
        <p:nvPicPr>
          <p:cNvPr id="34842" name="Picture 26" descr="C:\Users\eric.endries\Desktop\National_Geographic_Museum[1].jpg"/>
          <p:cNvPicPr>
            <a:picLocks noChangeAspect="1" noChangeArrowheads="1"/>
          </p:cNvPicPr>
          <p:nvPr/>
        </p:nvPicPr>
        <p:blipFill>
          <a:blip r:embed="rId7" cstate="print"/>
          <a:srcRect/>
          <a:stretch>
            <a:fillRect/>
          </a:stretch>
        </p:blipFill>
        <p:spPr bwMode="auto">
          <a:xfrm>
            <a:off x="8801962" y="2721652"/>
            <a:ext cx="1662839" cy="1913848"/>
          </a:xfrm>
          <a:prstGeom prst="rect">
            <a:avLst/>
          </a:prstGeom>
          <a:noFill/>
        </p:spPr>
      </p:pic>
      <p:sp>
        <p:nvSpPr>
          <p:cNvPr id="31" name="TextBox 30"/>
          <p:cNvSpPr txBox="1"/>
          <p:nvPr/>
        </p:nvSpPr>
        <p:spPr>
          <a:xfrm>
            <a:off x="4699000" y="6348969"/>
            <a:ext cx="2767104" cy="461665"/>
          </a:xfrm>
          <a:prstGeom prst="rect">
            <a:avLst/>
          </a:prstGeom>
          <a:noFill/>
        </p:spPr>
        <p:txBody>
          <a:bodyPr wrap="none" rtlCol="0">
            <a:spAutoFit/>
          </a:bodyPr>
          <a:lstStyle/>
          <a:p>
            <a:r>
              <a:rPr lang="en-US" sz="2400" b="1" dirty="0"/>
              <a:t>…and </a:t>
            </a:r>
            <a:r>
              <a:rPr lang="en-US" sz="2400" b="1" u="sng" dirty="0"/>
              <a:t>many</a:t>
            </a:r>
            <a:r>
              <a:rPr lang="en-US" sz="2400" b="1" dirty="0"/>
              <a:t> more</a:t>
            </a:r>
            <a:endParaRPr lang="en-US" sz="2400" b="1" dirty="0"/>
          </a:p>
        </p:txBody>
      </p:sp>
      <p:sp>
        <p:nvSpPr>
          <p:cNvPr id="15" name="TextBox 14"/>
          <p:cNvSpPr txBox="1"/>
          <p:nvPr/>
        </p:nvSpPr>
        <p:spPr>
          <a:xfrm>
            <a:off x="5829301" y="711200"/>
            <a:ext cx="2705100" cy="1754326"/>
          </a:xfrm>
          <a:prstGeom prst="rect">
            <a:avLst/>
          </a:prstGeom>
          <a:noFill/>
        </p:spPr>
        <p:txBody>
          <a:bodyPr wrap="square" rtlCol="0">
            <a:spAutoFit/>
          </a:bodyPr>
          <a:lstStyle/>
          <a:p>
            <a:pPr algn="r"/>
            <a:r>
              <a:rPr lang="en-US" sz="1200" b="1" u="sng" dirty="0"/>
              <a:t>National Archives and Records Administration </a:t>
            </a:r>
            <a:r>
              <a:rPr lang="en-US" sz="1200" b="1" dirty="0"/>
              <a:t>(NARA) is an independent agency of the United States government charged with preserving and documenting government and historical records and with increasing public access to those documents, which comprise the National Archives.</a:t>
            </a:r>
            <a:endParaRPr lang="en-US" sz="1200" b="1" dirty="0"/>
          </a:p>
        </p:txBody>
      </p:sp>
      <p:pic>
        <p:nvPicPr>
          <p:cNvPr id="36865" name="Picture 1" descr="C:\Users\eric.endries\Desktop\National_Archives_DC_2007s[1].jpg"/>
          <p:cNvPicPr>
            <a:picLocks noChangeAspect="1" noChangeArrowheads="1"/>
          </p:cNvPicPr>
          <p:nvPr/>
        </p:nvPicPr>
        <p:blipFill>
          <a:blip r:embed="rId8" cstate="print"/>
          <a:srcRect/>
          <a:stretch>
            <a:fillRect/>
          </a:stretch>
        </p:blipFill>
        <p:spPr bwMode="auto">
          <a:xfrm>
            <a:off x="8544878" y="901700"/>
            <a:ext cx="2123122" cy="1409700"/>
          </a:xfrm>
          <a:prstGeom prst="rect">
            <a:avLst/>
          </a:prstGeom>
          <a:noFill/>
        </p:spPr>
      </p:pic>
      <p:sp>
        <p:nvSpPr>
          <p:cNvPr id="13" name="Rectangle 12"/>
          <p:cNvSpPr/>
          <p:nvPr/>
        </p:nvSpPr>
        <p:spPr>
          <a:xfrm>
            <a:off x="3372862" y="4716132"/>
            <a:ext cx="2900939" cy="1384995"/>
          </a:xfrm>
          <a:prstGeom prst="rect">
            <a:avLst/>
          </a:prstGeom>
        </p:spPr>
        <p:txBody>
          <a:bodyPr wrap="square">
            <a:spAutoFit/>
          </a:bodyPr>
          <a:lstStyle/>
          <a:p>
            <a:r>
              <a:rPr lang="en-US" sz="1200" b="1" dirty="0"/>
              <a:t>The </a:t>
            </a:r>
            <a:r>
              <a:rPr lang="en-US" sz="1200" b="1" u="sng" dirty="0"/>
              <a:t>International Spy Museum </a:t>
            </a:r>
            <a:r>
              <a:rPr lang="en-US" sz="1200" b="1" dirty="0"/>
              <a:t>is a privately owned museum dedicated to the tradecraft, history and contemporary role of espionage, featuring the largest collection of international espionage artifacts currently on public display.</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00" y="965201"/>
            <a:ext cx="8229600" cy="4525963"/>
          </a:xfrm>
        </p:spPr>
        <p:txBody>
          <a:bodyPr/>
          <a:lstStyle/>
          <a:p>
            <a:r>
              <a:rPr lang="en-US" b="1" dirty="0" smtClean="0"/>
              <a:t>DCFT is </a:t>
            </a:r>
            <a:r>
              <a:rPr lang="en-US" b="1" u="sng" dirty="0" smtClean="0"/>
              <a:t>not</a:t>
            </a:r>
            <a:r>
              <a:rPr lang="en-US" b="1" dirty="0" smtClean="0"/>
              <a:t> a vacation</a:t>
            </a:r>
          </a:p>
          <a:p>
            <a:r>
              <a:rPr lang="en-US" b="1" dirty="0" smtClean="0"/>
              <a:t>Be on time and in proper attire/uniform (includes family members) </a:t>
            </a:r>
          </a:p>
          <a:p>
            <a:r>
              <a:rPr lang="en-US" b="1" dirty="0" smtClean="0"/>
              <a:t>Smoke only in designated areas</a:t>
            </a:r>
          </a:p>
          <a:p>
            <a:r>
              <a:rPr lang="en-US" b="1" dirty="0" smtClean="0"/>
              <a:t>Stay with the group</a:t>
            </a:r>
          </a:p>
          <a:p>
            <a:r>
              <a:rPr lang="en-US" b="1" dirty="0" smtClean="0"/>
              <a:t>Respect of others views and opinions</a:t>
            </a:r>
          </a:p>
          <a:p>
            <a:r>
              <a:rPr lang="en-US" b="1" dirty="0" smtClean="0"/>
              <a:t>Military courtesy </a:t>
            </a:r>
          </a:p>
          <a:p>
            <a:r>
              <a:rPr lang="en-US" b="1" dirty="0" smtClean="0"/>
              <a:t>‘Buddy system’</a:t>
            </a:r>
          </a:p>
          <a:p>
            <a:r>
              <a:rPr lang="en-US" b="1" dirty="0" smtClean="0"/>
              <a:t>Take time and provide honest feedback on the end-of-tour survey</a:t>
            </a:r>
          </a:p>
          <a:p>
            <a:endParaRPr lang="en-US" b="1" dirty="0" smtClean="0"/>
          </a:p>
          <a:p>
            <a:endParaRPr lang="en-US" b="1" dirty="0"/>
          </a:p>
        </p:txBody>
      </p:sp>
      <p:sp>
        <p:nvSpPr>
          <p:cNvPr id="4" name="Rectangle 4"/>
          <p:cNvSpPr>
            <a:spLocks noChangeArrowheads="1"/>
          </p:cNvSpPr>
          <p:nvPr/>
        </p:nvSpPr>
        <p:spPr bwMode="auto">
          <a:xfrm>
            <a:off x="2387600" y="-130048"/>
            <a:ext cx="7391400" cy="762000"/>
          </a:xfrm>
          <a:prstGeom prst="rect">
            <a:avLst/>
          </a:prstGeom>
          <a:noFill/>
          <a:ln w="9525">
            <a:noFill/>
            <a:miter lim="800000"/>
            <a:headEnd/>
            <a:tailEnd/>
          </a:ln>
          <a:effectLst/>
        </p:spPr>
        <p:txBody>
          <a:bodyPr anchor="ctr" anchorCtr="1"/>
          <a:lstStyle/>
          <a:p>
            <a:pPr algn="ctr">
              <a:defRPr/>
            </a:pPr>
            <a:r>
              <a:rPr lang="en-US" sz="3200" b="1" dirty="0">
                <a:solidFill>
                  <a:schemeClr val="tx2"/>
                </a:solidFill>
              </a:rPr>
              <a:t>Standards</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0" y="1079500"/>
          <a:ext cx="9144000" cy="4876800"/>
        </p:xfrm>
        <a:graphic>
          <a:graphicData uri="http://schemas.openxmlformats.org/presentationml/2006/ole">
            <mc:AlternateContent xmlns:mc="http://schemas.openxmlformats.org/markup-compatibility/2006">
              <mc:Choice xmlns:v="urn:schemas-microsoft-com:vml" Requires="v">
                <p:oleObj spid="_x0000_s56327" name="Clip" r:id="rId4" imgW="1588680" imgH="696960" progId="">
                  <p:embed/>
                </p:oleObj>
              </mc:Choice>
              <mc:Fallback>
                <p:oleObj name="Clip" r:id="rId4" imgW="1588680" imgH="6969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079500"/>
                        <a:ext cx="9144000" cy="4876800"/>
                      </a:xfrm>
                      <a:prstGeom prst="rect">
                        <a:avLst/>
                      </a:prstGeom>
                      <a:noFill/>
                      <a:extLst>
                        <a:ext uri="{909E8E84-426E-40DD-AFC4-6F175D3DCCD1}">
                          <a14:hiddenFill xmlns:a14="http://schemas.microsoft.com/office/drawing/2010/main">
                            <a:gradFill rotWithShape="0">
                              <a:gsLst>
                                <a:gs pos="0">
                                  <a:srgbClr val="5AB5BC"/>
                                </a:gs>
                                <a:gs pos="100000">
                                  <a:srgbClr val="FFFFFF"/>
                                </a:gs>
                              </a:gsLst>
                              <a:lin ang="5400000" scaled="1"/>
                            </a:gradFill>
                          </a14:hiddenFill>
                        </a:ext>
                      </a:extLst>
                    </p:spPr>
                  </p:pic>
                </p:oleObj>
              </mc:Fallback>
            </mc:AlternateContent>
          </a:graphicData>
        </a:graphic>
      </p:graphicFrame>
      <p:sp>
        <p:nvSpPr>
          <p:cNvPr id="660483" name="Rectangle 3"/>
          <p:cNvSpPr>
            <a:spLocks noGrp="1" noChangeArrowheads="1"/>
          </p:cNvSpPr>
          <p:nvPr>
            <p:ph type="subTitle" idx="1"/>
          </p:nvPr>
        </p:nvSpPr>
        <p:spPr>
          <a:xfrm>
            <a:off x="1917701" y="1817339"/>
            <a:ext cx="8321675" cy="3025775"/>
          </a:xfrm>
        </p:spPr>
        <p:txBody>
          <a:bodyPr/>
          <a:lstStyle/>
          <a:p>
            <a:pPr>
              <a:lnSpc>
                <a:spcPct val="90000"/>
              </a:lnSpc>
              <a:defRPr/>
            </a:pPr>
            <a:r>
              <a:rPr lang="en-US" sz="4400" b="1" i="1" dirty="0">
                <a:solidFill>
                  <a:srgbClr val="006600"/>
                </a:solidFill>
              </a:rPr>
              <a:t> </a:t>
            </a:r>
            <a:r>
              <a:rPr lang="en-US" sz="4400" b="1" i="1" dirty="0"/>
              <a:t>U.S. Army </a:t>
            </a:r>
          </a:p>
          <a:p>
            <a:pPr>
              <a:lnSpc>
                <a:spcPct val="90000"/>
              </a:lnSpc>
              <a:defRPr/>
            </a:pPr>
            <a:r>
              <a:rPr lang="en-US" sz="4400" b="1" i="1" dirty="0"/>
              <a:t>Field Studies Program </a:t>
            </a:r>
          </a:p>
          <a:p>
            <a:pPr>
              <a:lnSpc>
                <a:spcPct val="90000"/>
              </a:lnSpc>
              <a:defRPr/>
            </a:pPr>
            <a:r>
              <a:rPr lang="en-US" sz="4400" b="1" i="1" dirty="0"/>
              <a:t>Washington D.C. Field Trip</a:t>
            </a:r>
          </a:p>
          <a:p>
            <a:pPr>
              <a:lnSpc>
                <a:spcPct val="90000"/>
              </a:lnSpc>
              <a:defRPr/>
            </a:pPr>
            <a:endParaRPr lang="en-US" sz="4400" b="1" i="1" dirty="0"/>
          </a:p>
          <a:p>
            <a:pPr>
              <a:lnSpc>
                <a:spcPct val="90000"/>
              </a:lnSpc>
              <a:defRPr/>
            </a:pPr>
            <a:r>
              <a:rPr lang="en-US" sz="4400" b="1" i="1" dirty="0"/>
              <a:t>Welcome </a:t>
            </a:r>
            <a:r>
              <a:rPr lang="en-US" sz="4400" b="1" i="1" dirty="0">
                <a:effectLst>
                  <a:outerShdw blurRad="38100" dist="38100" dir="2700000" algn="tl">
                    <a:srgbClr val="C0C0C0"/>
                  </a:outerShdw>
                </a:effectLst>
              </a:rPr>
              <a:t>	</a:t>
            </a:r>
          </a:p>
          <a:p>
            <a:pPr>
              <a:lnSpc>
                <a:spcPct val="90000"/>
              </a:lnSpc>
              <a:defRPr/>
            </a:pPr>
            <a:endParaRPr lang="en-US" sz="4400" b="1" i="1" dirty="0">
              <a:effectLst>
                <a:outerShdw blurRad="38100" dist="38100" dir="2700000" algn="tl">
                  <a:srgbClr val="C0C0C0"/>
                </a:outerShdw>
              </a:effectLst>
            </a:endParaRPr>
          </a:p>
          <a:p>
            <a:pPr>
              <a:lnSpc>
                <a:spcPct val="90000"/>
              </a:lnSpc>
              <a:defRPr/>
            </a:pPr>
            <a:endParaRPr lang="en-US" sz="4400" b="1" i="1" dirty="0">
              <a:effectLst>
                <a:outerShdw blurRad="38100" dist="38100" dir="2700000" algn="tl">
                  <a:srgbClr val="C0C0C0"/>
                </a:outerShdw>
              </a:effectLst>
            </a:endParaRPr>
          </a:p>
          <a:p>
            <a:pPr>
              <a:lnSpc>
                <a:spcPct val="90000"/>
              </a:lnSpc>
              <a:defRPr/>
            </a:pPr>
            <a:endParaRPr lang="en-US" sz="4400" b="1" i="1" dirty="0">
              <a:effectLst>
                <a:outerShdw blurRad="38100" dist="38100" dir="2700000" algn="tl">
                  <a:srgbClr val="C0C0C0"/>
                </a:outerShdw>
              </a:effectLst>
            </a:endParaRPr>
          </a:p>
          <a:p>
            <a:pPr>
              <a:lnSpc>
                <a:spcPct val="90000"/>
              </a:lnSpc>
              <a:defRPr/>
            </a:pPr>
            <a:endParaRPr lang="en-US" sz="4400" b="1" i="1" dirty="0">
              <a:effectLst>
                <a:outerShdw blurRad="38100" dist="38100" dir="2700000" algn="tl">
                  <a:srgbClr val="C0C0C0"/>
                </a:outerShdw>
              </a:effectLst>
            </a:endParaRPr>
          </a:p>
          <a:p>
            <a:pPr>
              <a:lnSpc>
                <a:spcPct val="90000"/>
              </a:lnSpc>
              <a:defRPr/>
            </a:pPr>
            <a:endParaRPr lang="en-US" sz="44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679" y="2050526"/>
            <a:ext cx="2207656" cy="1323439"/>
          </a:xfrm>
        </p:spPr>
        <p:txBody>
          <a:bodyPr/>
          <a:lstStyle/>
          <a:p>
            <a:r>
              <a:rPr lang="en-US" sz="4000" b="1" u="none" dirty="0"/>
              <a:t>Back-up</a:t>
            </a:r>
            <a:br>
              <a:rPr lang="en-US" sz="4000" b="1" u="none" dirty="0"/>
            </a:br>
            <a:r>
              <a:rPr lang="en-US" sz="4000" b="1" u="none" dirty="0"/>
              <a:t>Slides</a:t>
            </a:r>
            <a:endParaRPr lang="en-US" sz="4000" b="1" u="non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66800"/>
            <a:ext cx="8229600" cy="5562600"/>
          </a:xfrm>
        </p:spPr>
        <p:txBody>
          <a:bodyPr/>
          <a:lstStyle/>
          <a:p>
            <a:r>
              <a:rPr lang="en-US" sz="2400" b="1" dirty="0"/>
              <a:t>Tipping is NOT mandatory in most of the United States, however it is expected in many circumstances for service.</a:t>
            </a:r>
          </a:p>
          <a:p>
            <a:r>
              <a:rPr lang="en-US" sz="2400" b="1" dirty="0"/>
              <a:t>Why tip? In the USA, a lot of service jobs are paid below minimum wage, because the employees are expected to make up the difference in tips.</a:t>
            </a:r>
          </a:p>
          <a:p>
            <a:r>
              <a:rPr lang="en-US" sz="2400" b="1" dirty="0"/>
              <a:t>TD/Escorts will cover group meals and group transportation tips.</a:t>
            </a:r>
          </a:p>
          <a:p>
            <a:r>
              <a:rPr lang="en-US" sz="2400" b="1" dirty="0"/>
              <a:t>IMS will cover the remaining ‘tip worthy’ services. </a:t>
            </a:r>
          </a:p>
          <a:p>
            <a:pPr lvl="1"/>
            <a:r>
              <a:rPr lang="en-US" sz="2000" b="1" dirty="0"/>
              <a:t>Few examples: $1-2 per bag for skycaps, bellhops, doormen, and parking valets if they handle bags; $1 per coat for coatroom attendants; $2-5 per night for housekeeper, $5-10 for concierge service; 15-20% for sit down meal if TD/Escort doesn’t cover; Bartenders: $1 per drink or 15-20% of the total bill.</a:t>
            </a:r>
            <a:endParaRPr lang="en-US" sz="2000" b="1" dirty="0"/>
          </a:p>
        </p:txBody>
      </p:sp>
      <p:sp>
        <p:nvSpPr>
          <p:cNvPr id="4" name="Rectangle 4"/>
          <p:cNvSpPr>
            <a:spLocks noChangeArrowheads="1"/>
          </p:cNvSpPr>
          <p:nvPr/>
        </p:nvSpPr>
        <p:spPr bwMode="auto">
          <a:xfrm>
            <a:off x="2387600" y="-130048"/>
            <a:ext cx="7391400" cy="762000"/>
          </a:xfrm>
          <a:prstGeom prst="rect">
            <a:avLst/>
          </a:prstGeom>
          <a:noFill/>
          <a:ln w="9525">
            <a:noFill/>
            <a:miter lim="800000"/>
            <a:headEnd/>
            <a:tailEnd/>
          </a:ln>
          <a:effectLst/>
        </p:spPr>
        <p:txBody>
          <a:bodyPr anchor="ctr" anchorCtr="1"/>
          <a:lstStyle/>
          <a:p>
            <a:pPr algn="ctr">
              <a:defRPr/>
            </a:pPr>
            <a:r>
              <a:rPr lang="en-US" sz="3200" b="1" dirty="0">
                <a:solidFill>
                  <a:schemeClr val="tx2"/>
                </a:solidFill>
              </a:rPr>
              <a:t>Gratuity</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algn="ctr"/>
            <a:endParaRPr lang="en-US" dirty="0"/>
          </a:p>
        </p:txBody>
      </p:sp>
      <p:sp>
        <p:nvSpPr>
          <p:cNvPr id="4100" name="Rectangle 3"/>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algn="ctr"/>
            <a:endParaRPr lang="en-US" dirty="0"/>
          </a:p>
        </p:txBody>
      </p:sp>
      <p:sp>
        <p:nvSpPr>
          <p:cNvPr id="7" name="Rectangle 6"/>
          <p:cNvSpPr>
            <a:spLocks noChangeArrowheads="1"/>
          </p:cNvSpPr>
          <p:nvPr/>
        </p:nvSpPr>
        <p:spPr bwMode="auto">
          <a:xfrm>
            <a:off x="2667000" y="-1270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‘Generic’ DCFT Itinerary</a:t>
            </a:r>
            <a:endParaRPr lang="en-US" sz="2400" b="1" dirty="0">
              <a:solidFill>
                <a:schemeClr val="tx2"/>
              </a:solidFill>
            </a:endParaRPr>
          </a:p>
        </p:txBody>
      </p:sp>
      <p:sp>
        <p:nvSpPr>
          <p:cNvPr id="10" name="TextBox 1"/>
          <p:cNvSpPr txBox="1"/>
          <p:nvPr/>
        </p:nvSpPr>
        <p:spPr>
          <a:xfrm>
            <a:off x="4210051" y="5057775"/>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graphicFrame>
        <p:nvGraphicFramePr>
          <p:cNvPr id="14" name="Table 13"/>
          <p:cNvGraphicFramePr>
            <a:graphicFrameLocks noGrp="1"/>
          </p:cNvGraphicFramePr>
          <p:nvPr/>
        </p:nvGraphicFramePr>
        <p:xfrm>
          <a:off x="1524001" y="1087172"/>
          <a:ext cx="9144001" cy="4797581"/>
        </p:xfrm>
        <a:graphic>
          <a:graphicData uri="http://schemas.openxmlformats.org/drawingml/2006/table">
            <a:tbl>
              <a:tblPr/>
              <a:tblGrid>
                <a:gridCol w="1016000">
                  <a:extLst>
                    <a:ext uri="{9D8B030D-6E8A-4147-A177-3AD203B41FA5}">
                      <a16:colId xmlns:a16="http://schemas.microsoft.com/office/drawing/2014/main" val="20000"/>
                    </a:ext>
                  </a:extLst>
                </a:gridCol>
                <a:gridCol w="1161143">
                  <a:extLst>
                    <a:ext uri="{9D8B030D-6E8A-4147-A177-3AD203B41FA5}">
                      <a16:colId xmlns:a16="http://schemas.microsoft.com/office/drawing/2014/main" val="20001"/>
                    </a:ext>
                  </a:extLst>
                </a:gridCol>
                <a:gridCol w="1161143">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gridCol w="1161143">
                  <a:extLst>
                    <a:ext uri="{9D8B030D-6E8A-4147-A177-3AD203B41FA5}">
                      <a16:colId xmlns:a16="http://schemas.microsoft.com/office/drawing/2014/main" val="20006"/>
                    </a:ext>
                  </a:extLst>
                </a:gridCol>
                <a:gridCol w="1161143">
                  <a:extLst>
                    <a:ext uri="{9D8B030D-6E8A-4147-A177-3AD203B41FA5}">
                      <a16:colId xmlns:a16="http://schemas.microsoft.com/office/drawing/2014/main" val="20007"/>
                    </a:ext>
                  </a:extLst>
                </a:gridCol>
              </a:tblGrid>
              <a:tr h="193786">
                <a:tc>
                  <a:txBody>
                    <a:bodyPr/>
                    <a:lstStyle/>
                    <a:p>
                      <a:pPr algn="ctr" fontAlgn="ctr"/>
                      <a:r>
                        <a:rPr lang="en-US" sz="1000" b="1" i="0" u="none" strike="noStrike" dirty="0">
                          <a:solidFill>
                            <a:srgbClr val="FFFFFF"/>
                          </a:solidFill>
                          <a:latin typeface="+mn-lt"/>
                        </a:rPr>
                        <a:t>TIME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000066"/>
                    </a:solidFill>
                  </a:tcPr>
                </a:tc>
                <a:tc>
                  <a:txBody>
                    <a:bodyPr/>
                    <a:lstStyle/>
                    <a:p>
                      <a:pPr algn="ctr" fontAlgn="ctr"/>
                      <a:r>
                        <a:rPr lang="en-US" sz="1000" b="1" i="0" u="none" strike="noStrike" dirty="0">
                          <a:solidFill>
                            <a:srgbClr val="FFFFFF"/>
                          </a:solidFill>
                          <a:latin typeface="+mn-lt"/>
                        </a:rPr>
                        <a:t>Monday</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000066"/>
                    </a:solidFill>
                  </a:tcPr>
                </a:tc>
                <a:tc>
                  <a:txBody>
                    <a:bodyPr/>
                    <a:lstStyle/>
                    <a:p>
                      <a:pPr algn="ctr" fontAlgn="ctr"/>
                      <a:r>
                        <a:rPr lang="en-US" sz="1000" b="1" i="0" u="none" strike="noStrike" dirty="0">
                          <a:solidFill>
                            <a:srgbClr val="FFFFFF"/>
                          </a:solidFill>
                          <a:latin typeface="+mn-lt"/>
                        </a:rPr>
                        <a:t>Tuesday</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000066"/>
                    </a:solidFill>
                  </a:tcPr>
                </a:tc>
                <a:tc>
                  <a:txBody>
                    <a:bodyPr/>
                    <a:lstStyle/>
                    <a:p>
                      <a:pPr algn="ctr" fontAlgn="ctr"/>
                      <a:r>
                        <a:rPr lang="en-US" sz="1000" b="1" i="0" u="none" strike="noStrike" dirty="0">
                          <a:solidFill>
                            <a:srgbClr val="FFFFFF"/>
                          </a:solidFill>
                          <a:latin typeface="+mn-lt"/>
                        </a:rPr>
                        <a:t>Wednesday</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000066"/>
                    </a:solidFill>
                  </a:tcPr>
                </a:tc>
                <a:tc>
                  <a:txBody>
                    <a:bodyPr/>
                    <a:lstStyle/>
                    <a:p>
                      <a:pPr algn="ctr" fontAlgn="ctr"/>
                      <a:r>
                        <a:rPr lang="en-US" sz="1000" b="1" i="0" u="none" strike="noStrike" dirty="0">
                          <a:solidFill>
                            <a:srgbClr val="FFFFFF"/>
                          </a:solidFill>
                          <a:latin typeface="+mn-lt"/>
                        </a:rPr>
                        <a:t>Thursday</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000066"/>
                    </a:solidFill>
                  </a:tcPr>
                </a:tc>
                <a:tc>
                  <a:txBody>
                    <a:bodyPr/>
                    <a:lstStyle/>
                    <a:p>
                      <a:pPr algn="ctr" fontAlgn="ctr"/>
                      <a:r>
                        <a:rPr lang="en-US" sz="1000" b="1" i="0" u="none" strike="noStrike" dirty="0">
                          <a:solidFill>
                            <a:srgbClr val="FFFFFF"/>
                          </a:solidFill>
                          <a:latin typeface="+mn-lt"/>
                        </a:rPr>
                        <a:t>Friday</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000066"/>
                    </a:solidFill>
                  </a:tcPr>
                </a:tc>
                <a:tc>
                  <a:txBody>
                    <a:bodyPr/>
                    <a:lstStyle/>
                    <a:p>
                      <a:pPr algn="ctr" fontAlgn="ctr"/>
                      <a:r>
                        <a:rPr lang="en-US" sz="1000" b="1" i="0" u="none" strike="noStrike" dirty="0">
                          <a:solidFill>
                            <a:srgbClr val="FFFFFF"/>
                          </a:solidFill>
                          <a:latin typeface="+mn-lt"/>
                        </a:rPr>
                        <a:t>Saturday</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000066"/>
                    </a:solidFill>
                  </a:tcPr>
                </a:tc>
                <a:tc>
                  <a:txBody>
                    <a:bodyPr/>
                    <a:lstStyle/>
                    <a:p>
                      <a:pPr algn="ctr" fontAlgn="ctr"/>
                      <a:r>
                        <a:rPr lang="en-US" sz="1000" b="1" i="0" u="none" strike="noStrike" dirty="0">
                          <a:solidFill>
                            <a:srgbClr val="FFFFFF"/>
                          </a:solidFill>
                          <a:latin typeface="+mn-lt"/>
                        </a:rPr>
                        <a:t>Sunday</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000066"/>
                    </a:solidFill>
                  </a:tcPr>
                </a:tc>
                <a:extLst>
                  <a:ext uri="{0D108BD9-81ED-4DB2-BD59-A6C34878D82A}">
                    <a16:rowId xmlns:a16="http://schemas.microsoft.com/office/drawing/2014/main" val="10000"/>
                  </a:ext>
                </a:extLst>
              </a:tr>
              <a:tr h="287795">
                <a:tc>
                  <a:txBody>
                    <a:bodyPr/>
                    <a:lstStyle/>
                    <a:p>
                      <a:pPr algn="ctr" fontAlgn="b"/>
                      <a:r>
                        <a:rPr lang="en-US" sz="1000" b="1" i="0" u="none" strike="noStrike" dirty="0">
                          <a:solidFill>
                            <a:srgbClr val="333333"/>
                          </a:solidFill>
                          <a:latin typeface="+mn-lt"/>
                        </a:rPr>
                        <a:t>0630-0700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rowSpan="2" gridSpan="6">
                  <a:txBody>
                    <a:bodyPr/>
                    <a:lstStyle/>
                    <a:p>
                      <a:pPr algn="ctr" fontAlgn="ctr"/>
                      <a:r>
                        <a:rPr lang="en-US" sz="1400" b="1" i="0" u="none" strike="noStrike" dirty="0">
                          <a:latin typeface="+mn-lt"/>
                        </a:rPr>
                        <a:t>Buffet Breakfast</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FF7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1"/>
                  </a:ext>
                </a:extLst>
              </a:tr>
              <a:tr h="287795">
                <a:tc>
                  <a:txBody>
                    <a:bodyPr/>
                    <a:lstStyle/>
                    <a:p>
                      <a:pPr algn="ctr" fontAlgn="b"/>
                      <a:r>
                        <a:rPr lang="en-US" sz="1000" b="1" i="0" u="none" strike="noStrike" dirty="0">
                          <a:solidFill>
                            <a:srgbClr val="333333"/>
                          </a:solidFill>
                          <a:latin typeface="+mn-lt"/>
                        </a:rPr>
                        <a:t>0700-0800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l" fontAlgn="b"/>
                      <a:r>
                        <a:rPr lang="en-US" sz="500" b="1" i="0" u="none" strike="noStrike" dirty="0">
                          <a:latin typeface="+mn-lt"/>
                        </a:rPr>
                        <a:t> </a:t>
                      </a:r>
                      <a:endParaRPr lang="en-US" sz="600" b="0"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287795">
                <a:tc>
                  <a:txBody>
                    <a:bodyPr/>
                    <a:lstStyle/>
                    <a:p>
                      <a:pPr algn="ctr" fontAlgn="b"/>
                      <a:r>
                        <a:rPr lang="en-US" sz="1000" b="1" i="0" u="none" strike="noStrike" dirty="0">
                          <a:solidFill>
                            <a:srgbClr val="333333"/>
                          </a:solidFill>
                          <a:latin typeface="+mn-lt"/>
                        </a:rPr>
                        <a:t>0800-0900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l"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a:noFill/>
                    </a:lnB>
                  </a:tcPr>
                </a:tc>
                <a:tc rowSpan="5">
                  <a:txBody>
                    <a:bodyPr/>
                    <a:lstStyle/>
                    <a:p>
                      <a:pPr algn="ctr" fontAlgn="ctr"/>
                      <a:r>
                        <a:rPr lang="en-US" sz="900" b="1" i="0" u="none" strike="noStrike" dirty="0">
                          <a:latin typeface="+mn-lt"/>
                        </a:rPr>
                        <a:t>Pentagon </a:t>
                      </a:r>
                      <a:r>
                        <a:rPr lang="en-US" sz="900" b="1" i="0" u="none" strike="noStrike" dirty="0" smtClean="0">
                          <a:latin typeface="+mn-lt"/>
                        </a:rPr>
                        <a:t>Tour</a:t>
                      </a: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rowSpan="4">
                  <a:txBody>
                    <a:bodyPr/>
                    <a:lstStyle/>
                    <a:p>
                      <a:pPr algn="ctr" fontAlgn="ctr"/>
                      <a:r>
                        <a:rPr lang="en-US" sz="500" b="1" i="0" u="none" strike="noStrike" dirty="0">
                          <a:latin typeface="+mn-lt"/>
                        </a:rPr>
                        <a:t> </a:t>
                      </a:r>
                    </a:p>
                    <a:p>
                      <a:pPr algn="ctr" fontAlgn="ctr"/>
                      <a:r>
                        <a:rPr lang="en-US" sz="900" b="1" i="0" u="none" strike="noStrike" dirty="0">
                          <a:latin typeface="+mn-lt"/>
                        </a:rPr>
                        <a:t>Holocaust                           Museum</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noFill/>
                      <a:prstDash val="solid"/>
                      <a:round/>
                      <a:headEnd type="none" w="med" len="med"/>
                      <a:tailEnd type="none" w="med" len="med"/>
                    </a:lnB>
                    <a:solidFill>
                      <a:srgbClr val="B7CFFF"/>
                    </a:solidFill>
                  </a:tcPr>
                </a:tc>
                <a:tc rowSpan="4">
                  <a:txBody>
                    <a:bodyPr/>
                    <a:lstStyle/>
                    <a:p>
                      <a:pPr algn="ctr" fontAlgn="ctr"/>
                      <a:r>
                        <a:rPr lang="en-US" sz="900" b="1" i="0" u="none" strike="noStrike" dirty="0">
                          <a:latin typeface="+mn-lt"/>
                        </a:rPr>
                        <a:t>Monument &amp;       Memorial Tour</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rowSpan="12">
                  <a:txBody>
                    <a:bodyPr/>
                    <a:lstStyle/>
                    <a:p>
                      <a:pPr algn="l" fontAlgn="ctr"/>
                      <a:r>
                        <a:rPr lang="en-US" sz="900" b="1" i="0" u="none" strike="noStrike" dirty="0">
                          <a:latin typeface="+mn-lt"/>
                        </a:rPr>
                        <a:t> </a:t>
                      </a:r>
                    </a:p>
                    <a:p>
                      <a:pPr algn="ctr" fontAlgn="ctr">
                        <a:buFont typeface="Arial" charset="0"/>
                        <a:buChar char="•"/>
                      </a:pPr>
                      <a:r>
                        <a:rPr lang="en-US" sz="900" b="1" i="0" u="none" strike="noStrike" dirty="0" smtClean="0">
                          <a:latin typeface="+mn-lt"/>
                        </a:rPr>
                        <a:t>Smithsonian Museum Tours</a:t>
                      </a:r>
                    </a:p>
                    <a:p>
                      <a:pPr algn="ctr" fontAlgn="ctr">
                        <a:buFont typeface="Arial" charset="0"/>
                        <a:buNone/>
                      </a:pPr>
                      <a:endParaRPr lang="en-US" sz="900" b="1" i="0" u="none" strike="noStrike" dirty="0" smtClean="0">
                        <a:latin typeface="+mn-lt"/>
                      </a:endParaRPr>
                    </a:p>
                    <a:p>
                      <a:pPr algn="ctr" fontAlgn="ctr">
                        <a:buFont typeface="Arial" charset="0"/>
                        <a:buChar char="•"/>
                      </a:pPr>
                      <a:r>
                        <a:rPr lang="en-US" sz="900" b="1" i="0" u="none" strike="noStrike" dirty="0" smtClean="0">
                          <a:latin typeface="+mn-lt"/>
                        </a:rPr>
                        <a:t>National              Gallery of Art </a:t>
                      </a:r>
                    </a:p>
                    <a:p>
                      <a:pPr algn="ctr" fontAlgn="ctr">
                        <a:buFont typeface="Arial" charset="0"/>
                        <a:buNone/>
                      </a:pPr>
                      <a:endParaRPr lang="en-US" sz="900" b="1" i="0" u="none" strike="noStrike" dirty="0" smtClean="0">
                        <a:latin typeface="+mn-lt"/>
                      </a:endParaRPr>
                    </a:p>
                    <a:p>
                      <a:pPr algn="ctr" fontAlgn="ctr">
                        <a:buFont typeface="Arial" pitchFamily="34" charset="0"/>
                        <a:buChar char="•"/>
                      </a:pPr>
                      <a:r>
                        <a:rPr lang="en-US" sz="900" b="1" i="0" u="none" strike="noStrike" dirty="0" smtClean="0">
                          <a:latin typeface="+mn-lt"/>
                        </a:rPr>
                        <a:t>Lunch/Dinner                </a:t>
                      </a:r>
                      <a:r>
                        <a:rPr lang="en-US" sz="900" b="1" i="0" u="none" strike="noStrike" dirty="0">
                          <a:latin typeface="+mn-lt"/>
                        </a:rPr>
                        <a:t>Determined by Escorts</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rowSpan="2">
                  <a:txBody>
                    <a:bodyPr/>
                    <a:lstStyle/>
                    <a:p>
                      <a:pPr algn="ctr" fontAlgn="ctr"/>
                      <a:r>
                        <a:rPr lang="en-US" sz="900" b="1" i="0" u="none" strike="noStrike" dirty="0">
                          <a:latin typeface="+mn-lt"/>
                        </a:rPr>
                        <a:t>Departure</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E6B9B8"/>
                    </a:solidFill>
                  </a:tcPr>
                </a:tc>
                <a:extLst>
                  <a:ext uri="{0D108BD9-81ED-4DB2-BD59-A6C34878D82A}">
                    <a16:rowId xmlns:a16="http://schemas.microsoft.com/office/drawing/2014/main" val="10003"/>
                  </a:ext>
                </a:extLst>
              </a:tr>
              <a:tr h="287795">
                <a:tc>
                  <a:txBody>
                    <a:bodyPr/>
                    <a:lstStyle/>
                    <a:p>
                      <a:pPr algn="ctr" fontAlgn="b"/>
                      <a:r>
                        <a:rPr lang="en-US" sz="1000" b="1" i="0" u="none" strike="noStrike" dirty="0">
                          <a:solidFill>
                            <a:srgbClr val="333333"/>
                          </a:solidFill>
                          <a:latin typeface="+mn-lt"/>
                        </a:rPr>
                        <a:t>0900-1000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l"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a:noFill/>
                    </a:lnB>
                  </a:tcPr>
                </a:tc>
                <a:tc vMerge="1">
                  <a:txBody>
                    <a:bodyPr/>
                    <a:lstStyle/>
                    <a:p>
                      <a:pPr algn="ctr" fontAlgn="ct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vMerge="1">
                  <a:txBody>
                    <a:bodyPr/>
                    <a:lstStyle/>
                    <a:p>
                      <a:pPr algn="ctr" fontAlgn="ct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a:noFill/>
                    </a:lnB>
                    <a:solidFill>
                      <a:srgbClr val="B7CFFF"/>
                    </a:solidFill>
                  </a:tcPr>
                </a:tc>
                <a:tc vMerge="1">
                  <a:txBody>
                    <a:bodyPr/>
                    <a:lstStyle/>
                    <a:p>
                      <a:endParaRPr lang="en-US"/>
                    </a:p>
                  </a:txBody>
                  <a:tcPr/>
                </a:tc>
                <a:tc vMerge="1">
                  <a:txBody>
                    <a:bodyPr/>
                    <a:lstStyle/>
                    <a:p>
                      <a:pPr algn="ctr" fontAlgn="ctr">
                        <a:buFont typeface="Arial" pitchFamily="34" charset="0"/>
                        <a:buNone/>
                      </a:pP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w="6350" cap="flat" cmpd="sng" algn="ctr">
                      <a:solidFill>
                        <a:srgbClr val="D6D6D6"/>
                      </a:solidFill>
                      <a:prstDash val="solid"/>
                      <a:round/>
                      <a:headEnd type="none" w="med" len="med"/>
                      <a:tailEnd type="none" w="med" len="med"/>
                    </a:lnB>
                    <a:solidFill>
                      <a:srgbClr val="B7CFFF"/>
                    </a:solidFill>
                  </a:tcPr>
                </a:tc>
                <a:tc vMerge="1">
                  <a:txBody>
                    <a:bodyPr/>
                    <a:lstStyle/>
                    <a:p>
                      <a:endParaRPr lang="en-US"/>
                    </a:p>
                  </a:txBody>
                  <a:tcPr/>
                </a:tc>
                <a:extLst>
                  <a:ext uri="{0D108BD9-81ED-4DB2-BD59-A6C34878D82A}">
                    <a16:rowId xmlns:a16="http://schemas.microsoft.com/office/drawing/2014/main" val="10004"/>
                  </a:ext>
                </a:extLst>
              </a:tr>
              <a:tr h="287795">
                <a:tc>
                  <a:txBody>
                    <a:bodyPr/>
                    <a:lstStyle/>
                    <a:p>
                      <a:pPr algn="ctr" fontAlgn="b"/>
                      <a:r>
                        <a:rPr lang="en-US" sz="1000" b="1" i="0" u="none" strike="noStrike" dirty="0">
                          <a:solidFill>
                            <a:srgbClr val="333333"/>
                          </a:solidFill>
                          <a:latin typeface="+mn-lt"/>
                        </a:rPr>
                        <a:t>1000-1100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l"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a:noFill/>
                    </a:lnB>
                    <a:solidFill>
                      <a:srgbClr val="B7C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05"/>
                  </a:ext>
                </a:extLst>
              </a:tr>
              <a:tr h="287795">
                <a:tc>
                  <a:txBody>
                    <a:bodyPr/>
                    <a:lstStyle/>
                    <a:p>
                      <a:pPr algn="ctr" fontAlgn="b"/>
                      <a:r>
                        <a:rPr lang="en-US" sz="1000" b="1" i="0" u="none" strike="noStrike" dirty="0">
                          <a:solidFill>
                            <a:srgbClr val="333333"/>
                          </a:solidFill>
                          <a:latin typeface="+mn-lt"/>
                        </a:rPr>
                        <a:t>1100-1200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l"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a:noFill/>
                    </a:lnB>
                    <a:solidFill>
                      <a:srgbClr val="B7C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06"/>
                  </a:ext>
                </a:extLst>
              </a:tr>
              <a:tr h="287795">
                <a:tc>
                  <a:txBody>
                    <a:bodyPr/>
                    <a:lstStyle/>
                    <a:p>
                      <a:pPr algn="ctr" fontAlgn="b"/>
                      <a:r>
                        <a:rPr lang="en-US" sz="1000" b="1" i="0" u="none" strike="noStrike" dirty="0">
                          <a:solidFill>
                            <a:srgbClr val="333333"/>
                          </a:solidFill>
                          <a:latin typeface="+mn-lt"/>
                        </a:rPr>
                        <a:t>1200-1300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l"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a:noFill/>
                    </a:lnB>
                  </a:tcPr>
                </a:tc>
                <a:tc vMerge="1">
                  <a:txBody>
                    <a:bodyPr/>
                    <a:lstStyle/>
                    <a:p>
                      <a:endParaRPr lang="en-US"/>
                    </a:p>
                  </a:txBody>
                  <a:tcPr/>
                </a:tc>
                <a:tc rowSpan="2">
                  <a:txBody>
                    <a:bodyPr/>
                    <a:lstStyle/>
                    <a:p>
                      <a:pPr algn="ctr" fontAlgn="ctr"/>
                      <a:r>
                        <a:rPr lang="en-US" sz="900" b="1" i="0" u="none" strike="noStrike" dirty="0">
                          <a:latin typeface="+mn-lt"/>
                        </a:rPr>
                        <a:t>Extended Luncheon </a:t>
                      </a:r>
                      <a:endParaRPr lang="en-US" sz="900" b="1" i="0" u="none" strike="noStrike" dirty="0" smtClean="0">
                        <a:latin typeface="+mn-lt"/>
                      </a:endParaRPr>
                    </a:p>
                    <a:p>
                      <a:pPr algn="ctr" fontAlgn="ctr"/>
                      <a:r>
                        <a:rPr lang="en-US" sz="900" b="1" i="0" u="none" strike="noStrike" dirty="0" smtClean="0">
                          <a:latin typeface="+mn-lt"/>
                        </a:rPr>
                        <a:t>@ </a:t>
                      </a:r>
                      <a:r>
                        <a:rPr lang="en-US" sz="900" b="1" i="0" u="none" strike="noStrike" dirty="0">
                          <a:latin typeface="+mn-lt"/>
                        </a:rPr>
                        <a:t>Holocaust Museum</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w="6350" cap="flat" cmpd="sng" algn="ctr">
                      <a:solidFill>
                        <a:srgbClr val="D6D6D6"/>
                      </a:solidFill>
                      <a:prstDash val="solid"/>
                      <a:round/>
                      <a:headEnd type="none" w="med" len="med"/>
                      <a:tailEnd type="none" w="med" len="med"/>
                    </a:lnB>
                    <a:solidFill>
                      <a:srgbClr val="FFFF75"/>
                    </a:solidFill>
                  </a:tcPr>
                </a:tc>
                <a:tc>
                  <a:txBody>
                    <a:bodyPr/>
                    <a:lstStyle/>
                    <a:p>
                      <a:pPr algn="ctr" fontAlgn="ctr"/>
                      <a:r>
                        <a:rPr lang="en-US" sz="900" b="1" i="0" u="none" strike="noStrike" dirty="0" smtClean="0">
                          <a:latin typeface="+mn-lt"/>
                        </a:rPr>
                        <a:t>Lunch-</a:t>
                      </a:r>
                    </a:p>
                    <a:p>
                      <a:pPr algn="ctr" fontAlgn="ctr"/>
                      <a:r>
                        <a:rPr lang="en-US" sz="900" b="1" i="0" u="none" strike="noStrike" dirty="0" smtClean="0">
                          <a:latin typeface="+mn-lt"/>
                        </a:rPr>
                        <a:t>Union </a:t>
                      </a:r>
                      <a:r>
                        <a:rPr lang="en-US" sz="900" b="1" i="0" u="none" strike="noStrike" dirty="0">
                          <a:latin typeface="+mn-lt"/>
                        </a:rPr>
                        <a:t>Station</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FF75"/>
                    </a:solidFill>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07"/>
                  </a:ext>
                </a:extLst>
              </a:tr>
              <a:tr h="287795">
                <a:tc>
                  <a:txBody>
                    <a:bodyPr/>
                    <a:lstStyle/>
                    <a:p>
                      <a:pPr algn="ctr" fontAlgn="b"/>
                      <a:r>
                        <a:rPr lang="en-US" sz="1000" b="1" i="0" u="none" strike="noStrike" dirty="0">
                          <a:solidFill>
                            <a:srgbClr val="333333"/>
                          </a:solidFill>
                          <a:latin typeface="+mn-lt"/>
                        </a:rPr>
                        <a:t>1300-1400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l"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a:noFill/>
                    </a:lnB>
                  </a:tcPr>
                </a:tc>
                <a:tc rowSpan="2">
                  <a:txBody>
                    <a:bodyPr/>
                    <a:lstStyle/>
                    <a:p>
                      <a:pPr algn="ctr" fontAlgn="ctr"/>
                      <a:r>
                        <a:rPr lang="en-US" sz="900" b="1" i="0" u="none" strike="noStrike" dirty="0">
                          <a:latin typeface="+mn-lt"/>
                        </a:rPr>
                        <a:t>Lunch - Ft. </a:t>
                      </a:r>
                      <a:r>
                        <a:rPr lang="en-US" sz="900" b="1" i="0" u="none" strike="noStrike" dirty="0" smtClean="0">
                          <a:latin typeface="+mn-lt"/>
                        </a:rPr>
                        <a:t>Myers </a:t>
                      </a:r>
                    </a:p>
                    <a:p>
                      <a:pPr algn="ctr" fontAlgn="ctr"/>
                      <a:r>
                        <a:rPr lang="en-US" sz="900" b="1" i="0" u="none" strike="noStrike" dirty="0" smtClean="0">
                          <a:latin typeface="+mn-lt"/>
                        </a:rPr>
                        <a:t>O-Club </a:t>
                      </a: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FF75"/>
                    </a:solidFill>
                  </a:tcPr>
                </a:tc>
                <a:tc vMerge="1">
                  <a:txBody>
                    <a:bodyPr/>
                    <a:lstStyle/>
                    <a:p>
                      <a:endParaRPr lang="en-US"/>
                    </a:p>
                  </a:txBody>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latin typeface="+mn-lt"/>
                        </a:rPr>
                        <a:t>National Archives and Records</a:t>
                      </a:r>
                    </a:p>
                    <a:p>
                      <a:pPr algn="ctr" fontAlgn="ct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08"/>
                  </a:ext>
                </a:extLst>
              </a:tr>
              <a:tr h="287795">
                <a:tc>
                  <a:txBody>
                    <a:bodyPr/>
                    <a:lstStyle/>
                    <a:p>
                      <a:pPr algn="ctr" fontAlgn="b"/>
                      <a:r>
                        <a:rPr lang="en-US" sz="1000" b="1" i="0" u="none" strike="noStrike" dirty="0">
                          <a:solidFill>
                            <a:srgbClr val="333333"/>
                          </a:solidFill>
                          <a:latin typeface="+mn-lt"/>
                        </a:rPr>
                        <a:t>1400-1500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l"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a:noFill/>
                    </a:lnB>
                  </a:tcPr>
                </a:tc>
                <a:tc vMerge="1">
                  <a:txBody>
                    <a:bodyPr/>
                    <a:lstStyle/>
                    <a:p>
                      <a:endParaRPr lang="en-US"/>
                    </a:p>
                  </a:txBody>
                  <a:tcPr/>
                </a:tc>
                <a:tc rowSpan="2">
                  <a:txBody>
                    <a:bodyPr/>
                    <a:lstStyle/>
                    <a:p>
                      <a:pPr algn="ctr" fontAlgn="ctr"/>
                      <a:r>
                        <a:rPr lang="en-US" sz="900" b="1" i="0" u="none" strike="noStrike" dirty="0">
                          <a:latin typeface="+mn-lt"/>
                        </a:rPr>
                        <a:t>Capitol </a:t>
                      </a:r>
                      <a:r>
                        <a:rPr lang="en-US" sz="900" b="1" i="0" u="none" strike="noStrike" dirty="0" smtClean="0">
                          <a:latin typeface="+mn-lt"/>
                        </a:rPr>
                        <a:t>Tour</a:t>
                      </a:r>
                    </a:p>
                    <a:p>
                      <a:pPr algn="ctr" fontAlgn="ctr"/>
                      <a:r>
                        <a:rPr lang="en-US" sz="900" b="1" i="0" u="none" strike="noStrike" dirty="0" smtClean="0">
                          <a:latin typeface="+mn-lt"/>
                        </a:rPr>
                        <a:t>(Tue</a:t>
                      </a:r>
                      <a:r>
                        <a:rPr lang="en-US" sz="900" b="1" i="0" u="none" strike="noStrike" dirty="0">
                          <a:latin typeface="+mn-lt"/>
                        </a:rPr>
                        <a:t>. Arrivals Visit Officials after Tour)</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vMerge="1">
                  <a:txBody>
                    <a:bodyPr/>
                    <a:lstStyle/>
                    <a:p>
                      <a:pPr algn="ctr" fontAlgn="ct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09"/>
                  </a:ext>
                </a:extLst>
              </a:tr>
              <a:tr h="287795">
                <a:tc>
                  <a:txBody>
                    <a:bodyPr/>
                    <a:lstStyle/>
                    <a:p>
                      <a:pPr algn="ctr" fontAlgn="b"/>
                      <a:r>
                        <a:rPr lang="en-US" sz="1000" b="1" i="0" u="none" strike="noStrike" dirty="0">
                          <a:solidFill>
                            <a:srgbClr val="333333"/>
                          </a:solidFill>
                          <a:latin typeface="+mn-lt"/>
                        </a:rPr>
                        <a:t>1500-1600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l"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a:noFill/>
                    </a:lnT>
                    <a:lnB w="6350" cap="flat" cmpd="sng" algn="ctr">
                      <a:solidFill>
                        <a:srgbClr val="D6D6D6"/>
                      </a:solidFill>
                      <a:prstDash val="solid"/>
                      <a:round/>
                      <a:headEnd type="none" w="med" len="med"/>
                      <a:tailEnd type="none" w="med" len="med"/>
                    </a:lnB>
                  </a:tcPr>
                </a:tc>
                <a:tc rowSpan="2">
                  <a:txBody>
                    <a:bodyPr/>
                    <a:lstStyle/>
                    <a:p>
                      <a:pPr algn="ctr" fontAlgn="ctr"/>
                      <a:r>
                        <a:rPr lang="en-US" sz="900" b="1" i="0" u="none" strike="noStrike" dirty="0" smtClean="0">
                          <a:latin typeface="+mn-lt"/>
                        </a:rPr>
                        <a:t>Arlington </a:t>
                      </a:r>
                    </a:p>
                    <a:p>
                      <a:pPr algn="ctr" fontAlgn="ctr"/>
                      <a:r>
                        <a:rPr lang="en-US" sz="900" b="1" i="0" u="none" strike="noStrike" dirty="0" smtClean="0">
                          <a:latin typeface="+mn-lt"/>
                        </a:rPr>
                        <a:t>Nat'l Cemetery</a:t>
                      </a: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10"/>
                  </a:ext>
                </a:extLst>
              </a:tr>
              <a:tr h="287795">
                <a:tc>
                  <a:txBody>
                    <a:bodyPr/>
                    <a:lstStyle/>
                    <a:p>
                      <a:pPr algn="ctr" fontAlgn="b"/>
                      <a:r>
                        <a:rPr lang="en-US" sz="1000" b="1" i="0" u="none" strike="noStrike" dirty="0">
                          <a:solidFill>
                            <a:srgbClr val="333333"/>
                          </a:solidFill>
                          <a:latin typeface="+mn-lt"/>
                        </a:rPr>
                        <a:t>1600-1700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vMerge="1">
                  <a:txBody>
                    <a:bodyPr/>
                    <a:lstStyle/>
                    <a:p>
                      <a:endParaRPr lang="en-US"/>
                    </a:p>
                  </a:txBody>
                  <a:tcPr/>
                </a:tc>
                <a:tc rowSpan="4">
                  <a:txBody>
                    <a:bodyPr/>
                    <a:lstStyle/>
                    <a:p>
                      <a:pPr algn="ctr" fontAlgn="ctr"/>
                      <a:r>
                        <a:rPr lang="en-US" sz="900" b="1" i="0" u="none" strike="noStrike" dirty="0" smtClean="0">
                          <a:latin typeface="+mn-lt"/>
                        </a:rPr>
                        <a:t>Reception </a:t>
                      </a:r>
                    </a:p>
                    <a:p>
                      <a:pPr algn="ctr" fontAlgn="ctr"/>
                      <a:r>
                        <a:rPr lang="en-US" sz="900" b="1" i="0" u="none" strike="noStrike" dirty="0" smtClean="0">
                          <a:latin typeface="+mn-lt"/>
                        </a:rPr>
                        <a:t> Ft. Myers </a:t>
                      </a:r>
                    </a:p>
                    <a:p>
                      <a:pPr algn="ctr" fontAlgn="ctr"/>
                      <a:r>
                        <a:rPr lang="en-US" sz="900" b="1" i="0" u="none" strike="noStrike" dirty="0" smtClean="0">
                          <a:latin typeface="+mn-lt"/>
                        </a:rPr>
                        <a:t>O-Club</a:t>
                      </a: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B7CFFF"/>
                    </a:solidFill>
                  </a:tcPr>
                </a:tc>
                <a:tc rowSpan="4">
                  <a:txBody>
                    <a:bodyPr/>
                    <a:lstStyle/>
                    <a:p>
                      <a:pPr algn="ctr" fontAlgn="ctr">
                        <a:buFont typeface="Arial" pitchFamily="34" charset="0"/>
                        <a:buChar char="•"/>
                      </a:pPr>
                      <a:r>
                        <a:rPr lang="en-US" sz="900" b="1" i="0" u="none" strike="noStrike" dirty="0" smtClean="0">
                          <a:latin typeface="+mn-lt"/>
                        </a:rPr>
                        <a:t>Personal Time  </a:t>
                      </a:r>
                    </a:p>
                    <a:p>
                      <a:pPr algn="ctr" fontAlgn="ctr">
                        <a:buFont typeface="Arial" pitchFamily="34" charset="0"/>
                        <a:buNone/>
                      </a:pPr>
                      <a:r>
                        <a:rPr lang="en-US" sz="900" b="1" i="0" u="none" strike="noStrike" dirty="0" smtClean="0">
                          <a:latin typeface="+mn-lt"/>
                        </a:rPr>
                        <a:t>                </a:t>
                      </a:r>
                    </a:p>
                    <a:p>
                      <a:pPr algn="ctr" fontAlgn="ctr">
                        <a:buFont typeface="Arial" pitchFamily="34" charset="0"/>
                        <a:buChar char="•"/>
                      </a:pPr>
                      <a:r>
                        <a:rPr lang="en-US" sz="900" b="1" i="0" u="none" strike="noStrike" dirty="0" smtClean="0">
                          <a:latin typeface="+mn-lt"/>
                        </a:rPr>
                        <a:t>Dinner </a:t>
                      </a:r>
                      <a:r>
                        <a:rPr lang="en-US" sz="900" b="1" i="0" u="none" strike="noStrike" dirty="0">
                          <a:latin typeface="+mn-lt"/>
                        </a:rPr>
                        <a:t>arranged by Escorts</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11"/>
                  </a:ext>
                </a:extLst>
              </a:tr>
              <a:tr h="287795">
                <a:tc>
                  <a:txBody>
                    <a:bodyPr/>
                    <a:lstStyle/>
                    <a:p>
                      <a:pPr algn="ctr" fontAlgn="b"/>
                      <a:r>
                        <a:rPr lang="en-US" sz="1000" b="1" i="0" u="none" strike="noStrike" dirty="0">
                          <a:solidFill>
                            <a:srgbClr val="333333"/>
                          </a:solidFill>
                          <a:latin typeface="+mn-lt"/>
                        </a:rPr>
                        <a:t>1700-1800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900" b="1" i="0" u="none" strike="noStrike" dirty="0">
                          <a:latin typeface="+mn-lt"/>
                        </a:rPr>
                        <a:t>TD Meeting</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D99795"/>
                    </a:solidFill>
                  </a:tcPr>
                </a:tc>
                <a:tc rowSpan="3">
                  <a:txBody>
                    <a:bodyPr/>
                    <a:lstStyle/>
                    <a:p>
                      <a:pPr algn="ctr" fontAlgn="ctr">
                        <a:buFont typeface="Arial" pitchFamily="34" charset="0"/>
                        <a:buChar char="•"/>
                      </a:pPr>
                      <a:endParaRPr lang="en-US" sz="900" b="1" i="0" u="none" strike="noStrike" dirty="0" smtClean="0">
                        <a:latin typeface="+mn-lt"/>
                      </a:endParaRPr>
                    </a:p>
                    <a:p>
                      <a:pPr algn="ctr" fontAlgn="ctr">
                        <a:buFont typeface="Arial" pitchFamily="34" charset="0"/>
                        <a:buChar char="•"/>
                      </a:pPr>
                      <a:r>
                        <a:rPr lang="en-US" sz="900" b="1" i="0" u="none" strike="noStrike" dirty="0" smtClean="0">
                          <a:latin typeface="+mn-lt"/>
                        </a:rPr>
                        <a:t>Personal Time </a:t>
                      </a:r>
                    </a:p>
                    <a:p>
                      <a:pPr algn="ctr" fontAlgn="ctr">
                        <a:buFont typeface="Arial" pitchFamily="34" charset="0"/>
                        <a:buNone/>
                      </a:pPr>
                      <a:r>
                        <a:rPr lang="en-US" sz="900" b="1" i="0" u="none" strike="noStrike" dirty="0" smtClean="0">
                          <a:latin typeface="+mn-lt"/>
                        </a:rPr>
                        <a:t>               </a:t>
                      </a:r>
                    </a:p>
                    <a:p>
                      <a:pPr algn="ctr" fontAlgn="ctr">
                        <a:buFont typeface="Arial" pitchFamily="34" charset="0"/>
                        <a:buChar char="•"/>
                      </a:pPr>
                      <a:r>
                        <a:rPr lang="en-US" sz="900" b="1" i="0" u="none" strike="noStrike" dirty="0" smtClean="0">
                          <a:latin typeface="+mn-lt"/>
                        </a:rPr>
                        <a:t>Dinner arranged by Escorts</a:t>
                      </a:r>
                      <a:endParaRPr lang="en-US" sz="9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12"/>
                  </a:ext>
                </a:extLst>
              </a:tr>
              <a:tr h="287795">
                <a:tc>
                  <a:txBody>
                    <a:bodyPr/>
                    <a:lstStyle/>
                    <a:p>
                      <a:pPr algn="ctr" fontAlgn="b"/>
                      <a:r>
                        <a:rPr lang="en-US" sz="1000" b="1" i="0" u="none" strike="noStrike" dirty="0">
                          <a:solidFill>
                            <a:srgbClr val="333333"/>
                          </a:solidFill>
                          <a:latin typeface="+mn-lt"/>
                        </a:rPr>
                        <a:t>1800-1900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1000" b="1" i="0" u="none" strike="noStrike" dirty="0" smtClean="0">
                          <a:latin typeface="+mn-lt"/>
                        </a:rPr>
                        <a:t> </a:t>
                      </a:r>
                      <a:endParaRPr lang="en-US" sz="10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13"/>
                  </a:ext>
                </a:extLst>
              </a:tr>
              <a:tr h="287795">
                <a:tc>
                  <a:txBody>
                    <a:bodyPr/>
                    <a:lstStyle/>
                    <a:p>
                      <a:pPr algn="ctr" fontAlgn="b"/>
                      <a:r>
                        <a:rPr lang="en-US" sz="1000" b="1" i="0" u="none" strike="noStrike" dirty="0">
                          <a:solidFill>
                            <a:srgbClr val="333333"/>
                          </a:solidFill>
                          <a:latin typeface="+mn-lt"/>
                        </a:rPr>
                        <a:t>1900-2000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500" b="1" i="0" u="none" strike="noStrike" dirty="0" smtClean="0">
                          <a:latin typeface="+mn-lt"/>
                        </a:rPr>
                        <a:t> </a:t>
                      </a:r>
                      <a:endParaRPr lang="en-US" sz="5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14"/>
                  </a:ext>
                </a:extLst>
              </a:tr>
              <a:tr h="287795">
                <a:tc>
                  <a:txBody>
                    <a:bodyPr/>
                    <a:lstStyle/>
                    <a:p>
                      <a:pPr algn="ctr" fontAlgn="b"/>
                      <a:r>
                        <a:rPr lang="en-US" sz="1000" b="1" i="0" u="none" strike="noStrike" dirty="0">
                          <a:solidFill>
                            <a:srgbClr val="333333"/>
                          </a:solidFill>
                          <a:latin typeface="+mn-lt"/>
                        </a:rPr>
                        <a:t>2000-2100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FF9933"/>
                    </a:solidFill>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500" b="1" i="0" u="none" strike="noStrike" dirty="0" smtClean="0">
                          <a:latin typeface="+mn-lt"/>
                        </a:rPr>
                        <a:t> </a:t>
                      </a:r>
                      <a:endParaRPr lang="en-US" sz="500" b="1" i="0" u="none" strike="noStrike" dirty="0">
                        <a:latin typeface="+mn-lt"/>
                      </a:endParaRP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tc>
                  <a:txBody>
                    <a:bodyPr/>
                    <a:lstStyle/>
                    <a:p>
                      <a:pPr algn="ctr" fontAlgn="ctr"/>
                      <a:r>
                        <a:rPr lang="en-US" sz="5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15"/>
                  </a:ext>
                </a:extLst>
              </a:tr>
              <a:tr h="286870">
                <a:tc>
                  <a:txBody>
                    <a:bodyPr/>
                    <a:lstStyle/>
                    <a:p>
                      <a:pPr algn="ctr" fontAlgn="b"/>
                      <a:r>
                        <a:rPr lang="en-US" sz="1000" b="1" i="0" u="none" strike="noStrike" dirty="0">
                          <a:solidFill>
                            <a:srgbClr val="333333"/>
                          </a:solidFill>
                          <a:latin typeface="+mn-lt"/>
                        </a:rPr>
                        <a:t>2100-2200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en-US" sz="6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D6D6D6"/>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latin typeface="+mn-lt"/>
                        </a:rPr>
                        <a:t> </a:t>
                      </a:r>
                    </a:p>
                  </a:txBody>
                  <a:tcPr marL="0" marR="0" marT="0" marB="0" anchor="ctr">
                    <a:lnL w="6350" cap="flat" cmpd="sng" algn="ctr">
                      <a:solidFill>
                        <a:srgbClr val="D6D6D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5" name="TextBox 1"/>
          <p:cNvSpPr txBox="1"/>
          <p:nvPr/>
        </p:nvSpPr>
        <p:spPr>
          <a:xfrm>
            <a:off x="4210051" y="5057775"/>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6" name="TextBox 2"/>
          <p:cNvSpPr txBox="1"/>
          <p:nvPr/>
        </p:nvSpPr>
        <p:spPr>
          <a:xfrm>
            <a:off x="3709416" y="4753070"/>
            <a:ext cx="1143000" cy="961931"/>
          </a:xfrm>
          <a:prstGeom prst="rect">
            <a:avLst/>
          </a:prstGeom>
          <a:solidFill>
            <a:srgbClr val="FFFF75"/>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900" b="1" dirty="0">
              <a:solidFill>
                <a:sysClr val="windowText" lastClr="000000"/>
              </a:solidFill>
              <a:latin typeface="Arial" pitchFamily="34" charset="0"/>
              <a:cs typeface="Arial" pitchFamily="34" charset="0"/>
            </a:endParaRPr>
          </a:p>
          <a:p>
            <a:pPr algn="ctr"/>
            <a:endParaRPr lang="en-US" sz="900" b="1" dirty="0">
              <a:solidFill>
                <a:sysClr val="windowText" lastClr="000000"/>
              </a:solidFill>
              <a:latin typeface="Arial" pitchFamily="34" charset="0"/>
              <a:cs typeface="Arial" pitchFamily="34" charset="0"/>
            </a:endParaRPr>
          </a:p>
          <a:p>
            <a:pPr algn="ctr"/>
            <a:endParaRPr lang="en-US" sz="900" b="1" dirty="0">
              <a:solidFill>
                <a:sysClr val="windowText" lastClr="000000"/>
              </a:solidFill>
              <a:latin typeface="Arial" pitchFamily="34" charset="0"/>
              <a:cs typeface="Arial" pitchFamily="34" charset="0"/>
            </a:endParaRPr>
          </a:p>
          <a:p>
            <a:pPr algn="ctr"/>
            <a:r>
              <a:rPr lang="en-US" sz="900" b="1" dirty="0">
                <a:solidFill>
                  <a:sysClr val="windowText" lastClr="000000"/>
                </a:solidFill>
                <a:latin typeface="Arial" pitchFamily="34" charset="0"/>
                <a:cs typeface="Arial" pitchFamily="34" charset="0"/>
              </a:rPr>
              <a:t>1830-2000</a:t>
            </a:r>
            <a:endParaRPr lang="en-US" sz="900" b="1" dirty="0">
              <a:solidFill>
                <a:sysClr val="windowText" lastClr="000000"/>
              </a:solidFill>
              <a:latin typeface="Arial" pitchFamily="34" charset="0"/>
              <a:cs typeface="Arial" pitchFamily="34" charset="0"/>
            </a:endParaRPr>
          </a:p>
          <a:p>
            <a:pPr algn="ctr"/>
            <a:r>
              <a:rPr lang="en-US" sz="900" b="1" dirty="0">
                <a:solidFill>
                  <a:sysClr val="windowText" lastClr="000000"/>
                </a:solidFill>
                <a:latin typeface="Arial" pitchFamily="34" charset="0"/>
                <a:cs typeface="Arial" pitchFamily="34" charset="0"/>
              </a:rPr>
              <a:t>Buffet Dinner/Reception @ </a:t>
            </a:r>
            <a:r>
              <a:rPr lang="en-US" sz="900" b="1" dirty="0">
                <a:solidFill>
                  <a:sysClr val="windowText" lastClr="000000"/>
                </a:solidFill>
                <a:latin typeface="Arial" pitchFamily="34" charset="0"/>
                <a:cs typeface="Arial" pitchFamily="34" charset="0"/>
              </a:rPr>
              <a:t>Regency Hyatt</a:t>
            </a:r>
            <a:r>
              <a:rPr lang="en-US" sz="900" b="1" dirty="0">
                <a:solidFill>
                  <a:srgbClr val="C00000"/>
                </a:solidFill>
                <a:latin typeface="Arial" pitchFamily="34" charset="0"/>
                <a:cs typeface="Arial" pitchFamily="34" charset="0"/>
              </a:rPr>
              <a:t>	</a:t>
            </a:r>
            <a:r>
              <a:rPr lang="en-US" sz="900" b="1" dirty="0">
                <a:solidFill>
                  <a:schemeClr val="bg1"/>
                </a:solidFill>
                <a:latin typeface="Arial" pitchFamily="34" charset="0"/>
                <a:cs typeface="Arial" pitchFamily="34" charset="0"/>
              </a:rPr>
              <a:t> 	</a:t>
            </a:r>
            <a:r>
              <a:rPr lang="en-US" sz="900" b="1" dirty="0">
                <a:solidFill>
                  <a:srgbClr val="C00000"/>
                </a:solidFill>
                <a:latin typeface="Arial" pitchFamily="34" charset="0"/>
                <a:cs typeface="Arial" pitchFamily="34" charset="0"/>
              </a:rPr>
              <a:t>	</a:t>
            </a:r>
            <a:endParaRPr lang="en-US" sz="900" b="1" dirty="0">
              <a:solidFill>
                <a:schemeClr val="bg1"/>
              </a:solidFill>
              <a:latin typeface="Arial" pitchFamily="34" charset="0"/>
              <a:cs typeface="Arial" pitchFamily="34" charset="0"/>
            </a:endParaRPr>
          </a:p>
        </p:txBody>
      </p:sp>
      <p:sp>
        <p:nvSpPr>
          <p:cNvPr id="18" name="TextBox 4"/>
          <p:cNvSpPr txBox="1"/>
          <p:nvPr/>
        </p:nvSpPr>
        <p:spPr>
          <a:xfrm>
            <a:off x="3714939" y="1858234"/>
            <a:ext cx="1149789" cy="2596071"/>
          </a:xfrm>
          <a:prstGeom prst="rect">
            <a:avLst/>
          </a:prstGeom>
          <a:solidFill>
            <a:srgbClr val="92D050"/>
          </a:solidFill>
          <a:ln w="12700"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Font typeface="Arial" pitchFamily="34" charset="0"/>
              <a:buChar char="•"/>
            </a:pPr>
            <a:r>
              <a:rPr lang="en-US" sz="900" b="1" dirty="0">
                <a:latin typeface="Arial" pitchFamily="34" charset="0"/>
                <a:cs typeface="Arial" pitchFamily="34" charset="0"/>
              </a:rPr>
              <a:t>School </a:t>
            </a:r>
            <a:r>
              <a:rPr lang="en-US" sz="900" b="1" dirty="0">
                <a:latin typeface="Arial" pitchFamily="34" charset="0"/>
                <a:cs typeface="Arial" pitchFamily="34" charset="0"/>
              </a:rPr>
              <a:t>Arrivals</a:t>
            </a:r>
          </a:p>
          <a:p>
            <a:r>
              <a:rPr lang="en-US" sz="900" b="1" dirty="0">
                <a:latin typeface="Arial" pitchFamily="34" charset="0"/>
                <a:cs typeface="Arial" pitchFamily="34" charset="0"/>
              </a:rPr>
              <a:t>    - </a:t>
            </a:r>
            <a:r>
              <a:rPr lang="en-US" sz="900" b="1" dirty="0">
                <a:latin typeface="Arial" pitchFamily="34" charset="0"/>
                <a:cs typeface="Arial" pitchFamily="34" charset="0"/>
              </a:rPr>
              <a:t>SIGCoE</a:t>
            </a:r>
            <a:endParaRPr lang="en-US" sz="900" b="1" dirty="0">
              <a:latin typeface="Arial" pitchFamily="34" charset="0"/>
              <a:cs typeface="Arial" pitchFamily="34" charset="0"/>
            </a:endParaRPr>
          </a:p>
          <a:p>
            <a:r>
              <a:rPr lang="en-US" sz="900" b="1" dirty="0">
                <a:latin typeface="Arial" pitchFamily="34" charset="0"/>
                <a:cs typeface="Arial" pitchFamily="34" charset="0"/>
              </a:rPr>
              <a:t>    - FCoE</a:t>
            </a:r>
          </a:p>
          <a:p>
            <a:r>
              <a:rPr lang="en-US" sz="900" b="1" dirty="0">
                <a:latin typeface="Arial" pitchFamily="34" charset="0"/>
                <a:cs typeface="Arial" pitchFamily="34" charset="0"/>
              </a:rPr>
              <a:t>    - JAG</a:t>
            </a:r>
          </a:p>
          <a:p>
            <a:r>
              <a:rPr lang="en-US" sz="900" b="1" dirty="0">
                <a:latin typeface="Arial" pitchFamily="34" charset="0"/>
                <a:cs typeface="Arial" pitchFamily="34" charset="0"/>
              </a:rPr>
              <a:t>    - SCoE</a:t>
            </a:r>
          </a:p>
          <a:p>
            <a:r>
              <a:rPr lang="en-US" sz="900" b="1" dirty="0">
                <a:latin typeface="Arial" pitchFamily="34" charset="0"/>
                <a:cs typeface="Arial" pitchFamily="34" charset="0"/>
              </a:rPr>
              <a:t>    - </a:t>
            </a:r>
            <a:r>
              <a:rPr lang="en-US" sz="900" b="1" dirty="0">
                <a:latin typeface="Arial" pitchFamily="34" charset="0"/>
                <a:cs typeface="Arial" pitchFamily="34" charset="0"/>
              </a:rPr>
              <a:t>SSI</a:t>
            </a:r>
          </a:p>
          <a:p>
            <a:r>
              <a:rPr lang="en-US" sz="900" b="1" dirty="0">
                <a:latin typeface="Arial" pitchFamily="34" charset="0"/>
                <a:cs typeface="Arial" pitchFamily="34" charset="0"/>
              </a:rPr>
              <a:t>        </a:t>
            </a:r>
            <a:endParaRPr lang="en-US" sz="900" b="1" dirty="0">
              <a:latin typeface="Arial" pitchFamily="34" charset="0"/>
              <a:cs typeface="Arial" pitchFamily="34" charset="0"/>
            </a:endParaRPr>
          </a:p>
          <a:p>
            <a:pPr>
              <a:buFont typeface="Arial" pitchFamily="34" charset="0"/>
              <a:buChar char="•"/>
            </a:pPr>
            <a:r>
              <a:rPr lang="en-US" sz="900" b="1" dirty="0">
                <a:latin typeface="Arial" pitchFamily="34" charset="0"/>
                <a:cs typeface="Arial" pitchFamily="34" charset="0"/>
              </a:rPr>
              <a:t>Monday </a:t>
            </a:r>
            <a:r>
              <a:rPr lang="en-US" sz="900" b="1" dirty="0">
                <a:latin typeface="Arial" pitchFamily="34" charset="0"/>
                <a:cs typeface="Arial" pitchFamily="34" charset="0"/>
              </a:rPr>
              <a:t>Arrivals  </a:t>
            </a:r>
            <a:r>
              <a:rPr lang="en-US" sz="900" b="1" dirty="0">
                <a:latin typeface="Arial" pitchFamily="34" charset="0"/>
                <a:cs typeface="Arial" pitchFamily="34" charset="0"/>
              </a:rPr>
              <a:t>Visit </a:t>
            </a:r>
            <a:r>
              <a:rPr lang="en-US" sz="900" b="1" dirty="0">
                <a:latin typeface="Arial" pitchFamily="34" charset="0"/>
                <a:cs typeface="Arial" pitchFamily="34" charset="0"/>
              </a:rPr>
              <a:t>Elected            </a:t>
            </a:r>
            <a:r>
              <a:rPr lang="en-US" sz="900" b="1" dirty="0">
                <a:latin typeface="Arial" pitchFamily="34" charset="0"/>
                <a:cs typeface="Arial" pitchFamily="34" charset="0"/>
              </a:rPr>
              <a:t> Officials and tour </a:t>
            </a:r>
            <a:r>
              <a:rPr lang="en-US" sz="900" b="1" dirty="0">
                <a:latin typeface="Arial" pitchFamily="34" charset="0"/>
                <a:cs typeface="Arial" pitchFamily="34" charset="0"/>
              </a:rPr>
              <a:t>of  </a:t>
            </a:r>
            <a:r>
              <a:rPr lang="en-US" sz="900" b="1" dirty="0">
                <a:latin typeface="Arial" pitchFamily="34" charset="0"/>
                <a:cs typeface="Arial" pitchFamily="34" charset="0"/>
              </a:rPr>
              <a:t>respective chamber</a:t>
            </a:r>
            <a:r>
              <a:rPr lang="en-US" sz="900" b="1" dirty="0">
                <a:latin typeface="Arial" pitchFamily="34" charset="0"/>
                <a:cs typeface="Arial" pitchFamily="34" charset="0"/>
              </a:rPr>
              <a:t>.</a:t>
            </a:r>
          </a:p>
          <a:p>
            <a:pPr>
              <a:buFont typeface="Arial" pitchFamily="34" charset="0"/>
              <a:buChar char="•"/>
            </a:pPr>
            <a:endParaRPr lang="en-US" sz="900" b="1" dirty="0">
              <a:latin typeface="Arial" pitchFamily="34" charset="0"/>
              <a:cs typeface="Arial" pitchFamily="34" charset="0"/>
            </a:endParaRPr>
          </a:p>
          <a:p>
            <a:pPr>
              <a:buFont typeface="Arial" pitchFamily="34" charset="0"/>
              <a:buChar char="•"/>
            </a:pPr>
            <a:r>
              <a:rPr lang="en-US" sz="900" b="1" dirty="0">
                <a:latin typeface="Arial" pitchFamily="34" charset="0"/>
                <a:cs typeface="Arial" pitchFamily="34" charset="0"/>
              </a:rPr>
              <a:t>Embassy </a:t>
            </a:r>
            <a:r>
              <a:rPr lang="en-US" sz="900" b="1" dirty="0">
                <a:latin typeface="Arial" pitchFamily="34" charset="0"/>
                <a:cs typeface="Arial" pitchFamily="34" charset="0"/>
              </a:rPr>
              <a:t>Visits </a:t>
            </a:r>
          </a:p>
          <a:p>
            <a:r>
              <a:rPr lang="en-US" sz="900" b="1" dirty="0">
                <a:latin typeface="Arial" pitchFamily="34" charset="0"/>
                <a:cs typeface="Arial" pitchFamily="34" charset="0"/>
              </a:rPr>
              <a:t>   for some  IMS</a:t>
            </a:r>
            <a:endParaRPr lang="en-US" sz="900" b="1" dirty="0">
              <a:latin typeface="Arial" pitchFamily="34" charset="0"/>
              <a:cs typeface="Arial" pitchFamily="34" charset="0"/>
            </a:endParaRPr>
          </a:p>
        </p:txBody>
      </p:sp>
      <p:sp>
        <p:nvSpPr>
          <p:cNvPr id="19" name="TextBox 18"/>
          <p:cNvSpPr txBox="1"/>
          <p:nvPr/>
        </p:nvSpPr>
        <p:spPr>
          <a:xfrm>
            <a:off x="2542214" y="1860649"/>
            <a:ext cx="1173480" cy="2723823"/>
          </a:xfrm>
          <a:prstGeom prst="rect">
            <a:avLst/>
          </a:prstGeom>
          <a:solidFill>
            <a:srgbClr val="92D050"/>
          </a:solidFill>
          <a:ln w="12700">
            <a:noFill/>
          </a:ln>
        </p:spPr>
        <p:txBody>
          <a:bodyPr wrap="square" rtlCol="0" anchor="ctr">
            <a:spAutoFit/>
          </a:bodyPr>
          <a:lstStyle/>
          <a:p>
            <a:pPr>
              <a:buFont typeface="Arial" pitchFamily="34" charset="0"/>
              <a:buChar char="•"/>
            </a:pPr>
            <a:r>
              <a:rPr lang="en-US" sz="900" b="1" dirty="0"/>
              <a:t>TD  Arrives On Mon.</a:t>
            </a:r>
          </a:p>
          <a:p>
            <a:pPr>
              <a:buFont typeface="Arial" pitchFamily="34" charset="0"/>
              <a:buChar char="•"/>
            </a:pPr>
            <a:endParaRPr lang="en-US" sz="900" b="1" dirty="0"/>
          </a:p>
          <a:p>
            <a:pPr>
              <a:buFont typeface="Arial" pitchFamily="34" charset="0"/>
              <a:buChar char="•"/>
            </a:pPr>
            <a:r>
              <a:rPr lang="en-US" sz="900" b="1" dirty="0"/>
              <a:t>School Arrivals</a:t>
            </a:r>
          </a:p>
          <a:p>
            <a:r>
              <a:rPr lang="en-US" sz="900" b="1" dirty="0"/>
              <a:t>   - MCoE</a:t>
            </a:r>
          </a:p>
          <a:p>
            <a:r>
              <a:rPr lang="en-US" sz="900" b="1" dirty="0"/>
              <a:t>   - WHINSEC</a:t>
            </a:r>
          </a:p>
          <a:p>
            <a:r>
              <a:rPr lang="en-US" sz="900" b="1" dirty="0"/>
              <a:t>   - ACoE</a:t>
            </a:r>
          </a:p>
          <a:p>
            <a:r>
              <a:rPr lang="en-US" sz="900" b="1" dirty="0"/>
              <a:t>   - ICoE</a:t>
            </a:r>
          </a:p>
          <a:p>
            <a:r>
              <a:rPr lang="en-US" sz="900" b="1" dirty="0"/>
              <a:t>   - AMEDD</a:t>
            </a:r>
          </a:p>
          <a:p>
            <a:r>
              <a:rPr lang="en-US" sz="900" b="1" dirty="0"/>
              <a:t>   - USASMA</a:t>
            </a:r>
          </a:p>
          <a:p>
            <a:pPr fontAlgn="auto">
              <a:spcBef>
                <a:spcPts val="0"/>
              </a:spcBef>
              <a:spcAft>
                <a:spcPts val="0"/>
              </a:spcAft>
              <a:defRPr/>
            </a:pPr>
            <a:r>
              <a:rPr lang="en-US" sz="900" b="1" dirty="0">
                <a:solidFill>
                  <a:schemeClr val="dk1"/>
                </a:solidFill>
              </a:rPr>
              <a:t>   - MSCoE</a:t>
            </a:r>
            <a:endParaRPr lang="en-US" sz="900" b="1" dirty="0"/>
          </a:p>
          <a:p>
            <a:r>
              <a:rPr lang="en-US" sz="900" b="1" dirty="0">
                <a:solidFill>
                  <a:sysClr val="windowText" lastClr="000000"/>
                </a:solidFill>
              </a:rPr>
              <a:t>   - CGSC </a:t>
            </a:r>
          </a:p>
          <a:p>
            <a:pPr>
              <a:buFont typeface="Arial" pitchFamily="34" charset="0"/>
              <a:buChar char="•"/>
            </a:pPr>
            <a:r>
              <a:rPr lang="en-US" sz="900" b="1" dirty="0">
                <a:solidFill>
                  <a:sysClr val="windowText" lastClr="000000"/>
                </a:solidFill>
              </a:rPr>
              <a:t>CGSC arrives Sunday tied to Gettysburg POI Event</a:t>
            </a:r>
          </a:p>
          <a:p>
            <a:pPr>
              <a:buFont typeface="Arial" pitchFamily="34" charset="0"/>
              <a:buChar char="•"/>
            </a:pPr>
            <a:endParaRPr lang="en-US" sz="900" b="1" dirty="0"/>
          </a:p>
          <a:p>
            <a:pPr>
              <a:buFont typeface="Arial" pitchFamily="34" charset="0"/>
              <a:buChar char="•"/>
            </a:pPr>
            <a:r>
              <a:rPr lang="en-US" sz="900" b="1" dirty="0"/>
              <a:t>Embassy Visits for some IMS</a:t>
            </a:r>
            <a:endParaRPr lang="en-US" sz="9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1963738" y="1177926"/>
            <a:ext cx="8399462" cy="2341563"/>
          </a:xfrm>
          <a:prstGeom prst="rect">
            <a:avLst/>
          </a:prstGeom>
          <a:noFill/>
          <a:ln w="9525">
            <a:noFill/>
            <a:miter lim="800000"/>
            <a:headEnd/>
            <a:tailEnd/>
          </a:ln>
          <a:effectLst/>
        </p:spPr>
        <p:txBody>
          <a:bodyPr lIns="91433" tIns="45717" rIns="91433" bIns="45717">
            <a:spAutoFit/>
          </a:bodyPr>
          <a:lstStyle/>
          <a:p>
            <a:pPr algn="l" eaLnBrk="0" hangingPunct="0">
              <a:lnSpc>
                <a:spcPct val="140000"/>
              </a:lnSpc>
              <a:buClr>
                <a:schemeClr val="tx1"/>
              </a:buClr>
              <a:defRPr/>
            </a:pPr>
            <a:r>
              <a:rPr lang="en-US" sz="1600" b="1" dirty="0">
                <a:solidFill>
                  <a:srgbClr val="FF3300"/>
                </a:solidFill>
              </a:rPr>
              <a:t> </a:t>
            </a:r>
          </a:p>
          <a:p>
            <a:pPr algn="l" eaLnBrk="0" hangingPunct="0">
              <a:lnSpc>
                <a:spcPct val="140000"/>
              </a:lnSpc>
              <a:buClr>
                <a:schemeClr val="tx1"/>
              </a:buClr>
              <a:defRPr/>
            </a:pPr>
            <a:endParaRPr lang="en-US" sz="2000" b="1" dirty="0">
              <a:solidFill>
                <a:srgbClr val="CC3300"/>
              </a:solidFill>
            </a:endParaRPr>
          </a:p>
          <a:p>
            <a:pPr algn="l" eaLnBrk="0" hangingPunct="0">
              <a:lnSpc>
                <a:spcPct val="140000"/>
              </a:lnSpc>
              <a:buClr>
                <a:schemeClr val="tx1"/>
              </a:buClr>
              <a:defRPr/>
            </a:pPr>
            <a:endParaRPr lang="en-US" sz="2000" b="1" dirty="0">
              <a:effectLst>
                <a:outerShdw blurRad="38100" dist="38100" dir="2700000" algn="tl">
                  <a:srgbClr val="000000"/>
                </a:outerShdw>
              </a:effectLst>
              <a:latin typeface="Arial Rounded MT Bold" pitchFamily="34" charset="0"/>
            </a:endParaRPr>
          </a:p>
          <a:p>
            <a:pPr marL="228600" lvl="2" eaLnBrk="0" hangingPunct="0">
              <a:lnSpc>
                <a:spcPct val="115000"/>
              </a:lnSpc>
              <a:buClr>
                <a:schemeClr val="tx1"/>
              </a:buClr>
              <a:defRPr/>
            </a:pPr>
            <a:endParaRPr lang="en-US" sz="2000" b="1" dirty="0">
              <a:effectLst>
                <a:outerShdw blurRad="38100" dist="38100" dir="2700000" algn="tl">
                  <a:srgbClr val="000000"/>
                </a:outerShdw>
              </a:effectLst>
              <a:latin typeface="Arial Rounded MT Bold" pitchFamily="34" charset="0"/>
            </a:endParaRPr>
          </a:p>
          <a:p>
            <a:pPr marL="342900" lvl="3" eaLnBrk="0" hangingPunct="0">
              <a:lnSpc>
                <a:spcPct val="115000"/>
              </a:lnSpc>
              <a:buClr>
                <a:schemeClr val="tx1"/>
              </a:buClr>
              <a:defRPr/>
            </a:pPr>
            <a:endParaRPr lang="en-US" sz="2000" b="1" dirty="0">
              <a:effectLst>
                <a:outerShdw blurRad="38100" dist="38100" dir="2700000" algn="tl">
                  <a:srgbClr val="000000"/>
                </a:outerShdw>
              </a:effectLst>
              <a:latin typeface="Arial Rounded MT Bold" pitchFamily="34" charset="0"/>
            </a:endParaRPr>
          </a:p>
          <a:p>
            <a:pPr marL="342900" lvl="3" eaLnBrk="0" hangingPunct="0">
              <a:lnSpc>
                <a:spcPct val="115000"/>
              </a:lnSpc>
              <a:buClr>
                <a:schemeClr val="tx1"/>
              </a:buClr>
              <a:defRPr/>
            </a:pPr>
            <a:endParaRPr lang="en-US" sz="2000" b="1" dirty="0">
              <a:latin typeface="Arial Rounded MT Bold" pitchFamily="34" charset="0"/>
            </a:endParaRPr>
          </a:p>
        </p:txBody>
      </p:sp>
      <p:sp>
        <p:nvSpPr>
          <p:cNvPr id="494595" name="Rectangle 3"/>
          <p:cNvSpPr>
            <a:spLocks noChangeArrowheads="1"/>
          </p:cNvSpPr>
          <p:nvPr/>
        </p:nvSpPr>
        <p:spPr bwMode="auto">
          <a:xfrm>
            <a:off x="1991538" y="850901"/>
            <a:ext cx="7772400" cy="7417415"/>
          </a:xfrm>
          <a:prstGeom prst="rect">
            <a:avLst/>
          </a:prstGeom>
          <a:noFill/>
          <a:ln w="9525">
            <a:noFill/>
            <a:miter lim="800000"/>
            <a:headEnd/>
            <a:tailEnd/>
          </a:ln>
          <a:effectLst/>
        </p:spPr>
        <p:txBody>
          <a:bodyPr wrap="square">
            <a:spAutoFit/>
          </a:bodyPr>
          <a:lstStyle/>
          <a:p>
            <a:r>
              <a:rPr lang="en-US" sz="2800" b="1" dirty="0"/>
              <a:t>Ensure you have your Escort’s number</a:t>
            </a:r>
          </a:p>
          <a:p>
            <a:endParaRPr lang="en-US" sz="2800" b="1" dirty="0"/>
          </a:p>
          <a:p>
            <a:r>
              <a:rPr lang="en-US" sz="2800" b="1" dirty="0"/>
              <a:t>Trip </a:t>
            </a:r>
            <a:r>
              <a:rPr lang="en-US" sz="2800" b="1" dirty="0" err="1"/>
              <a:t>Director:CPT</a:t>
            </a:r>
            <a:r>
              <a:rPr lang="en-US" sz="2800" b="1" dirty="0"/>
              <a:t> Matthew Cox 334-406-2146</a:t>
            </a:r>
          </a:p>
          <a:p>
            <a:endParaRPr lang="en-US" sz="2800" b="1" dirty="0"/>
          </a:p>
          <a:p>
            <a:r>
              <a:rPr lang="en-US" sz="2800" b="1" dirty="0"/>
              <a:t>Paula Everett</a:t>
            </a:r>
          </a:p>
          <a:p>
            <a:r>
              <a:rPr lang="en-US" sz="2800" b="1" dirty="0"/>
              <a:t>Office of the Army G-2</a:t>
            </a:r>
          </a:p>
          <a:p>
            <a:r>
              <a:rPr lang="en-US" sz="2800" b="1" dirty="0"/>
              <a:t>Army Foreign Liaison</a:t>
            </a:r>
          </a:p>
          <a:p>
            <a:r>
              <a:rPr lang="en-US" sz="2800" b="1" dirty="0"/>
              <a:t>Civ: #703-692-1458</a:t>
            </a:r>
          </a:p>
          <a:p>
            <a:endParaRPr lang="en-US" sz="2800" b="1" dirty="0"/>
          </a:p>
          <a:p>
            <a:r>
              <a:rPr lang="en-US" sz="2800" b="1" dirty="0"/>
              <a:t>Eric Endries</a:t>
            </a:r>
          </a:p>
          <a:p>
            <a:r>
              <a:rPr lang="en-US" sz="2800" b="1" dirty="0"/>
              <a:t>Field Studies Program Manager </a:t>
            </a:r>
          </a:p>
          <a:p>
            <a:r>
              <a:rPr lang="en-US" sz="2800" b="1" dirty="0"/>
              <a:t>SATFA, TRADOC G-3/5/7</a:t>
            </a:r>
          </a:p>
          <a:p>
            <a:r>
              <a:rPr lang="en-US" sz="2800" b="1" dirty="0"/>
              <a:t>Civ: #757-501-5042  </a:t>
            </a:r>
          </a:p>
          <a:p>
            <a:endParaRPr lang="en-US" sz="2800" b="1" dirty="0"/>
          </a:p>
          <a:p>
            <a:endParaRPr lang="en-US" sz="2800" b="1" dirty="0"/>
          </a:p>
          <a:p>
            <a:endParaRPr lang="en-US" sz="2800" b="1" dirty="0"/>
          </a:p>
          <a:p>
            <a:endParaRPr lang="en-US" sz="2800" b="1" dirty="0"/>
          </a:p>
        </p:txBody>
      </p:sp>
      <p:sp>
        <p:nvSpPr>
          <p:cNvPr id="494596" name="Rectangle 4"/>
          <p:cNvSpPr>
            <a:spLocks noChangeArrowheads="1"/>
          </p:cNvSpPr>
          <p:nvPr/>
        </p:nvSpPr>
        <p:spPr bwMode="auto">
          <a:xfrm>
            <a:off x="2387600" y="-130048"/>
            <a:ext cx="7391400" cy="762000"/>
          </a:xfrm>
          <a:prstGeom prst="rect">
            <a:avLst/>
          </a:prstGeom>
          <a:noFill/>
          <a:ln w="9525">
            <a:noFill/>
            <a:miter lim="800000"/>
            <a:headEnd/>
            <a:tailEnd/>
          </a:ln>
          <a:effectLst/>
        </p:spPr>
        <p:txBody>
          <a:bodyPr anchor="ctr" anchorCtr="1"/>
          <a:lstStyle/>
          <a:p>
            <a:pPr algn="ctr">
              <a:defRPr/>
            </a:pPr>
            <a:r>
              <a:rPr lang="en-US" sz="3200" b="1" dirty="0">
                <a:solidFill>
                  <a:schemeClr val="tx2"/>
                </a:solidFill>
              </a:rPr>
              <a:t>Point of Contact</a:t>
            </a:r>
            <a:endParaRPr lang="en-US" sz="2400" b="1" dirty="0">
              <a:solidFill>
                <a:schemeClr val="tx2"/>
              </a:solidFill>
            </a:endParaRPr>
          </a:p>
        </p:txBody>
      </p:sp>
      <p:pic>
        <p:nvPicPr>
          <p:cNvPr id="7" name="Picture 4" descr="http://3.bp.blogspot.com/-ihNJt8eaFyU/UF_pHrG5rGI/AAAAAAAAA9I/bQ4RMMjUXHk/s1600/U.S.+Department+of+the+Army+%5BDA%5D+%5BSeal%5D%5B1.5%5D.png"/>
          <p:cNvPicPr>
            <a:picLocks noChangeAspect="1" noChangeArrowheads="1"/>
          </p:cNvPicPr>
          <p:nvPr/>
        </p:nvPicPr>
        <p:blipFill>
          <a:blip r:embed="rId3" cstate="print"/>
          <a:srcRect/>
          <a:stretch>
            <a:fillRect/>
          </a:stretch>
        </p:blipFill>
        <p:spPr bwMode="auto">
          <a:xfrm>
            <a:off x="7600507" y="2723412"/>
            <a:ext cx="2006600" cy="20066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AutoShape 7" descr="IMSO Conference 2004 dsc00163">
            <a:hlinkClick r:id="rId3"/>
          </p:cNvPr>
          <p:cNvSpPr>
            <a:spLocks noChangeAspect="1" noChangeArrowheads="1"/>
          </p:cNvSpPr>
          <p:nvPr/>
        </p:nvSpPr>
        <p:spPr bwMode="auto">
          <a:xfrm>
            <a:off x="5572125" y="3000375"/>
            <a:ext cx="1047750" cy="857250"/>
          </a:xfrm>
          <a:prstGeom prst="rect">
            <a:avLst/>
          </a:prstGeom>
          <a:noFill/>
          <a:ln w="9525">
            <a:noFill/>
            <a:miter lim="800000"/>
            <a:headEnd/>
            <a:tailEnd/>
          </a:ln>
        </p:spPr>
        <p:txBody>
          <a:bodyPr/>
          <a:lstStyle/>
          <a:p>
            <a:endParaRPr lang="en-US" dirty="0"/>
          </a:p>
        </p:txBody>
      </p:sp>
      <p:pic>
        <p:nvPicPr>
          <p:cNvPr id="75778" name="Picture 2" descr="C:\Users\john.w.moyes\Desktop\DCFT Presentation\const.jpg"/>
          <p:cNvPicPr>
            <a:picLocks noChangeAspect="1" noChangeArrowheads="1"/>
          </p:cNvPicPr>
          <p:nvPr/>
        </p:nvPicPr>
        <p:blipFill>
          <a:blip r:embed="rId4" cstate="print"/>
          <a:srcRect/>
          <a:stretch>
            <a:fillRect/>
          </a:stretch>
        </p:blipFill>
        <p:spPr bwMode="auto">
          <a:xfrm rot="965129">
            <a:off x="7883979" y="1303051"/>
            <a:ext cx="2462114" cy="16414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5779" name="Picture 3" descr="C:\Users\john.w.moyes\Desktop\DCFT Presentation\white-house.jpg"/>
          <p:cNvPicPr>
            <a:picLocks noChangeAspect="1" noChangeArrowheads="1"/>
          </p:cNvPicPr>
          <p:nvPr/>
        </p:nvPicPr>
        <p:blipFill>
          <a:blip r:embed="rId5" cstate="print"/>
          <a:srcRect/>
          <a:stretch>
            <a:fillRect/>
          </a:stretch>
        </p:blipFill>
        <p:spPr bwMode="auto">
          <a:xfrm rot="19466929">
            <a:off x="8027454" y="3533530"/>
            <a:ext cx="2266621" cy="15288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5781" name="Picture 5" descr="C:\Users\john.w.moyes\Desktop\DCFT Presentation\Capitol\washington-united-states-capitol-washington-d-c-dccap1.jpg"/>
          <p:cNvPicPr>
            <a:picLocks noChangeAspect="1" noChangeArrowheads="1"/>
          </p:cNvPicPr>
          <p:nvPr/>
        </p:nvPicPr>
        <p:blipFill>
          <a:blip r:embed="rId6" cstate="print"/>
          <a:srcRect/>
          <a:stretch>
            <a:fillRect/>
          </a:stretch>
        </p:blipFill>
        <p:spPr bwMode="auto">
          <a:xfrm>
            <a:off x="5961322" y="4902201"/>
            <a:ext cx="2566438" cy="1713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3489" name="Picture 1" descr="C:\Users\eric.endries\Desktop\welcome[1].gif"/>
          <p:cNvPicPr>
            <a:picLocks noChangeAspect="1" noChangeArrowheads="1"/>
          </p:cNvPicPr>
          <p:nvPr/>
        </p:nvPicPr>
        <p:blipFill>
          <a:blip r:embed="rId7" cstate="print"/>
          <a:srcRect/>
          <a:stretch>
            <a:fillRect/>
          </a:stretch>
        </p:blipFill>
        <p:spPr bwMode="auto">
          <a:xfrm>
            <a:off x="4434073" y="596902"/>
            <a:ext cx="3059224" cy="2325010"/>
          </a:xfrm>
          <a:prstGeom prst="rect">
            <a:avLst/>
          </a:prstGeom>
          <a:noFill/>
        </p:spPr>
      </p:pic>
      <p:pic>
        <p:nvPicPr>
          <p:cNvPr id="13" name="Picture 2" descr="C:\Users\john.w.moyes\Desktop\DCFT Presentation\Arlington\arlington-national-cemetery-mitch-hyman.jpg"/>
          <p:cNvPicPr>
            <a:picLocks noChangeAspect="1" noChangeArrowheads="1"/>
          </p:cNvPicPr>
          <p:nvPr/>
        </p:nvPicPr>
        <p:blipFill>
          <a:blip r:embed="rId8" cstate="print"/>
          <a:srcRect/>
          <a:stretch>
            <a:fillRect/>
          </a:stretch>
        </p:blipFill>
        <p:spPr bwMode="auto">
          <a:xfrm rot="21029001">
            <a:off x="1815875" y="1190267"/>
            <a:ext cx="2298649" cy="16013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5" descr="C:\Users\john.w.moyes\Desktop\DCFT Presentation\Museum\The%20Smithsonian%20museum%208.jpg"/>
          <p:cNvPicPr>
            <a:picLocks noChangeAspect="1" noChangeArrowheads="1"/>
          </p:cNvPicPr>
          <p:nvPr/>
        </p:nvPicPr>
        <p:blipFill>
          <a:blip r:embed="rId9" cstate="print"/>
          <a:srcRect/>
          <a:stretch>
            <a:fillRect/>
          </a:stretch>
        </p:blipFill>
        <p:spPr bwMode="auto">
          <a:xfrm rot="20909520">
            <a:off x="3749750" y="5049628"/>
            <a:ext cx="2229293" cy="14738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5780" name="Picture 4" descr="C:\Users\john.w.moyes\Desktop\DCFT Presentation\Memorials\772SidewalkGuides%20Tour%20of%20the%20National%20Mall%20and%20Monuments.jpg"/>
          <p:cNvPicPr>
            <a:picLocks noChangeAspect="1" noChangeArrowheads="1"/>
          </p:cNvPicPr>
          <p:nvPr/>
        </p:nvPicPr>
        <p:blipFill>
          <a:blip r:embed="rId10" cstate="print"/>
          <a:srcRect/>
          <a:stretch>
            <a:fillRect/>
          </a:stretch>
        </p:blipFill>
        <p:spPr bwMode="auto">
          <a:xfrm rot="1028447">
            <a:off x="2032479" y="2789927"/>
            <a:ext cx="1332359" cy="21260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2" descr="C:\Users\john.w.moyes\Desktop\DCFT Presentation\Memorials\Vietnam\DSC_0192.JPG"/>
          <p:cNvPicPr>
            <a:picLocks noChangeAspect="1" noChangeArrowheads="1"/>
          </p:cNvPicPr>
          <p:nvPr/>
        </p:nvPicPr>
        <p:blipFill>
          <a:blip r:embed="rId11" cstate="print">
            <a:lum bright="-5000" contrast="3000"/>
          </a:blip>
          <a:srcRect/>
          <a:stretch>
            <a:fillRect/>
          </a:stretch>
        </p:blipFill>
        <p:spPr bwMode="auto">
          <a:xfrm rot="1460467">
            <a:off x="1811165" y="4768234"/>
            <a:ext cx="2181993" cy="1460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p:cNvSpPr txBox="1"/>
          <p:nvPr/>
        </p:nvSpPr>
        <p:spPr>
          <a:xfrm>
            <a:off x="2527300" y="3136900"/>
            <a:ext cx="7340600" cy="1446550"/>
          </a:xfrm>
          <a:prstGeom prst="rect">
            <a:avLst/>
          </a:prstGeom>
          <a:noFill/>
        </p:spPr>
        <p:txBody>
          <a:bodyPr wrap="square" rtlCol="0">
            <a:spAutoFit/>
          </a:bodyPr>
          <a:lstStyle/>
          <a:p>
            <a:pPr algn="ctr"/>
            <a:r>
              <a:rPr lang="en-US" sz="4400" b="1" dirty="0"/>
              <a:t>Washington D.C. </a:t>
            </a:r>
          </a:p>
          <a:p>
            <a:pPr algn="ctr"/>
            <a:r>
              <a:rPr lang="en-US" sz="4400" b="1" dirty="0"/>
              <a:t>Field Trip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5689600" y="1003300"/>
            <a:ext cx="4724400" cy="5372100"/>
          </a:xfrm>
          <a:prstGeom prst="verticalScroll">
            <a:avLst>
              <a:gd name="adj" fmla="val 12500"/>
            </a:avLst>
          </a:prstGeom>
          <a:solidFill>
            <a:srgbClr val="E8E7C7"/>
          </a:solidFill>
          <a:ln w="9525">
            <a:solidFill>
              <a:srgbClr val="000000"/>
            </a:solidFill>
            <a:round/>
            <a:headEnd/>
            <a:tailEnd/>
          </a:ln>
          <a:effectLst>
            <a:outerShdw blurRad="50800" dist="50800" dir="5400000" algn="ctr" rotWithShape="0">
              <a:schemeClr val="bg2"/>
            </a:outerShdw>
          </a:effectLst>
        </p:spPr>
        <p:txBody>
          <a:bodyPr wrap="none" anchor="ctr"/>
          <a:lstStyle/>
          <a:p>
            <a:endParaRPr lang="en-US" dirty="0"/>
          </a:p>
        </p:txBody>
      </p:sp>
      <p:sp>
        <p:nvSpPr>
          <p:cNvPr id="41987" name="Rectangle 3" descr="Weave"/>
          <p:cNvSpPr>
            <a:spLocks noChangeArrowheads="1"/>
          </p:cNvSpPr>
          <p:nvPr/>
        </p:nvSpPr>
        <p:spPr bwMode="auto">
          <a:xfrm>
            <a:off x="3657600" y="149226"/>
            <a:ext cx="6324600" cy="396875"/>
          </a:xfrm>
          <a:prstGeom prst="rect">
            <a:avLst/>
          </a:prstGeom>
          <a:noFill/>
          <a:ln w="9525" cap="rnd">
            <a:noFill/>
            <a:miter lim="800000"/>
            <a:headEnd type="none" w="sm" len="sm"/>
            <a:tailEnd type="none" w="sm" len="sm"/>
          </a:ln>
        </p:spPr>
        <p:txBody>
          <a:bodyPr>
            <a:spAutoFit/>
          </a:bodyPr>
          <a:lstStyle/>
          <a:p>
            <a:pPr eaLnBrk="0" hangingPunct="0"/>
            <a:endParaRPr lang="en-US" sz="2000" dirty="0">
              <a:latin typeface="Arial Rounded MT Bold" pitchFamily="34" charset="0"/>
            </a:endParaRPr>
          </a:p>
        </p:txBody>
      </p:sp>
      <p:sp>
        <p:nvSpPr>
          <p:cNvPr id="482309" name="Rectangle 5"/>
          <p:cNvSpPr>
            <a:spLocks noChangeArrowheads="1"/>
          </p:cNvSpPr>
          <p:nvPr/>
        </p:nvSpPr>
        <p:spPr bwMode="auto">
          <a:xfrm>
            <a:off x="1773865" y="1137681"/>
            <a:ext cx="4572000" cy="2062103"/>
          </a:xfrm>
          <a:prstGeom prst="rect">
            <a:avLst/>
          </a:prstGeom>
          <a:noFill/>
          <a:ln w="9525">
            <a:noFill/>
            <a:miter lim="800000"/>
            <a:headEnd/>
            <a:tailEnd/>
          </a:ln>
          <a:effectLst/>
        </p:spPr>
        <p:txBody>
          <a:bodyPr>
            <a:spAutoFit/>
          </a:bodyPr>
          <a:lstStyle/>
          <a:p>
            <a:pPr>
              <a:buFont typeface="Arial" pitchFamily="34" charset="0"/>
              <a:buChar char="•"/>
              <a:defRPr/>
            </a:pPr>
            <a:r>
              <a:rPr lang="en-US" sz="2000" b="1" dirty="0">
                <a:solidFill>
                  <a:schemeClr val="tx2"/>
                </a:solidFill>
              </a:rPr>
              <a:t> Tours per year</a:t>
            </a:r>
          </a:p>
          <a:p>
            <a:pPr lvl="1">
              <a:buFont typeface="Arial" pitchFamily="34" charset="0"/>
              <a:buChar char="−"/>
              <a:defRPr/>
            </a:pPr>
            <a:r>
              <a:rPr lang="en-US" b="1" dirty="0" smtClean="0">
                <a:solidFill>
                  <a:schemeClr val="tx2"/>
                </a:solidFill>
              </a:rPr>
              <a:t>35+ countries from 13x Locations</a:t>
            </a:r>
          </a:p>
          <a:p>
            <a:pPr lvl="1">
              <a:buFont typeface="Arial" pitchFamily="34" charset="0"/>
              <a:buChar char="−"/>
              <a:defRPr/>
            </a:pPr>
            <a:r>
              <a:rPr lang="en-US" b="1" dirty="0" smtClean="0">
                <a:solidFill>
                  <a:schemeClr val="tx2"/>
                </a:solidFill>
              </a:rPr>
              <a:t>12x Branch Captain Career Courses</a:t>
            </a:r>
          </a:p>
          <a:p>
            <a:pPr lvl="1">
              <a:buFont typeface="Arial" pitchFamily="34" charset="0"/>
              <a:buChar char="−"/>
              <a:defRPr/>
            </a:pPr>
            <a:r>
              <a:rPr lang="en-US" b="1" dirty="0" smtClean="0">
                <a:solidFill>
                  <a:schemeClr val="tx2"/>
                </a:solidFill>
              </a:rPr>
              <a:t> 2x CGSC, Fort Leavenworth, KS</a:t>
            </a:r>
          </a:p>
          <a:p>
            <a:pPr lvl="1">
              <a:buFont typeface="Arial" pitchFamily="34" charset="0"/>
              <a:buChar char="−"/>
              <a:defRPr/>
            </a:pPr>
            <a:r>
              <a:rPr lang="en-US" b="1" dirty="0" smtClean="0">
                <a:solidFill>
                  <a:schemeClr val="tx2"/>
                </a:solidFill>
              </a:rPr>
              <a:t> 1x CGSC, WHINSEC</a:t>
            </a:r>
          </a:p>
          <a:p>
            <a:pPr lvl="1">
              <a:buFont typeface="Arial" pitchFamily="34" charset="0"/>
              <a:buChar char="−"/>
              <a:defRPr/>
            </a:pPr>
            <a:r>
              <a:rPr lang="en-US" b="1" dirty="0" smtClean="0">
                <a:solidFill>
                  <a:schemeClr val="tx2"/>
                </a:solidFill>
              </a:rPr>
              <a:t> 1x SMA, Fort Bliss, TX</a:t>
            </a:r>
          </a:p>
        </p:txBody>
      </p:sp>
      <p:sp>
        <p:nvSpPr>
          <p:cNvPr id="41990" name="Rectangle 6"/>
          <p:cNvSpPr>
            <a:spLocks noChangeArrowheads="1"/>
          </p:cNvSpPr>
          <p:nvPr/>
        </p:nvSpPr>
        <p:spPr bwMode="auto">
          <a:xfrm>
            <a:off x="6299200" y="1727320"/>
            <a:ext cx="3505200" cy="4524315"/>
          </a:xfrm>
          <a:prstGeom prst="rect">
            <a:avLst/>
          </a:prstGeom>
          <a:noFill/>
          <a:ln w="9525">
            <a:noFill/>
            <a:miter lim="800000"/>
            <a:headEnd/>
            <a:tailEnd/>
          </a:ln>
        </p:spPr>
        <p:txBody>
          <a:bodyPr wrap="square">
            <a:spAutoFit/>
          </a:bodyPr>
          <a:lstStyle/>
          <a:p>
            <a:pPr algn="ctr"/>
            <a:r>
              <a:rPr lang="en-US" b="1" dirty="0" smtClean="0"/>
              <a:t>The Pentagon</a:t>
            </a:r>
          </a:p>
          <a:p>
            <a:pPr algn="ctr"/>
            <a:r>
              <a:rPr lang="en-US" b="1" dirty="0" smtClean="0"/>
              <a:t>Reception at Fort Myer</a:t>
            </a:r>
          </a:p>
          <a:p>
            <a:pPr algn="ctr"/>
            <a:r>
              <a:rPr lang="en-US" b="1" dirty="0" smtClean="0"/>
              <a:t>Holocaust Memorial</a:t>
            </a:r>
          </a:p>
          <a:p>
            <a:pPr algn="ctr"/>
            <a:r>
              <a:rPr lang="en-US" b="1" dirty="0" smtClean="0"/>
              <a:t>Capitol Hill</a:t>
            </a:r>
          </a:p>
          <a:p>
            <a:pPr algn="ctr"/>
            <a:r>
              <a:rPr lang="en-US" b="1" dirty="0" smtClean="0"/>
              <a:t>Washington Monument</a:t>
            </a:r>
          </a:p>
          <a:p>
            <a:pPr algn="ctr"/>
            <a:r>
              <a:rPr lang="en-US" b="1" dirty="0" smtClean="0"/>
              <a:t>Jefferson Memorial</a:t>
            </a:r>
          </a:p>
          <a:p>
            <a:pPr algn="ctr"/>
            <a:r>
              <a:rPr lang="en-US" b="1" dirty="0" smtClean="0"/>
              <a:t>Lincoln Memorial</a:t>
            </a:r>
          </a:p>
          <a:p>
            <a:pPr algn="ctr"/>
            <a:r>
              <a:rPr lang="en-US" b="1" dirty="0" smtClean="0"/>
              <a:t>FDR Memorial</a:t>
            </a:r>
          </a:p>
          <a:p>
            <a:pPr algn="ctr"/>
            <a:r>
              <a:rPr lang="en-US" b="1" dirty="0" smtClean="0"/>
              <a:t>MLK Memorial</a:t>
            </a:r>
          </a:p>
          <a:p>
            <a:pPr algn="ctr"/>
            <a:r>
              <a:rPr lang="en-US" b="1" dirty="0" smtClean="0"/>
              <a:t>WWI Memorial</a:t>
            </a:r>
          </a:p>
          <a:p>
            <a:pPr algn="ctr"/>
            <a:r>
              <a:rPr lang="en-US" b="1" dirty="0" smtClean="0"/>
              <a:t>WWII Memorial</a:t>
            </a:r>
          </a:p>
          <a:p>
            <a:pPr algn="ctr"/>
            <a:r>
              <a:rPr lang="en-US" b="1" dirty="0" smtClean="0"/>
              <a:t>Korean War Memorial</a:t>
            </a:r>
          </a:p>
          <a:p>
            <a:pPr algn="ctr"/>
            <a:r>
              <a:rPr lang="en-US" b="1" dirty="0" smtClean="0"/>
              <a:t>Vietnam War Memorial</a:t>
            </a:r>
          </a:p>
          <a:p>
            <a:pPr algn="ctr"/>
            <a:r>
              <a:rPr lang="en-US" b="1" dirty="0" smtClean="0"/>
              <a:t>Arlington National Cemetery</a:t>
            </a:r>
          </a:p>
          <a:p>
            <a:pPr algn="ctr"/>
            <a:r>
              <a:rPr lang="en-US" b="1" dirty="0" smtClean="0"/>
              <a:t>Marine Corps War Memorial</a:t>
            </a:r>
          </a:p>
          <a:p>
            <a:pPr algn="ctr"/>
            <a:r>
              <a:rPr lang="en-US" b="1" dirty="0" smtClean="0"/>
              <a:t>Smithsonian Institution</a:t>
            </a:r>
            <a:endParaRPr lang="en-US" b="1" dirty="0"/>
          </a:p>
        </p:txBody>
      </p:sp>
      <p:pic>
        <p:nvPicPr>
          <p:cNvPr id="41991" name="Picture 7"/>
          <p:cNvPicPr>
            <a:picLocks noChangeAspect="1" noChangeArrowheads="1"/>
          </p:cNvPicPr>
          <p:nvPr/>
        </p:nvPicPr>
        <p:blipFill>
          <a:blip r:embed="rId3" cstate="print"/>
          <a:srcRect l="6239" r="3119" b="2080"/>
          <a:stretch>
            <a:fillRect/>
          </a:stretch>
        </p:blipFill>
        <p:spPr bwMode="auto">
          <a:xfrm>
            <a:off x="2100263" y="3581400"/>
            <a:ext cx="3276600" cy="26558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6"/>
          <p:cNvSpPr>
            <a:spLocks noChangeArrowheads="1"/>
          </p:cNvSpPr>
          <p:nvPr/>
        </p:nvSpPr>
        <p:spPr bwMode="auto">
          <a:xfrm>
            <a:off x="2387600" y="-114300"/>
            <a:ext cx="7391400" cy="762000"/>
          </a:xfrm>
          <a:prstGeom prst="rect">
            <a:avLst/>
          </a:prstGeom>
          <a:noFill/>
          <a:ln w="9525">
            <a:noFill/>
            <a:miter lim="800000"/>
            <a:headEnd/>
            <a:tailEnd/>
          </a:ln>
          <a:effectLst/>
        </p:spPr>
        <p:txBody>
          <a:bodyPr anchor="ctr" anchorCtr="1"/>
          <a:lstStyle/>
          <a:p>
            <a:pPr algn="ctr">
              <a:defRPr/>
            </a:pPr>
            <a:r>
              <a:rPr lang="en-US" sz="3200" b="1" dirty="0">
                <a:solidFill>
                  <a:schemeClr val="tx2"/>
                </a:solidFill>
              </a:rPr>
              <a:t>Washington D.C. Field Trip</a:t>
            </a:r>
            <a:endParaRPr lang="en-US" sz="2400" b="1" dirty="0">
              <a:solidFill>
                <a:schemeClr val="tx2"/>
              </a:solidFill>
            </a:endParaRPr>
          </a:p>
        </p:txBody>
      </p:sp>
      <p:sp>
        <p:nvSpPr>
          <p:cNvPr id="9" name="TextBox 8"/>
          <p:cNvSpPr txBox="1"/>
          <p:nvPr/>
        </p:nvSpPr>
        <p:spPr>
          <a:xfrm>
            <a:off x="7009517" y="1095152"/>
            <a:ext cx="3249608" cy="369332"/>
          </a:xfrm>
          <a:prstGeom prst="rect">
            <a:avLst/>
          </a:prstGeom>
          <a:noFill/>
        </p:spPr>
        <p:txBody>
          <a:bodyPr wrap="none" rtlCol="0">
            <a:spAutoFit/>
          </a:bodyPr>
          <a:lstStyle/>
          <a:p>
            <a:r>
              <a:rPr lang="en-US" b="1" dirty="0" smtClean="0"/>
              <a:t>See itinerary for date &amp; time</a:t>
            </a:r>
            <a:endParaRPr lang="en-US"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97000" y="5073472"/>
            <a:ext cx="3022600" cy="1200329"/>
          </a:xfrm>
          <a:prstGeom prst="rect">
            <a:avLst/>
          </a:prstGeom>
          <a:noFill/>
        </p:spPr>
        <p:txBody>
          <a:bodyPr wrap="square" rtlCol="0">
            <a:spAutoFit/>
          </a:bodyPr>
          <a:lstStyle/>
          <a:p>
            <a:r>
              <a:rPr lang="en-US" b="1" dirty="0" smtClean="0">
                <a:latin typeface="+mn-lt"/>
                <a:ea typeface="Calibri" pitchFamily="34" charset="0"/>
                <a:cs typeface="Consolas" pitchFamily="49" charset="0"/>
              </a:rPr>
              <a:t>  </a:t>
            </a:r>
            <a:r>
              <a:rPr lang="en-US" b="1" dirty="0" smtClean="0"/>
              <a:t>The Pentagon is: </a:t>
            </a:r>
          </a:p>
          <a:p>
            <a:pPr lvl="1"/>
            <a:r>
              <a:rPr lang="en-US" b="1" dirty="0" smtClean="0"/>
              <a:t>* a building</a:t>
            </a:r>
          </a:p>
          <a:p>
            <a:pPr lvl="1"/>
            <a:r>
              <a:rPr lang="en-US" b="1" dirty="0" smtClean="0"/>
              <a:t>     * an institution</a:t>
            </a:r>
          </a:p>
          <a:p>
            <a:pPr lvl="1"/>
            <a:r>
              <a:rPr lang="en-US" b="1" dirty="0" smtClean="0"/>
              <a:t>          * a symbol </a:t>
            </a:r>
            <a:endParaRPr lang="en-US" b="1" dirty="0" smtClean="0">
              <a:latin typeface="+mn-lt"/>
            </a:endParaRPr>
          </a:p>
        </p:txBody>
      </p:sp>
      <p:pic>
        <p:nvPicPr>
          <p:cNvPr id="5131" name="Picture 11" descr="C:\Users\john.w.moyes\Desktop\DCFT Presentation\Pentagon\the-pentagon-s-america-s-heroes-memorial-is-dedicated-to-the-189-people-killed-in-the-sept-11-2001-md.png"/>
          <p:cNvPicPr>
            <a:picLocks noChangeAspect="1" noChangeArrowheads="1"/>
          </p:cNvPicPr>
          <p:nvPr/>
        </p:nvPicPr>
        <p:blipFill>
          <a:blip r:embed="rId3" cstate="print"/>
          <a:srcRect/>
          <a:stretch>
            <a:fillRect/>
          </a:stretch>
        </p:blipFill>
        <p:spPr bwMode="auto">
          <a:xfrm rot="21433729">
            <a:off x="1869190" y="781952"/>
            <a:ext cx="1789113" cy="15722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123"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algn="ctr"/>
            <a:endParaRPr lang="en-US" dirty="0"/>
          </a:p>
        </p:txBody>
      </p:sp>
      <p:sp>
        <p:nvSpPr>
          <p:cNvPr id="5124" name="Rectangle 3"/>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algn="ctr"/>
            <a:endParaRPr lang="en-US" dirty="0"/>
          </a:p>
        </p:txBody>
      </p:sp>
      <p:sp>
        <p:nvSpPr>
          <p:cNvPr id="8" name="Rectangle 4"/>
          <p:cNvSpPr>
            <a:spLocks noChangeArrowheads="1"/>
          </p:cNvSpPr>
          <p:nvPr/>
        </p:nvSpPr>
        <p:spPr bwMode="auto">
          <a:xfrm>
            <a:off x="2374900" y="-1143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The Pentagon</a:t>
            </a:r>
            <a:endParaRPr lang="en-US" sz="2400" b="1" dirty="0">
              <a:solidFill>
                <a:schemeClr val="tx2"/>
              </a:solidFill>
            </a:endParaRPr>
          </a:p>
        </p:txBody>
      </p:sp>
      <p:pic>
        <p:nvPicPr>
          <p:cNvPr id="5129" name="Picture 9" descr="C:\Users\john.w.moyes\Desktop\DCFT Presentation\Pentagon\pentagon1.jpg"/>
          <p:cNvPicPr>
            <a:picLocks noChangeAspect="1" noChangeArrowheads="1"/>
          </p:cNvPicPr>
          <p:nvPr/>
        </p:nvPicPr>
        <p:blipFill>
          <a:blip r:embed="rId4" cstate="print"/>
          <a:srcRect/>
          <a:stretch>
            <a:fillRect/>
          </a:stretch>
        </p:blipFill>
        <p:spPr bwMode="auto">
          <a:xfrm rot="20934307">
            <a:off x="1981519" y="2344118"/>
            <a:ext cx="3209650" cy="1789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30" name="Picture 10" descr="C:\Users\john.w.moyes\Desktop\DCFT Presentation\Pentagon\pentagon-911-memorial-picture.jpg"/>
          <p:cNvPicPr>
            <a:picLocks noChangeAspect="1" noChangeArrowheads="1"/>
          </p:cNvPicPr>
          <p:nvPr/>
        </p:nvPicPr>
        <p:blipFill>
          <a:blip r:embed="rId5" cstate="print"/>
          <a:srcRect/>
          <a:stretch>
            <a:fillRect/>
          </a:stretch>
        </p:blipFill>
        <p:spPr bwMode="auto">
          <a:xfrm>
            <a:off x="6959601" y="2275204"/>
            <a:ext cx="3067429" cy="17887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a:off x="6159500" y="635000"/>
            <a:ext cx="3378200" cy="1754326"/>
          </a:xfrm>
          <a:prstGeom prst="rect">
            <a:avLst/>
          </a:prstGeom>
          <a:noFill/>
        </p:spPr>
        <p:txBody>
          <a:bodyPr wrap="square" rtlCol="0">
            <a:spAutoFit/>
          </a:bodyPr>
          <a:lstStyle/>
          <a:p>
            <a:pPr>
              <a:buFont typeface="Arial" pitchFamily="34" charset="0"/>
              <a:buChar char="•"/>
            </a:pPr>
            <a:r>
              <a:rPr lang="en-US" b="1" dirty="0" smtClean="0"/>
              <a:t> Tour 911 Memorial  </a:t>
            </a:r>
          </a:p>
          <a:p>
            <a:pPr>
              <a:buFont typeface="Arial" pitchFamily="34" charset="0"/>
              <a:buChar char="•"/>
            </a:pPr>
            <a:r>
              <a:rPr lang="en-US" b="1" dirty="0" smtClean="0"/>
              <a:t> Welcome Remarks</a:t>
            </a:r>
          </a:p>
          <a:p>
            <a:pPr>
              <a:buFont typeface="Arial" pitchFamily="34" charset="0"/>
              <a:buChar char="•"/>
            </a:pPr>
            <a:r>
              <a:rPr lang="en-US" b="1" dirty="0" smtClean="0"/>
              <a:t> Breakout Discussions </a:t>
            </a:r>
          </a:p>
          <a:p>
            <a:pPr lvl="1"/>
            <a:r>
              <a:rPr lang="en-US" b="1" dirty="0" smtClean="0"/>
              <a:t>with AO Desk Officers</a:t>
            </a:r>
          </a:p>
          <a:p>
            <a:pPr>
              <a:buFont typeface="Arial" pitchFamily="34" charset="0"/>
              <a:buChar char="•"/>
            </a:pPr>
            <a:r>
              <a:rPr lang="en-US" b="1" dirty="0" smtClean="0"/>
              <a:t> Pentagon Tour</a:t>
            </a:r>
          </a:p>
          <a:p>
            <a:endParaRPr lang="en-US" b="1" dirty="0"/>
          </a:p>
        </p:txBody>
      </p:sp>
      <p:pic>
        <p:nvPicPr>
          <p:cNvPr id="72707" name="Picture 3" descr="C:\Users\eric.endries\Desktop\impact911_17[1].jpg"/>
          <p:cNvPicPr>
            <a:picLocks noChangeAspect="1" noChangeArrowheads="1"/>
          </p:cNvPicPr>
          <p:nvPr/>
        </p:nvPicPr>
        <p:blipFill>
          <a:blip r:embed="rId6" cstate="print"/>
          <a:srcRect/>
          <a:stretch>
            <a:fillRect/>
          </a:stretch>
        </p:blipFill>
        <p:spPr bwMode="auto">
          <a:xfrm rot="645767">
            <a:off x="7936453" y="4371905"/>
            <a:ext cx="2337167" cy="1827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2708" name="Picture 4" descr="C:\Users\eric.endries\Desktop\The_Pentagon_US_Department_of_Defense_building.jpg"/>
          <p:cNvPicPr>
            <a:picLocks noChangeAspect="1" noChangeArrowheads="1"/>
          </p:cNvPicPr>
          <p:nvPr/>
        </p:nvPicPr>
        <p:blipFill>
          <a:blip r:embed="rId7" cstate="print"/>
          <a:srcRect/>
          <a:stretch>
            <a:fillRect/>
          </a:stretch>
        </p:blipFill>
        <p:spPr bwMode="auto">
          <a:xfrm>
            <a:off x="4036530" y="4080098"/>
            <a:ext cx="4118858" cy="26001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2709" name="Picture 5" descr="C:\Users\eric.endries\Desktop\Hall-of-heroes[1].jpg"/>
          <p:cNvPicPr>
            <a:picLocks noChangeAspect="1" noChangeArrowheads="1"/>
          </p:cNvPicPr>
          <p:nvPr/>
        </p:nvPicPr>
        <p:blipFill>
          <a:blip r:embed="rId8" cstate="print"/>
          <a:srcRect/>
          <a:stretch>
            <a:fillRect/>
          </a:stretch>
        </p:blipFill>
        <p:spPr bwMode="auto">
          <a:xfrm rot="1540624">
            <a:off x="3730450" y="1040796"/>
            <a:ext cx="1896688" cy="1375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32" name="Picture 12" descr="C:\Users\john.w.moyes\Desktop\DCFT Presentation\Pentagon\Dod-seal.png"/>
          <p:cNvPicPr>
            <a:picLocks noChangeAspect="1" noChangeArrowheads="1"/>
          </p:cNvPicPr>
          <p:nvPr/>
        </p:nvPicPr>
        <p:blipFill>
          <a:blip r:embed="rId9" cstate="print"/>
          <a:srcRect/>
          <a:stretch>
            <a:fillRect/>
          </a:stretch>
        </p:blipFill>
        <p:spPr bwMode="auto">
          <a:xfrm>
            <a:off x="5067300" y="2184216"/>
            <a:ext cx="2099184" cy="209568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C:\Users\eric.endries\Desktop\iy-030.jpg"/>
          <p:cNvPicPr>
            <a:picLocks noChangeAspect="1" noChangeArrowheads="1"/>
          </p:cNvPicPr>
          <p:nvPr/>
        </p:nvPicPr>
        <p:blipFill>
          <a:blip r:embed="rId2" cstate="print"/>
          <a:srcRect/>
          <a:stretch>
            <a:fillRect/>
          </a:stretch>
        </p:blipFill>
        <p:spPr bwMode="auto">
          <a:xfrm>
            <a:off x="3936858" y="4858797"/>
            <a:ext cx="2461659" cy="16411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0904" name="Picture 8" descr="C:\Users\eric.endries\Desktop\Confederate_Monument_Arlington_National_Cemetery-300x200.jpg"/>
          <p:cNvPicPr>
            <a:picLocks noChangeAspect="1" noChangeArrowheads="1"/>
          </p:cNvPicPr>
          <p:nvPr/>
        </p:nvPicPr>
        <p:blipFill>
          <a:blip r:embed="rId3" cstate="print"/>
          <a:srcRect/>
          <a:stretch>
            <a:fillRect/>
          </a:stretch>
        </p:blipFill>
        <p:spPr bwMode="auto">
          <a:xfrm rot="20446074">
            <a:off x="7927027" y="3791318"/>
            <a:ext cx="2207297" cy="15717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0903" name="Picture 7" descr="C:\Users\eric.endries\Desktop\450px-Confederate_Monument,_Raleigh,_NC_-_DSC05866.jpg"/>
          <p:cNvPicPr>
            <a:picLocks noChangeAspect="1" noChangeArrowheads="1"/>
          </p:cNvPicPr>
          <p:nvPr/>
        </p:nvPicPr>
        <p:blipFill>
          <a:blip r:embed="rId4" cstate="print"/>
          <a:srcRect/>
          <a:stretch>
            <a:fillRect/>
          </a:stretch>
        </p:blipFill>
        <p:spPr bwMode="auto">
          <a:xfrm rot="20915256">
            <a:off x="1879749" y="2178497"/>
            <a:ext cx="1746250" cy="2463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2"/>
          <p:cNvSpPr>
            <a:spLocks noChangeArrowheads="1"/>
          </p:cNvSpPr>
          <p:nvPr/>
        </p:nvSpPr>
        <p:spPr bwMode="auto">
          <a:xfrm>
            <a:off x="2413000" y="-1270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Arlington National Cemetery</a:t>
            </a:r>
            <a:endParaRPr lang="en-US" sz="2400" b="1" dirty="0">
              <a:solidFill>
                <a:schemeClr val="tx2"/>
              </a:solidFill>
            </a:endParaRPr>
          </a:p>
        </p:txBody>
      </p:sp>
      <p:sp>
        <p:nvSpPr>
          <p:cNvPr id="12" name="TextBox 11"/>
          <p:cNvSpPr txBox="1"/>
          <p:nvPr/>
        </p:nvSpPr>
        <p:spPr>
          <a:xfrm>
            <a:off x="1524000" y="490392"/>
            <a:ext cx="9144000" cy="469190"/>
          </a:xfrm>
          <a:prstGeom prst="rect">
            <a:avLst/>
          </a:prstGeom>
          <a:noFill/>
        </p:spPr>
        <p:txBody>
          <a:bodyPr wrap="square" rtlCol="0">
            <a:spAutoFit/>
          </a:bodyPr>
          <a:lstStyle/>
          <a:p>
            <a:pPr algn="ctr"/>
            <a:r>
              <a:rPr lang="en-US" sz="2400" b="1" dirty="0"/>
              <a:t>…our Nation’s most hallowed ground</a:t>
            </a:r>
            <a:endParaRPr lang="en-US" sz="2400" b="1" dirty="0"/>
          </a:p>
        </p:txBody>
      </p:sp>
      <p:sp>
        <p:nvSpPr>
          <p:cNvPr id="13" name="Rectangle 12"/>
          <p:cNvSpPr/>
          <p:nvPr/>
        </p:nvSpPr>
        <p:spPr>
          <a:xfrm>
            <a:off x="4137137" y="2790357"/>
            <a:ext cx="3149600" cy="1754326"/>
          </a:xfrm>
          <a:prstGeom prst="rect">
            <a:avLst/>
          </a:prstGeom>
        </p:spPr>
        <p:txBody>
          <a:bodyPr wrap="square">
            <a:spAutoFit/>
          </a:bodyPr>
          <a:lstStyle/>
          <a:p>
            <a:pPr algn="ctr"/>
            <a:r>
              <a:rPr lang="en-US" b="1" dirty="0" smtClean="0"/>
              <a:t>Arlington National Cemetery is the final resting place for more than 400,000 active duty service members, veterans and their families.</a:t>
            </a:r>
          </a:p>
        </p:txBody>
      </p:sp>
      <p:pic>
        <p:nvPicPr>
          <p:cNvPr id="14" name="Picture 3" descr="C:\Users\john.w.moyes\Desktop\DCFT Presentation\Arlington\imagesCAN1MIUO.jpg"/>
          <p:cNvPicPr>
            <a:picLocks noChangeAspect="1" noChangeArrowheads="1"/>
          </p:cNvPicPr>
          <p:nvPr/>
        </p:nvPicPr>
        <p:blipFill>
          <a:blip r:embed="rId5" cstate="print">
            <a:lum bright="-7000"/>
          </a:blip>
          <a:srcRect/>
          <a:stretch>
            <a:fillRect/>
          </a:stretch>
        </p:blipFill>
        <p:spPr bwMode="auto">
          <a:xfrm>
            <a:off x="2514426" y="4195429"/>
            <a:ext cx="1616766" cy="243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descr="C:\Users\john.w.moyes\Desktop\DCFT Presentation\Arlington\110412-F-IP992-029.jpg"/>
          <p:cNvPicPr>
            <a:picLocks noChangeAspect="1" noChangeArrowheads="1"/>
          </p:cNvPicPr>
          <p:nvPr/>
        </p:nvPicPr>
        <p:blipFill>
          <a:blip r:embed="rId6" cstate="print"/>
          <a:srcRect/>
          <a:stretch>
            <a:fillRect/>
          </a:stretch>
        </p:blipFill>
        <p:spPr bwMode="auto">
          <a:xfrm rot="366451">
            <a:off x="7517976" y="1665763"/>
            <a:ext cx="2832057" cy="1899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0899" name="Picture 3" descr="C:\Users\eric.endries\Desktop\imagesCAW9FG2E.jpg"/>
          <p:cNvPicPr>
            <a:picLocks noChangeAspect="1" noChangeArrowheads="1"/>
          </p:cNvPicPr>
          <p:nvPr/>
        </p:nvPicPr>
        <p:blipFill>
          <a:blip r:embed="rId7" cstate="print"/>
          <a:srcRect/>
          <a:stretch>
            <a:fillRect/>
          </a:stretch>
        </p:blipFill>
        <p:spPr bwMode="auto">
          <a:xfrm rot="976365">
            <a:off x="2246902" y="977456"/>
            <a:ext cx="1969264" cy="14750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0902" name="Picture 6" descr="C:\Users\eric.endries\Desktop\IMG_5356.jpg"/>
          <p:cNvPicPr>
            <a:picLocks noChangeAspect="1" noChangeArrowheads="1"/>
          </p:cNvPicPr>
          <p:nvPr/>
        </p:nvPicPr>
        <p:blipFill>
          <a:blip r:embed="rId8" cstate="print"/>
          <a:srcRect/>
          <a:stretch>
            <a:fillRect/>
          </a:stretch>
        </p:blipFill>
        <p:spPr bwMode="auto">
          <a:xfrm rot="761385">
            <a:off x="6313608" y="5041389"/>
            <a:ext cx="2477918" cy="127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0900" name="Picture 4" descr="C:\Users\eric.endries\Desktop\section-60-arlington-national-cemetery-1024.jpg"/>
          <p:cNvPicPr>
            <a:picLocks noChangeAspect="1" noChangeArrowheads="1"/>
          </p:cNvPicPr>
          <p:nvPr/>
        </p:nvPicPr>
        <p:blipFill>
          <a:blip r:embed="rId9" cstate="print"/>
          <a:srcRect/>
          <a:stretch>
            <a:fillRect/>
          </a:stretch>
        </p:blipFill>
        <p:spPr bwMode="auto">
          <a:xfrm>
            <a:off x="4004931" y="1194538"/>
            <a:ext cx="2551289" cy="1435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0905" name="Picture 9" descr="C:\Users\eric.endries\Desktop\001_JFKGrave.jpg"/>
          <p:cNvPicPr>
            <a:picLocks noChangeAspect="1" noChangeArrowheads="1"/>
          </p:cNvPicPr>
          <p:nvPr/>
        </p:nvPicPr>
        <p:blipFill>
          <a:blip r:embed="rId10" cstate="print"/>
          <a:srcRect/>
          <a:stretch>
            <a:fillRect/>
          </a:stretch>
        </p:blipFill>
        <p:spPr bwMode="auto">
          <a:xfrm rot="706172">
            <a:off x="6518324" y="1114040"/>
            <a:ext cx="1741639" cy="1189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0" name="Picture 6" descr="C:\Users\eric.endries\Desktop\November 2011 wreath-laying ceremony arlington natl cemetery 026.jpg"/>
          <p:cNvPicPr>
            <a:picLocks noChangeAspect="1" noChangeArrowheads="1"/>
          </p:cNvPicPr>
          <p:nvPr/>
        </p:nvPicPr>
        <p:blipFill>
          <a:blip r:embed="rId2" cstate="print"/>
          <a:srcRect/>
          <a:stretch>
            <a:fillRect/>
          </a:stretch>
        </p:blipFill>
        <p:spPr bwMode="auto">
          <a:xfrm>
            <a:off x="3255259" y="967117"/>
            <a:ext cx="7034704" cy="5276029"/>
          </a:xfrm>
          <a:prstGeom prst="rect">
            <a:avLst/>
          </a:prstGeom>
          <a:noFill/>
        </p:spPr>
      </p:pic>
      <p:sp>
        <p:nvSpPr>
          <p:cNvPr id="4" name="Rectangle 2"/>
          <p:cNvSpPr>
            <a:spLocks noChangeArrowheads="1"/>
          </p:cNvSpPr>
          <p:nvPr/>
        </p:nvSpPr>
        <p:spPr bwMode="auto">
          <a:xfrm>
            <a:off x="2413000" y="-1270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Arlington National Cemetery</a:t>
            </a:r>
            <a:endParaRPr lang="en-US" sz="2400" b="1" dirty="0">
              <a:solidFill>
                <a:schemeClr val="tx2"/>
              </a:solidFill>
            </a:endParaRPr>
          </a:p>
        </p:txBody>
      </p:sp>
      <p:sp>
        <p:nvSpPr>
          <p:cNvPr id="5" name="TextBox 4"/>
          <p:cNvSpPr txBox="1"/>
          <p:nvPr/>
        </p:nvSpPr>
        <p:spPr>
          <a:xfrm>
            <a:off x="1524000" y="490392"/>
            <a:ext cx="9144000" cy="469190"/>
          </a:xfrm>
          <a:prstGeom prst="rect">
            <a:avLst/>
          </a:prstGeom>
          <a:noFill/>
        </p:spPr>
        <p:txBody>
          <a:bodyPr wrap="square" rtlCol="0">
            <a:spAutoFit/>
          </a:bodyPr>
          <a:lstStyle/>
          <a:p>
            <a:pPr algn="ctr"/>
            <a:r>
              <a:rPr lang="en-US" sz="2400" b="1" dirty="0"/>
              <a:t>…wreath laying ceremony</a:t>
            </a:r>
            <a:endParaRPr lang="en-US" sz="2400" b="1" dirty="0"/>
          </a:p>
        </p:txBody>
      </p:sp>
      <p:pic>
        <p:nvPicPr>
          <p:cNvPr id="77831" name="Picture 7" descr="C:\Users\eric.endries\Desktop\i-Pw3fL4r-X2.jpg"/>
          <p:cNvPicPr>
            <a:picLocks noChangeAspect="1" noChangeArrowheads="1"/>
          </p:cNvPicPr>
          <p:nvPr/>
        </p:nvPicPr>
        <p:blipFill>
          <a:blip r:embed="rId3" cstate="print"/>
          <a:srcRect/>
          <a:stretch>
            <a:fillRect/>
          </a:stretch>
        </p:blipFill>
        <p:spPr bwMode="auto">
          <a:xfrm>
            <a:off x="2170387" y="1008992"/>
            <a:ext cx="2727435" cy="16711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7832" name="Picture 8" descr="C:\Users\eric.endries\Desktop\i-XqZwnmq-X2.jpg"/>
          <p:cNvPicPr>
            <a:picLocks noChangeAspect="1" noChangeArrowheads="1"/>
          </p:cNvPicPr>
          <p:nvPr/>
        </p:nvPicPr>
        <p:blipFill>
          <a:blip r:embed="rId4" cstate="print"/>
          <a:srcRect/>
          <a:stretch>
            <a:fillRect/>
          </a:stretch>
        </p:blipFill>
        <p:spPr bwMode="auto">
          <a:xfrm>
            <a:off x="1949669" y="2948152"/>
            <a:ext cx="2744108" cy="1721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7833" name="Picture 9" descr="C:\Users\eric.endries\Desktop\i-rzSzCFc-L.jpg"/>
          <p:cNvPicPr>
            <a:picLocks noChangeAspect="1" noChangeArrowheads="1"/>
          </p:cNvPicPr>
          <p:nvPr/>
        </p:nvPicPr>
        <p:blipFill>
          <a:blip r:embed="rId5" cstate="print"/>
          <a:srcRect/>
          <a:stretch>
            <a:fillRect/>
          </a:stretch>
        </p:blipFill>
        <p:spPr bwMode="auto">
          <a:xfrm>
            <a:off x="1727591" y="4918846"/>
            <a:ext cx="2698538" cy="17972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7834" name="Picture 10" descr="C:\Users\eric.endries\Desktop\i-Z53LwwG-L.jpg"/>
          <p:cNvPicPr>
            <a:picLocks noChangeAspect="1" noChangeArrowheads="1"/>
          </p:cNvPicPr>
          <p:nvPr/>
        </p:nvPicPr>
        <p:blipFill>
          <a:blip r:embed="rId6" cstate="print"/>
          <a:srcRect/>
          <a:stretch>
            <a:fillRect/>
          </a:stretch>
        </p:blipFill>
        <p:spPr bwMode="auto">
          <a:xfrm>
            <a:off x="7803464" y="1702677"/>
            <a:ext cx="2651198" cy="17657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7835" name="Picture 11" descr="C:\Users\eric.endries\Desktop\i-WNgKVjk-L.jpg"/>
          <p:cNvPicPr>
            <a:picLocks noChangeAspect="1" noChangeArrowheads="1"/>
          </p:cNvPicPr>
          <p:nvPr/>
        </p:nvPicPr>
        <p:blipFill>
          <a:blip r:embed="rId7" cstate="print"/>
          <a:srcRect/>
          <a:stretch>
            <a:fillRect/>
          </a:stretch>
        </p:blipFill>
        <p:spPr bwMode="auto">
          <a:xfrm>
            <a:off x="7842510" y="3894083"/>
            <a:ext cx="2620538" cy="17453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endParaRPr lang="en-US" dirty="0"/>
          </a:p>
        </p:txBody>
      </p:sp>
      <p:sp>
        <p:nvSpPr>
          <p:cNvPr id="9220" name="Rectangle 3"/>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endParaRPr lang="en-US" dirty="0"/>
          </a:p>
        </p:txBody>
      </p:sp>
      <p:sp>
        <p:nvSpPr>
          <p:cNvPr id="7" name="Rectangle 4"/>
          <p:cNvSpPr>
            <a:spLocks noChangeArrowheads="1"/>
          </p:cNvSpPr>
          <p:nvPr/>
        </p:nvSpPr>
        <p:spPr bwMode="auto">
          <a:xfrm>
            <a:off x="2400300" y="-114300"/>
            <a:ext cx="7391400" cy="762000"/>
          </a:xfrm>
          <a:prstGeom prst="rect">
            <a:avLst/>
          </a:prstGeom>
          <a:noFill/>
          <a:ln w="9525">
            <a:noFill/>
            <a:miter lim="800000"/>
            <a:headEnd/>
            <a:tailEnd/>
          </a:ln>
          <a:effectLst/>
        </p:spPr>
        <p:txBody>
          <a:bodyPr anchor="ctr" anchorCtr="1"/>
          <a:lstStyle/>
          <a:p>
            <a:pPr>
              <a:defRPr/>
            </a:pPr>
            <a:r>
              <a:rPr lang="en-US" sz="2400" b="1" dirty="0">
                <a:solidFill>
                  <a:schemeClr val="tx2"/>
                </a:solidFill>
              </a:rPr>
              <a:t>United States Holocaust Memorial Museum</a:t>
            </a:r>
            <a:endParaRPr lang="en-US" sz="2400" b="1" dirty="0">
              <a:solidFill>
                <a:schemeClr val="tx2"/>
              </a:solidFill>
            </a:endParaRPr>
          </a:p>
        </p:txBody>
      </p:sp>
      <p:pic>
        <p:nvPicPr>
          <p:cNvPr id="71681" name="Picture 1" descr="C:\Users\john.w.moyes\Desktop\DCFT Presentation\Museum\holocaust_museum.jpg"/>
          <p:cNvPicPr>
            <a:picLocks noChangeAspect="1" noChangeArrowheads="1"/>
          </p:cNvPicPr>
          <p:nvPr/>
        </p:nvPicPr>
        <p:blipFill>
          <a:blip r:embed="rId3" cstate="print"/>
          <a:srcRect/>
          <a:stretch>
            <a:fillRect/>
          </a:stretch>
        </p:blipFill>
        <p:spPr bwMode="auto">
          <a:xfrm>
            <a:off x="3543301" y="838201"/>
            <a:ext cx="2280321" cy="17087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6311900" y="810157"/>
            <a:ext cx="2578100" cy="584775"/>
          </a:xfrm>
          <a:prstGeom prst="rect">
            <a:avLst/>
          </a:prstGeom>
          <a:noFill/>
        </p:spPr>
        <p:txBody>
          <a:bodyPr wrap="square" rtlCol="0">
            <a:spAutoFit/>
          </a:bodyPr>
          <a:lstStyle/>
          <a:p>
            <a:r>
              <a:rPr lang="en-US" b="1" dirty="0" smtClean="0"/>
              <a:t>Guided orientation</a:t>
            </a:r>
          </a:p>
          <a:p>
            <a:pPr>
              <a:buFont typeface="Arial" pitchFamily="34" charset="0"/>
              <a:buChar char="•"/>
            </a:pPr>
            <a:r>
              <a:rPr lang="en-US" sz="1400" b="1" dirty="0"/>
              <a:t> Tour of museum</a:t>
            </a:r>
          </a:p>
        </p:txBody>
      </p:sp>
      <p:sp>
        <p:nvSpPr>
          <p:cNvPr id="10" name="TextBox 9"/>
          <p:cNvSpPr txBox="1"/>
          <p:nvPr/>
        </p:nvSpPr>
        <p:spPr>
          <a:xfrm>
            <a:off x="4724400" y="1812265"/>
            <a:ext cx="3048000" cy="276999"/>
          </a:xfrm>
          <a:prstGeom prst="rect">
            <a:avLst/>
          </a:prstGeom>
          <a:noFill/>
        </p:spPr>
        <p:txBody>
          <a:bodyPr wrap="square" rtlCol="0">
            <a:spAutoFit/>
          </a:bodyPr>
          <a:lstStyle/>
          <a:p>
            <a:r>
              <a:rPr lang="en-US" sz="1200" b="1" dirty="0"/>
              <a:t> </a:t>
            </a:r>
            <a:endParaRPr lang="en-US" sz="1200" b="1" dirty="0"/>
          </a:p>
        </p:txBody>
      </p:sp>
      <p:sp>
        <p:nvSpPr>
          <p:cNvPr id="11" name="TextBox 10"/>
          <p:cNvSpPr txBox="1"/>
          <p:nvPr/>
        </p:nvSpPr>
        <p:spPr>
          <a:xfrm>
            <a:off x="1547035" y="2666405"/>
            <a:ext cx="5867400" cy="2277547"/>
          </a:xfrm>
          <a:prstGeom prst="rect">
            <a:avLst/>
          </a:prstGeom>
          <a:noFill/>
        </p:spPr>
        <p:txBody>
          <a:bodyPr wrap="square" rtlCol="0">
            <a:spAutoFit/>
          </a:bodyPr>
          <a:lstStyle/>
          <a:p>
            <a:r>
              <a:rPr lang="en-US" b="1" dirty="0" smtClean="0"/>
              <a:t>Working Group/Discussion Lunch</a:t>
            </a:r>
          </a:p>
          <a:p>
            <a:r>
              <a:rPr lang="en-US" sz="1400" b="1" dirty="0"/>
              <a:t>FAMILY MEMBERs </a:t>
            </a:r>
            <a:r>
              <a:rPr lang="en-US" sz="1400" b="1" u="sng" dirty="0"/>
              <a:t>will not</a:t>
            </a:r>
            <a:r>
              <a:rPr lang="en-US" sz="1400" b="1" dirty="0"/>
              <a:t> participate</a:t>
            </a:r>
          </a:p>
          <a:p>
            <a:endParaRPr lang="en-US" sz="1200" b="1" dirty="0"/>
          </a:p>
          <a:p>
            <a:r>
              <a:rPr lang="en-US" sz="1400" b="1" dirty="0"/>
              <a:t>Learning goals for the group are: </a:t>
            </a:r>
          </a:p>
          <a:p>
            <a:pPr>
              <a:buFont typeface="Arial" pitchFamily="34" charset="0"/>
              <a:buChar char="•"/>
            </a:pPr>
            <a:r>
              <a:rPr lang="en-US" sz="1200" b="1" dirty="0"/>
              <a:t> Presentation of </a:t>
            </a:r>
            <a:r>
              <a:rPr lang="en-US" sz="1200" b="1" i="1" dirty="0"/>
              <a:t>A Good Man in Hell</a:t>
            </a:r>
          </a:p>
          <a:p>
            <a:pPr lvl="1"/>
            <a:r>
              <a:rPr lang="en-US" sz="1200" b="1" dirty="0"/>
              <a:t>13 min. film about Gen. Dallaire in Rwanda with discussion of </a:t>
            </a:r>
          </a:p>
          <a:p>
            <a:pPr lvl="1"/>
            <a:r>
              <a:rPr lang="en-US" sz="1200" b="1" dirty="0"/>
              <a:t>the warning signs of genocide in Rwanda</a:t>
            </a:r>
          </a:p>
          <a:p>
            <a:pPr lvl="0">
              <a:buFont typeface="Arial" pitchFamily="34" charset="0"/>
              <a:buChar char="•"/>
            </a:pPr>
            <a:r>
              <a:rPr lang="en-US" sz="1200" b="1" dirty="0"/>
              <a:t> Understanding of the definition of genocide and that genocide is preventable </a:t>
            </a:r>
          </a:p>
          <a:p>
            <a:pPr lvl="0">
              <a:buFont typeface="Arial" pitchFamily="34" charset="0"/>
              <a:buChar char="•"/>
            </a:pPr>
            <a:r>
              <a:rPr lang="en-US" sz="1200" b="1" dirty="0"/>
              <a:t> Ability to recognize early warning signs for genocide and mass atrocity </a:t>
            </a:r>
          </a:p>
          <a:p>
            <a:pPr lvl="0">
              <a:buFont typeface="Arial" pitchFamily="34" charset="0"/>
              <a:buChar char="•"/>
            </a:pPr>
            <a:r>
              <a:rPr lang="en-US" sz="1200" b="1" dirty="0"/>
              <a:t> Understanding of the devastating consequences of human rights violations </a:t>
            </a:r>
          </a:p>
          <a:p>
            <a:pPr lvl="0">
              <a:buFont typeface="Arial" pitchFamily="34" charset="0"/>
              <a:buChar char="•"/>
            </a:pPr>
            <a:r>
              <a:rPr lang="en-US" sz="1200" b="1" dirty="0"/>
              <a:t> Awareness of the realm of choices they face as individual military officers</a:t>
            </a:r>
            <a:endParaRPr lang="en-US" sz="1200" b="1" dirty="0"/>
          </a:p>
        </p:txBody>
      </p:sp>
      <p:pic>
        <p:nvPicPr>
          <p:cNvPr id="70657" name="Picture 1" descr="C:\Users\eric.endries\Desktop\InsideHall[1].jpg"/>
          <p:cNvPicPr>
            <a:picLocks noChangeAspect="1" noChangeArrowheads="1"/>
          </p:cNvPicPr>
          <p:nvPr/>
        </p:nvPicPr>
        <p:blipFill>
          <a:blip r:embed="rId4" cstate="print"/>
          <a:srcRect/>
          <a:stretch>
            <a:fillRect/>
          </a:stretch>
        </p:blipFill>
        <p:spPr bwMode="auto">
          <a:xfrm>
            <a:off x="7224823" y="4951270"/>
            <a:ext cx="2388884" cy="1771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0658" name="Picture 2" descr="C:\Users\eric.endries\Desktop\xxx-d0-int-holocaust-mus18-4_3_r541_c540[1].jpg"/>
          <p:cNvPicPr>
            <a:picLocks noChangeAspect="1" noChangeArrowheads="1"/>
          </p:cNvPicPr>
          <p:nvPr/>
        </p:nvPicPr>
        <p:blipFill>
          <a:blip r:embed="rId5" cstate="print"/>
          <a:srcRect/>
          <a:stretch>
            <a:fillRect/>
          </a:stretch>
        </p:blipFill>
        <p:spPr bwMode="auto">
          <a:xfrm>
            <a:off x="3200401" y="5136502"/>
            <a:ext cx="2413000" cy="15561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682" name="Picture 2" descr="C:\Users\john.w.moyes\Desktop\DCFT Presentation\Museum\n0420811.jpg"/>
          <p:cNvPicPr>
            <a:picLocks noChangeAspect="1" noChangeArrowheads="1"/>
          </p:cNvPicPr>
          <p:nvPr/>
        </p:nvPicPr>
        <p:blipFill>
          <a:blip r:embed="rId6" cstate="print"/>
          <a:srcRect/>
          <a:stretch>
            <a:fillRect/>
          </a:stretch>
        </p:blipFill>
        <p:spPr bwMode="auto">
          <a:xfrm>
            <a:off x="8382000" y="2286354"/>
            <a:ext cx="2032882" cy="30599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C:\Users\eric.endries\Desktop\HolocaustPictureWall.jpg"/>
          <p:cNvPicPr>
            <a:picLocks noChangeAspect="1" noChangeArrowheads="1"/>
          </p:cNvPicPr>
          <p:nvPr/>
        </p:nvPicPr>
        <p:blipFill>
          <a:blip r:embed="rId7" cstate="print"/>
          <a:srcRect/>
          <a:stretch>
            <a:fillRect/>
          </a:stretch>
        </p:blipFill>
        <p:spPr bwMode="auto">
          <a:xfrm>
            <a:off x="6972596" y="1763456"/>
            <a:ext cx="1676401" cy="21981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endParaRPr lang="en-US" dirty="0"/>
          </a:p>
        </p:txBody>
      </p:sp>
      <p:sp>
        <p:nvSpPr>
          <p:cNvPr id="8196" name="Rectangle 3"/>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endParaRPr lang="en-US" dirty="0"/>
          </a:p>
        </p:txBody>
      </p:sp>
      <p:sp>
        <p:nvSpPr>
          <p:cNvPr id="7" name="Rectangle 4"/>
          <p:cNvSpPr>
            <a:spLocks noChangeArrowheads="1"/>
          </p:cNvSpPr>
          <p:nvPr/>
        </p:nvSpPr>
        <p:spPr bwMode="auto">
          <a:xfrm>
            <a:off x="2387600" y="-139700"/>
            <a:ext cx="7391400" cy="762000"/>
          </a:xfrm>
          <a:prstGeom prst="rect">
            <a:avLst/>
          </a:prstGeom>
          <a:noFill/>
          <a:ln w="9525">
            <a:noFill/>
            <a:miter lim="800000"/>
            <a:headEnd/>
            <a:tailEnd/>
          </a:ln>
          <a:effectLst/>
        </p:spPr>
        <p:txBody>
          <a:bodyPr anchor="ctr" anchorCtr="1"/>
          <a:lstStyle/>
          <a:p>
            <a:pPr>
              <a:defRPr/>
            </a:pPr>
            <a:r>
              <a:rPr lang="en-US" sz="3200" b="1" dirty="0">
                <a:solidFill>
                  <a:schemeClr val="tx2"/>
                </a:solidFill>
              </a:rPr>
              <a:t>Reception at Fort Myer</a:t>
            </a:r>
            <a:endParaRPr lang="en-US" sz="2400" b="1" dirty="0">
              <a:solidFill>
                <a:schemeClr val="tx2"/>
              </a:solidFill>
            </a:endParaRPr>
          </a:p>
        </p:txBody>
      </p:sp>
      <p:pic>
        <p:nvPicPr>
          <p:cNvPr id="73729" name="Picture 1" descr="C:\Users\john.w.moyes\Desktop\DCFT Presentation\Fort Myer\Exterior.jpg"/>
          <p:cNvPicPr>
            <a:picLocks noChangeAspect="1" noChangeArrowheads="1"/>
          </p:cNvPicPr>
          <p:nvPr/>
        </p:nvPicPr>
        <p:blipFill>
          <a:blip r:embed="rId3" cstate="print"/>
          <a:srcRect/>
          <a:stretch>
            <a:fillRect/>
          </a:stretch>
        </p:blipFill>
        <p:spPr bwMode="auto">
          <a:xfrm rot="297795">
            <a:off x="4332982" y="1067411"/>
            <a:ext cx="2747646" cy="15417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5537" name="Picture 1" descr="C:\Users\john.w.moyes\Desktop\DCFT Presentation\DSC_4074.JPG"/>
          <p:cNvPicPr>
            <a:picLocks noChangeAspect="1" noChangeArrowheads="1"/>
          </p:cNvPicPr>
          <p:nvPr/>
        </p:nvPicPr>
        <p:blipFill>
          <a:blip r:embed="rId4" cstate="print"/>
          <a:srcRect/>
          <a:stretch>
            <a:fillRect/>
          </a:stretch>
        </p:blipFill>
        <p:spPr bwMode="auto">
          <a:xfrm>
            <a:off x="7207781" y="1143001"/>
            <a:ext cx="2882370" cy="1917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5340817" y="3481868"/>
            <a:ext cx="4524153" cy="1200329"/>
          </a:xfrm>
          <a:prstGeom prst="rect">
            <a:avLst/>
          </a:prstGeom>
          <a:noFill/>
        </p:spPr>
        <p:txBody>
          <a:bodyPr wrap="square" rtlCol="0">
            <a:spAutoFit/>
          </a:bodyPr>
          <a:lstStyle/>
          <a:p>
            <a:r>
              <a:rPr lang="en-US" b="1" dirty="0" smtClean="0"/>
              <a:t>Reception at Fort Myer Officers’ Club</a:t>
            </a:r>
          </a:p>
          <a:p>
            <a:pPr>
              <a:buFont typeface="Arial" pitchFamily="34" charset="0"/>
              <a:buChar char="•"/>
            </a:pPr>
            <a:r>
              <a:rPr lang="en-US" b="1" dirty="0" smtClean="0"/>
              <a:t> Receiving Line and Welcome by Host</a:t>
            </a:r>
          </a:p>
          <a:p>
            <a:pPr>
              <a:buFont typeface="Arial" pitchFamily="34" charset="0"/>
              <a:buChar char="•"/>
            </a:pPr>
            <a:r>
              <a:rPr lang="en-US" b="1" dirty="0" smtClean="0"/>
              <a:t> Visit with Attachés</a:t>
            </a:r>
          </a:p>
          <a:p>
            <a:pPr>
              <a:buFont typeface="Arial" pitchFamily="34" charset="0"/>
              <a:buChar char="•"/>
            </a:pPr>
            <a:r>
              <a:rPr lang="en-US" b="1" dirty="0" smtClean="0"/>
              <a:t> Guest Speaker</a:t>
            </a:r>
          </a:p>
        </p:txBody>
      </p:sp>
      <p:pic>
        <p:nvPicPr>
          <p:cNvPr id="57346" name="Picture 2" descr="C:\Users\eric.endries\Desktop\i-5SdFrN8-XL[1].jpg"/>
          <p:cNvPicPr>
            <a:picLocks noChangeAspect="1" noChangeArrowheads="1"/>
          </p:cNvPicPr>
          <p:nvPr/>
        </p:nvPicPr>
        <p:blipFill>
          <a:blip r:embed="rId5" cstate="print"/>
          <a:srcRect/>
          <a:stretch>
            <a:fillRect/>
          </a:stretch>
        </p:blipFill>
        <p:spPr bwMode="auto">
          <a:xfrm>
            <a:off x="7569201" y="4608329"/>
            <a:ext cx="2882873" cy="1919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7347" name="Picture 3" descr="C:\Users\eric.endries\Desktop\i-B5cZhmZ-XL[1].jpg"/>
          <p:cNvPicPr>
            <a:picLocks noChangeAspect="1" noChangeArrowheads="1"/>
          </p:cNvPicPr>
          <p:nvPr/>
        </p:nvPicPr>
        <p:blipFill>
          <a:blip r:embed="rId6" cstate="print"/>
          <a:srcRect/>
          <a:stretch>
            <a:fillRect/>
          </a:stretch>
        </p:blipFill>
        <p:spPr bwMode="auto">
          <a:xfrm rot="20417986">
            <a:off x="1919289" y="1201168"/>
            <a:ext cx="2449512" cy="16309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7349" name="Picture 5" descr="C:\Users\eric.endries\Desktop\i-mHtPRkH-XL[1].jpg"/>
          <p:cNvPicPr>
            <a:picLocks noChangeAspect="1" noChangeArrowheads="1"/>
          </p:cNvPicPr>
          <p:nvPr/>
        </p:nvPicPr>
        <p:blipFill>
          <a:blip r:embed="rId7" cstate="print"/>
          <a:srcRect/>
          <a:stretch>
            <a:fillRect/>
          </a:stretch>
        </p:blipFill>
        <p:spPr bwMode="auto">
          <a:xfrm rot="975201">
            <a:off x="2156859" y="3220299"/>
            <a:ext cx="2508195" cy="16700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7348" name="Picture 4" descr="C:\Users\eric.endries\Desktop\i-VP4gK2S-XL[1].jpg"/>
          <p:cNvPicPr>
            <a:picLocks noChangeAspect="1" noChangeArrowheads="1"/>
          </p:cNvPicPr>
          <p:nvPr/>
        </p:nvPicPr>
        <p:blipFill>
          <a:blip r:embed="rId8" cstate="print"/>
          <a:srcRect/>
          <a:stretch>
            <a:fillRect/>
          </a:stretch>
        </p:blipFill>
        <p:spPr bwMode="auto">
          <a:xfrm rot="20971755">
            <a:off x="2969995" y="4883201"/>
            <a:ext cx="2367142" cy="15760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22718</TotalTime>
  <Words>1071</Words>
  <Application>Microsoft Office PowerPoint</Application>
  <PresentationFormat>Widescreen</PresentationFormat>
  <Paragraphs>294</Paragraphs>
  <Slides>18</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Arial Rounded MT Bold</vt:lpstr>
      <vt:lpstr>Calibri</vt:lpstr>
      <vt:lpstr>Consolas</vt:lpstr>
      <vt:lpstr>16_Default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roland.thompson1</dc:creator>
  <cp:lastModifiedBy>PSAV</cp:lastModifiedBy>
  <cp:revision>2291</cp:revision>
  <dcterms:created xsi:type="dcterms:W3CDTF">2009-03-02T18:35:49Z</dcterms:created>
  <dcterms:modified xsi:type="dcterms:W3CDTF">2017-07-11T20:08:15Z</dcterms:modified>
</cp:coreProperties>
</file>