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drawings/drawing1.xml" ContentType="application/vnd.openxmlformats-officedocument.drawingml.chartshapes+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59" r:id="rId2"/>
    <p:sldId id="291" r:id="rId3"/>
    <p:sldId id="315" r:id="rId4"/>
    <p:sldId id="382" r:id="rId5"/>
    <p:sldId id="319" r:id="rId6"/>
    <p:sldId id="321" r:id="rId7"/>
    <p:sldId id="323" r:id="rId8"/>
    <p:sldId id="435" r:id="rId9"/>
    <p:sldId id="427" r:id="rId10"/>
    <p:sldId id="428" r:id="rId11"/>
    <p:sldId id="429" r:id="rId12"/>
    <p:sldId id="430" r:id="rId13"/>
    <p:sldId id="431" r:id="rId14"/>
    <p:sldId id="433" r:id="rId15"/>
    <p:sldId id="432" r:id="rId16"/>
    <p:sldId id="437" r:id="rId17"/>
    <p:sldId id="338" r:id="rId18"/>
    <p:sldId id="439" r:id="rId19"/>
    <p:sldId id="333" r:id="rId20"/>
    <p:sldId id="334" r:id="rId21"/>
    <p:sldId id="386" r:id="rId22"/>
    <p:sldId id="336" r:id="rId23"/>
    <p:sldId id="400" r:id="rId24"/>
    <p:sldId id="392" r:id="rId25"/>
    <p:sldId id="394" r:id="rId26"/>
    <p:sldId id="396" r:id="rId27"/>
    <p:sldId id="340" r:id="rId28"/>
    <p:sldId id="341" r:id="rId29"/>
    <p:sldId id="342" r:id="rId30"/>
    <p:sldId id="440" r:id="rId31"/>
    <p:sldId id="410" r:id="rId32"/>
    <p:sldId id="423" r:id="rId33"/>
    <p:sldId id="343" r:id="rId34"/>
    <p:sldId id="345" r:id="rId35"/>
    <p:sldId id="407" r:id="rId36"/>
    <p:sldId id="404" r:id="rId37"/>
    <p:sldId id="379" r:id="rId38"/>
    <p:sldId id="409" r:id="rId39"/>
    <p:sldId id="408" r:id="rId40"/>
    <p:sldId id="417" r:id="rId41"/>
    <p:sldId id="380" r:id="rId42"/>
    <p:sldId id="421" r:id="rId43"/>
    <p:sldId id="26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5A7C"/>
    <a:srgbClr val="F98D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3441" autoAdjust="0"/>
  </p:normalViewPr>
  <p:slideViewPr>
    <p:cSldViewPr>
      <p:cViewPr varScale="1">
        <p:scale>
          <a:sx n="105" d="100"/>
          <a:sy n="105" d="100"/>
        </p:scale>
        <p:origin x="486" y="78"/>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51" d="100"/>
          <a:sy n="51" d="100"/>
        </p:scale>
        <p:origin x="2692"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atkinson.RATKINSON-DT.000\Dropbox%20(ITIF)\Small%20Isn't%20Beautiful\Chap%203;%20Trends%20and%20Prospects%20on%20Size\firm%20size%20hitory\Copy%20of%20manuf%20Estab%20Size%201900%20-%202012.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ratkinson\Dropbox%20(ITIF)\Small%20Isn't%20Beautiful\Chap%203;%20Trends%20and%20Prospects%20on%20Size\firm%20size%20hitory\Copy%20of%20Copy%20of%20Estab%20Size%201900%20-%202012%20%20xxx%20(2).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1.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5" Type="http://schemas.openxmlformats.org/officeDocument/2006/relationships/chartUserShapes" Target="../drawings/drawing1.xml"/><Relationship Id="rId4" Type="http://schemas.openxmlformats.org/officeDocument/2006/relationships/oleObject" Target="../embeddings/oleObject2.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98D29"/>
            </a:solidFill>
            <a:ln>
              <a:noFill/>
            </a:ln>
            <a:effectLst/>
          </c:spPr>
          <c:invertIfNegative val="0"/>
          <c:cat>
            <c:numRef>
              <c:f>Manufacturing!$A$3:$A$27</c:f>
              <c:numCache>
                <c:formatCode>General</c:formatCode>
                <c:ptCount val="25"/>
                <c:pt idx="0">
                  <c:v>1900</c:v>
                </c:pt>
                <c:pt idx="1">
                  <c:v>1904</c:v>
                </c:pt>
                <c:pt idx="2">
                  <c:v>1909</c:v>
                </c:pt>
                <c:pt idx="3">
                  <c:v>1914</c:v>
                </c:pt>
                <c:pt idx="4">
                  <c:v>1919</c:v>
                </c:pt>
                <c:pt idx="5">
                  <c:v>1925</c:v>
                </c:pt>
                <c:pt idx="6">
                  <c:v>1929</c:v>
                </c:pt>
                <c:pt idx="7">
                  <c:v>1933</c:v>
                </c:pt>
                <c:pt idx="8">
                  <c:v>1937</c:v>
                </c:pt>
                <c:pt idx="9">
                  <c:v>1939</c:v>
                </c:pt>
                <c:pt idx="10">
                  <c:v>1947</c:v>
                </c:pt>
                <c:pt idx="11">
                  <c:v>1950</c:v>
                </c:pt>
                <c:pt idx="12">
                  <c:v>1955</c:v>
                </c:pt>
                <c:pt idx="13">
                  <c:v>1958</c:v>
                </c:pt>
                <c:pt idx="14">
                  <c:v>1963</c:v>
                </c:pt>
                <c:pt idx="15">
                  <c:v>1967</c:v>
                </c:pt>
                <c:pt idx="16">
                  <c:v>1972</c:v>
                </c:pt>
                <c:pt idx="17">
                  <c:v>1977</c:v>
                </c:pt>
                <c:pt idx="18">
                  <c:v>1982</c:v>
                </c:pt>
                <c:pt idx="19">
                  <c:v>1987</c:v>
                </c:pt>
                <c:pt idx="20">
                  <c:v>1992</c:v>
                </c:pt>
                <c:pt idx="21">
                  <c:v>1997</c:v>
                </c:pt>
                <c:pt idx="22">
                  <c:v>2002</c:v>
                </c:pt>
                <c:pt idx="23">
                  <c:v>2007</c:v>
                </c:pt>
                <c:pt idx="24">
                  <c:v>2012</c:v>
                </c:pt>
              </c:numCache>
            </c:numRef>
          </c:cat>
          <c:val>
            <c:numRef>
              <c:f>Manufacturing!$D$3:$D$27</c:f>
              <c:numCache>
                <c:formatCode>0</c:formatCode>
                <c:ptCount val="25"/>
                <c:pt idx="0">
                  <c:v>22.716214914097957</c:v>
                </c:pt>
                <c:pt idx="1">
                  <c:v>25.295508372652421</c:v>
                </c:pt>
                <c:pt idx="2">
                  <c:v>24.637868680886882</c:v>
                </c:pt>
                <c:pt idx="3">
                  <c:v>25.513294487492342</c:v>
                </c:pt>
                <c:pt idx="4">
                  <c:v>31.35544716568139</c:v>
                </c:pt>
                <c:pt idx="5">
                  <c:v>44.742307487059072</c:v>
                </c:pt>
                <c:pt idx="6">
                  <c:v>42.035990317446704</c:v>
                </c:pt>
                <c:pt idx="7">
                  <c:v>42.715516086027272</c:v>
                </c:pt>
                <c:pt idx="8">
                  <c:v>51.376134633140282</c:v>
                </c:pt>
                <c:pt idx="9">
                  <c:v>54.817010160987792</c:v>
                </c:pt>
                <c:pt idx="10">
                  <c:v>59.34176626633068</c:v>
                </c:pt>
                <c:pt idx="11">
                  <c:v>56.807692307692307</c:v>
                </c:pt>
                <c:pt idx="12">
                  <c:v>59.421226863383112</c:v>
                </c:pt>
                <c:pt idx="13">
                  <c:v>52.817191542657504</c:v>
                </c:pt>
                <c:pt idx="14">
                  <c:v>54.375947756002319</c:v>
                </c:pt>
                <c:pt idx="15">
                  <c:v>62.10387606865077</c:v>
                </c:pt>
                <c:pt idx="16">
                  <c:v>59.329406518844657</c:v>
                </c:pt>
                <c:pt idx="17">
                  <c:v>54.427552177102086</c:v>
                </c:pt>
                <c:pt idx="18">
                  <c:v>53.326109238370002</c:v>
                </c:pt>
                <c:pt idx="19">
                  <c:v>51.369352420865447</c:v>
                </c:pt>
                <c:pt idx="20">
                  <c:v>45.695205331722889</c:v>
                </c:pt>
                <c:pt idx="21">
                  <c:v>46.316934423654118</c:v>
                </c:pt>
                <c:pt idx="22">
                  <c:v>41.89955191717879</c:v>
                </c:pt>
                <c:pt idx="23">
                  <c:v>40.283367815815431</c:v>
                </c:pt>
                <c:pt idx="24">
                  <c:v>37.733864753643282</c:v>
                </c:pt>
              </c:numCache>
            </c:numRef>
          </c:val>
          <c:extLst>
            <c:ext xmlns:c16="http://schemas.microsoft.com/office/drawing/2014/chart" uri="{C3380CC4-5D6E-409C-BE32-E72D297353CC}">
              <c16:uniqueId val="{00000000-2295-4F3B-B86F-327360514371}"/>
            </c:ext>
          </c:extLst>
        </c:ser>
        <c:dLbls>
          <c:showLegendKey val="0"/>
          <c:showVal val="0"/>
          <c:showCatName val="0"/>
          <c:showSerName val="0"/>
          <c:showPercent val="0"/>
          <c:showBubbleSize val="0"/>
        </c:dLbls>
        <c:gapWidth val="219"/>
        <c:overlap val="-27"/>
        <c:axId val="177908736"/>
        <c:axId val="216271104"/>
      </c:barChart>
      <c:catAx>
        <c:axId val="17790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6271104"/>
        <c:crosses val="autoZero"/>
        <c:auto val="1"/>
        <c:lblAlgn val="ctr"/>
        <c:lblOffset val="100"/>
        <c:noMultiLvlLbl val="0"/>
      </c:catAx>
      <c:valAx>
        <c:axId val="21627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9087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F98D29"/>
            </a:solidFill>
          </c:spPr>
          <c:invertIfNegative val="0"/>
          <c:cat>
            <c:strRef>
              <c:f>'Broad Industry'!$G$15:$G$22</c:f>
              <c:strCache>
                <c:ptCount val="8"/>
                <c:pt idx="0">
                  <c:v>TOTAL</c:v>
                </c:pt>
                <c:pt idx="1">
                  <c:v>Mineral Industries</c:v>
                </c:pt>
                <c:pt idx="2">
                  <c:v>Manufacturing</c:v>
                </c:pt>
                <c:pt idx="3">
                  <c:v>Wholesale Trade</c:v>
                </c:pt>
                <c:pt idx="4">
                  <c:v>Retail Trade</c:v>
                </c:pt>
                <c:pt idx="5">
                  <c:v>Services</c:v>
                </c:pt>
                <c:pt idx="6">
                  <c:v>Hotels/Accomodations</c:v>
                </c:pt>
                <c:pt idx="7">
                  <c:v>Construction Industries</c:v>
                </c:pt>
              </c:strCache>
            </c:strRef>
          </c:cat>
          <c:val>
            <c:numRef>
              <c:f>'Broad Industry'!$P$15:$P$21</c:f>
              <c:numCache>
                <c:formatCode>0%</c:formatCode>
                <c:ptCount val="7"/>
                <c:pt idx="0">
                  <c:v>2.1490521688198205E-2</c:v>
                </c:pt>
                <c:pt idx="1">
                  <c:v>0.15290426302210935</c:v>
                </c:pt>
                <c:pt idx="2">
                  <c:v>-0.20408735822472979</c:v>
                </c:pt>
                <c:pt idx="3">
                  <c:v>7.0958157203537375E-2</c:v>
                </c:pt>
                <c:pt idx="4">
                  <c:v>7.2705243953612442E-3</c:v>
                </c:pt>
                <c:pt idx="5">
                  <c:v>6.125073687247018E-2</c:v>
                </c:pt>
                <c:pt idx="6">
                  <c:v>3.6790269532700703E-2</c:v>
                </c:pt>
              </c:numCache>
            </c:numRef>
          </c:val>
          <c:extLst>
            <c:ext xmlns:c16="http://schemas.microsoft.com/office/drawing/2014/chart" uri="{C3380CC4-5D6E-409C-BE32-E72D297353CC}">
              <c16:uniqueId val="{00000000-6B8C-4999-B68E-AA7861A5D272}"/>
            </c:ext>
          </c:extLst>
        </c:ser>
        <c:dLbls>
          <c:showLegendKey val="0"/>
          <c:showVal val="0"/>
          <c:showCatName val="0"/>
          <c:showSerName val="0"/>
          <c:showPercent val="0"/>
          <c:showBubbleSize val="0"/>
        </c:dLbls>
        <c:gapWidth val="150"/>
        <c:axId val="200928768"/>
        <c:axId val="216271680"/>
      </c:barChart>
      <c:catAx>
        <c:axId val="200928768"/>
        <c:scaling>
          <c:orientation val="minMax"/>
        </c:scaling>
        <c:delete val="0"/>
        <c:axPos val="b"/>
        <c:numFmt formatCode="General" sourceLinked="0"/>
        <c:majorTickMark val="out"/>
        <c:minorTickMark val="none"/>
        <c:tickLblPos val="nextTo"/>
        <c:crossAx val="216271680"/>
        <c:crosses val="autoZero"/>
        <c:auto val="1"/>
        <c:lblAlgn val="ctr"/>
        <c:lblOffset val="100"/>
        <c:noMultiLvlLbl val="0"/>
      </c:catAx>
      <c:valAx>
        <c:axId val="216271680"/>
        <c:scaling>
          <c:orientation val="minMax"/>
        </c:scaling>
        <c:delete val="0"/>
        <c:axPos val="l"/>
        <c:majorGridlines/>
        <c:numFmt formatCode="0%" sourceLinked="1"/>
        <c:majorTickMark val="out"/>
        <c:minorTickMark val="none"/>
        <c:tickLblPos val="nextTo"/>
        <c:crossAx val="200928768"/>
        <c:crosses val="autoZero"/>
        <c:crossBetween val="between"/>
      </c:valAx>
    </c:plotArea>
    <c:plotVisOnly val="1"/>
    <c:dispBlanksAs val="gap"/>
    <c:showDLblsOverMax val="0"/>
  </c:chart>
  <c:txPr>
    <a:bodyPr/>
    <a:lstStyle/>
    <a:p>
      <a:pPr>
        <a:defRPr baseline="0">
          <a:solidFill>
            <a:srgbClr val="1C5A7C"/>
          </a:solidFil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en-US" sz="1920" b="0" i="0" u="none" strike="noStrike" kern="1200" spc="0" baseline="0" dirty="0">
                <a:solidFill>
                  <a:prstClr val="black">
                    <a:lumMod val="65000"/>
                    <a:lumOff val="35000"/>
                  </a:prstClr>
                </a:solidFill>
                <a:latin typeface="+mn-lt"/>
                <a:ea typeface="+mn-ea"/>
                <a:cs typeface="+mn-cs"/>
              </a:defRPr>
            </a:pPr>
            <a:r>
              <a:rPr lang="en-US" sz="1920" b="0" i="0" u="none" strike="noStrike" kern="1200" spc="0" baseline="0" dirty="0">
                <a:solidFill>
                  <a:prstClr val="black">
                    <a:lumMod val="65000"/>
                    <a:lumOff val="35000"/>
                  </a:prstClr>
                </a:solidFill>
                <a:latin typeface="+mn-lt"/>
                <a:ea typeface="+mn-ea"/>
                <a:cs typeface="+mn-cs"/>
              </a:rPr>
              <a:t>Manufacturing Imports and Exports, 2002-2015</a:t>
            </a:r>
          </a:p>
        </c:rich>
      </c:tx>
      <c:layout/>
      <c:overlay val="0"/>
      <c:spPr>
        <a:noFill/>
        <a:ln>
          <a:noFill/>
        </a:ln>
        <a:effectLst/>
      </c:spPr>
      <c:txPr>
        <a:bodyPr rot="0" spcFirstLastPara="1" vertOverflow="ellipsis" vert="horz" wrap="square" anchor="ctr" anchorCtr="1"/>
        <a:lstStyle/>
        <a:p>
          <a:pPr algn="ctr" rtl="0">
            <a:defRPr lang="en-US" sz="1920" b="0" i="0" u="none" strike="noStrike" kern="1200" spc="0" baseline="0" dirty="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5858329232283461"/>
          <c:y val="0.22124827616886869"/>
          <c:w val="0.70474717027559053"/>
          <c:h val="0.59952669850694895"/>
        </c:manualLayout>
      </c:layout>
      <c:lineChart>
        <c:grouping val="standard"/>
        <c:varyColors val="0"/>
        <c:ser>
          <c:idx val="0"/>
          <c:order val="0"/>
          <c:tx>
            <c:strRef>
              <c:f>'Manuf. Balance of Trade'!$B$13</c:f>
              <c:strCache>
                <c:ptCount val="1"/>
                <c:pt idx="0">
                  <c:v>Exports</c:v>
                </c:pt>
              </c:strCache>
            </c:strRef>
          </c:tx>
          <c:spPr>
            <a:ln w="28575" cap="rnd">
              <a:solidFill>
                <a:srgbClr val="1C5A7C"/>
              </a:solidFill>
              <a:round/>
            </a:ln>
            <a:effectLst/>
          </c:spPr>
          <c:marker>
            <c:symbol val="none"/>
          </c:marker>
          <c:cat>
            <c:numRef>
              <c:f>'Manuf. Balance of Trade'!$C$12:$P$12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'Manuf. Balance of Trade'!$C$13:$P$13</c:f>
              <c:numCache>
                <c:formatCode>0</c:formatCode>
                <c:ptCount val="14"/>
                <c:pt idx="0">
                  <c:v>622.62823455600005</c:v>
                </c:pt>
                <c:pt idx="1">
                  <c:v>646.99384155600001</c:v>
                </c:pt>
                <c:pt idx="2">
                  <c:v>726.982060477</c:v>
                </c:pt>
                <c:pt idx="3">
                  <c:v>805.30096815800005</c:v>
                </c:pt>
                <c:pt idx="4">
                  <c:v>914.426451563</c:v>
                </c:pt>
                <c:pt idx="5">
                  <c:v>1008.773255417</c:v>
                </c:pt>
                <c:pt idx="6">
                  <c:v>1112.276850575</c:v>
                </c:pt>
                <c:pt idx="7">
                  <c:v>917.94520751200002</c:v>
                </c:pt>
                <c:pt idx="8">
                  <c:v>1101.3557214289999</c:v>
                </c:pt>
                <c:pt idx="9">
                  <c:v>1267.9958296929999</c:v>
                </c:pt>
                <c:pt idx="10">
                  <c:v>1341.3982411940001</c:v>
                </c:pt>
                <c:pt idx="11">
                  <c:v>1375.1700035189999</c:v>
                </c:pt>
                <c:pt idx="12">
                  <c:v>1403.110911214</c:v>
                </c:pt>
                <c:pt idx="13">
                  <c:v>1316.33067985</c:v>
                </c:pt>
              </c:numCache>
            </c:numRef>
          </c:val>
          <c:smooth val="0"/>
          <c:extLst>
            <c:ext xmlns:c16="http://schemas.microsoft.com/office/drawing/2014/chart" uri="{C3380CC4-5D6E-409C-BE32-E72D297353CC}">
              <c16:uniqueId val="{00000000-634C-4D71-BEF3-AF6D9AD13344}"/>
            </c:ext>
          </c:extLst>
        </c:ser>
        <c:ser>
          <c:idx val="1"/>
          <c:order val="1"/>
          <c:tx>
            <c:strRef>
              <c:f>'Manuf. Balance of Trade'!$B$14</c:f>
              <c:strCache>
                <c:ptCount val="1"/>
                <c:pt idx="0">
                  <c:v>Imports</c:v>
                </c:pt>
              </c:strCache>
            </c:strRef>
          </c:tx>
          <c:spPr>
            <a:ln w="28575" cap="rnd">
              <a:solidFill>
                <a:srgbClr val="F98D29"/>
              </a:solidFill>
              <a:round/>
            </a:ln>
            <a:effectLst/>
          </c:spPr>
          <c:marker>
            <c:symbol val="none"/>
          </c:marker>
          <c:cat>
            <c:numRef>
              <c:f>'Manuf. Balance of Trade'!$C$12:$P$12</c:f>
              <c:numCache>
                <c:formatCode>General</c:formatCode>
                <c:ptCount val="14"/>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numCache>
            </c:numRef>
          </c:cat>
          <c:val>
            <c:numRef>
              <c:f>'Manuf. Balance of Trade'!$C$14:$P$14</c:f>
              <c:numCache>
                <c:formatCode>0</c:formatCode>
                <c:ptCount val="14"/>
                <c:pt idx="0">
                  <c:v>984.162414033</c:v>
                </c:pt>
                <c:pt idx="1">
                  <c:v>1048.3586181190001</c:v>
                </c:pt>
                <c:pt idx="2">
                  <c:v>1213.831084468</c:v>
                </c:pt>
                <c:pt idx="3">
                  <c:v>1346.6740745919999</c:v>
                </c:pt>
                <c:pt idx="4">
                  <c:v>1481.7203827369999</c:v>
                </c:pt>
                <c:pt idx="5">
                  <c:v>1550.8595139260001</c:v>
                </c:pt>
                <c:pt idx="6">
                  <c:v>1577.5056629569999</c:v>
                </c:pt>
                <c:pt idx="7">
                  <c:v>1236.4112600420001</c:v>
                </c:pt>
                <c:pt idx="8">
                  <c:v>1513.075417621</c:v>
                </c:pt>
                <c:pt idx="9">
                  <c:v>1719.885788819</c:v>
                </c:pt>
                <c:pt idx="10">
                  <c:v>1809.1002817450001</c:v>
                </c:pt>
                <c:pt idx="11">
                  <c:v>1833.9835801090001</c:v>
                </c:pt>
                <c:pt idx="12">
                  <c:v>1930.7037612219999</c:v>
                </c:pt>
                <c:pt idx="13">
                  <c:v>1946.296108559</c:v>
                </c:pt>
              </c:numCache>
            </c:numRef>
          </c:val>
          <c:smooth val="0"/>
          <c:extLst>
            <c:ext xmlns:c16="http://schemas.microsoft.com/office/drawing/2014/chart" uri="{C3380CC4-5D6E-409C-BE32-E72D297353CC}">
              <c16:uniqueId val="{00000001-634C-4D71-BEF3-AF6D9AD13344}"/>
            </c:ext>
          </c:extLst>
        </c:ser>
        <c:dLbls>
          <c:showLegendKey val="0"/>
          <c:showVal val="0"/>
          <c:showCatName val="0"/>
          <c:showSerName val="0"/>
          <c:showPercent val="0"/>
          <c:showBubbleSize val="0"/>
        </c:dLbls>
        <c:smooth val="0"/>
        <c:axId val="751996224"/>
        <c:axId val="752000488"/>
      </c:lineChart>
      <c:catAx>
        <c:axId val="75199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752000488"/>
        <c:crosses val="autoZero"/>
        <c:auto val="1"/>
        <c:lblAlgn val="ctr"/>
        <c:lblOffset val="100"/>
        <c:noMultiLvlLbl val="0"/>
      </c:catAx>
      <c:valAx>
        <c:axId val="752000488"/>
        <c:scaling>
          <c:orientation val="minMax"/>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n-US" sz="1920" b="0" i="0" u="none" strike="noStrike" kern="1200" spc="0" baseline="0" dirty="0">
                    <a:solidFill>
                      <a:prstClr val="black">
                        <a:lumMod val="65000"/>
                        <a:lumOff val="35000"/>
                      </a:prstClr>
                    </a:solidFill>
                    <a:latin typeface="+mn-lt"/>
                    <a:ea typeface="+mn-ea"/>
                    <a:cs typeface="+mn-cs"/>
                  </a:defRPr>
                </a:pPr>
                <a:r>
                  <a:rPr lang="en-US" sz="1920" b="0" i="0" u="none" strike="noStrike" kern="1200" spc="0" baseline="0" dirty="0">
                    <a:solidFill>
                      <a:prstClr val="black">
                        <a:lumMod val="65000"/>
                        <a:lumOff val="35000"/>
                      </a:prstClr>
                    </a:solidFill>
                    <a:latin typeface="+mn-lt"/>
                    <a:ea typeface="+mn-ea"/>
                    <a:cs typeface="+mn-cs"/>
                  </a:rPr>
                  <a:t>Billions of Current  U.S. Dollars</a:t>
                </a:r>
              </a:p>
            </c:rich>
          </c:tx>
          <c:layout>
            <c:manualLayout>
              <c:xMode val="edge"/>
              <c:yMode val="edge"/>
              <c:x val="4.9008058562992125E-2"/>
              <c:y val="0.14209801643647002"/>
            </c:manualLayout>
          </c:layout>
          <c:overlay val="0"/>
          <c:spPr>
            <a:noFill/>
            <a:ln>
              <a:noFill/>
            </a:ln>
            <a:effectLst/>
          </c:spPr>
          <c:txPr>
            <a:bodyPr rot="-5400000" spcFirstLastPara="1" vertOverflow="ellipsis" vert="horz" wrap="square" anchor="ctr" anchorCtr="1"/>
            <a:lstStyle/>
            <a:p>
              <a:pPr algn="ctr" rtl="0">
                <a:defRPr lang="en-US" sz="1920" b="0" i="0" u="none" strike="noStrike" kern="1200" spc="0" baseline="0" dirty="0">
                  <a:solidFill>
                    <a:prstClr val="black">
                      <a:lumMod val="65000"/>
                      <a:lumOff val="35000"/>
                    </a:prst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US"/>
          </a:p>
        </c:txPr>
        <c:crossAx val="751996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solidFill>
            <a:schemeClr val="tx1"/>
          </a:solidFill>
          <a:latin typeface="+mn-lt"/>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Real Value-Added Growth, 2000 = 100</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'RealVA (2)'!$B$129</c:f>
              <c:strCache>
                <c:ptCount val="1"/>
                <c:pt idx="0">
                  <c:v>Manufacturing</c:v>
                </c:pt>
              </c:strCache>
            </c:strRef>
          </c:tx>
          <c:spPr>
            <a:ln w="28575" cap="rnd">
              <a:solidFill>
                <a:srgbClr val="185A7C"/>
              </a:solidFill>
              <a:round/>
            </a:ln>
            <a:effectLst/>
          </c:spPr>
          <c:marker>
            <c:symbol val="none"/>
          </c:marker>
          <c:cat>
            <c:strRef>
              <c:f>'RealVA (2)'!$C$128:$R$128</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'RealVA (2)'!$C$129:$R$129</c:f>
              <c:numCache>
                <c:formatCode>0%</c:formatCode>
                <c:ptCount val="16"/>
                <c:pt idx="0">
                  <c:v>100</c:v>
                </c:pt>
                <c:pt idx="1">
                  <c:v>95.962374373857415</c:v>
                </c:pt>
                <c:pt idx="2">
                  <c:v>96.906882126455386</c:v>
                </c:pt>
                <c:pt idx="3">
                  <c:v>101.79969799204001</c:v>
                </c:pt>
                <c:pt idx="4">
                  <c:v>108.37470193710475</c:v>
                </c:pt>
                <c:pt idx="5">
                  <c:v>110.81627599610546</c:v>
                </c:pt>
                <c:pt idx="6">
                  <c:v>116.31971927355922</c:v>
                </c:pt>
                <c:pt idx="7">
                  <c:v>120.05689625384137</c:v>
                </c:pt>
                <c:pt idx="8">
                  <c:v>116.58249489012759</c:v>
                </c:pt>
                <c:pt idx="9">
                  <c:v>107.6994565478407</c:v>
                </c:pt>
                <c:pt idx="10">
                  <c:v>113.40536117145656</c:v>
                </c:pt>
                <c:pt idx="11">
                  <c:v>113.72090397805982</c:v>
                </c:pt>
                <c:pt idx="12">
                  <c:v>114.07093881313742</c:v>
                </c:pt>
                <c:pt idx="13">
                  <c:v>115.77477017269091</c:v>
                </c:pt>
                <c:pt idx="14">
                  <c:v>117.64445018272043</c:v>
                </c:pt>
                <c:pt idx="15">
                  <c:v>119.20070805335847</c:v>
                </c:pt>
              </c:numCache>
            </c:numRef>
          </c:val>
          <c:smooth val="0"/>
          <c:extLst>
            <c:ext xmlns:c16="http://schemas.microsoft.com/office/drawing/2014/chart" uri="{C3380CC4-5D6E-409C-BE32-E72D297353CC}">
              <c16:uniqueId val="{00000000-D35A-4E89-9759-7D918423B056}"/>
            </c:ext>
          </c:extLst>
        </c:ser>
        <c:ser>
          <c:idx val="2"/>
          <c:order val="2"/>
          <c:tx>
            <c:strRef>
              <c:f>'RealVA (2)'!$B$131</c:f>
              <c:strCache>
                <c:ptCount val="1"/>
                <c:pt idx="0">
                  <c:v>Rest of economy</c:v>
                </c:pt>
              </c:strCache>
            </c:strRef>
          </c:tx>
          <c:spPr>
            <a:ln w="28575" cap="rnd">
              <a:solidFill>
                <a:srgbClr val="F98D29"/>
              </a:solidFill>
              <a:round/>
            </a:ln>
            <a:effectLst/>
          </c:spPr>
          <c:marker>
            <c:symbol val="none"/>
          </c:marker>
          <c:cat>
            <c:strRef>
              <c:f>'RealVA (2)'!$C$128:$R$128</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'RealVA (2)'!$C$131:$R$131</c:f>
              <c:numCache>
                <c:formatCode>0%</c:formatCode>
                <c:ptCount val="16"/>
                <c:pt idx="0">
                  <c:v>100</c:v>
                </c:pt>
                <c:pt idx="1">
                  <c:v>101.70963230501722</c:v>
                </c:pt>
                <c:pt idx="2">
                  <c:v>103.63889897686201</c:v>
                </c:pt>
                <c:pt idx="3">
                  <c:v>106.22985251256549</c:v>
                </c:pt>
                <c:pt idx="4">
                  <c:v>109.85325368545172</c:v>
                </c:pt>
                <c:pt idx="5">
                  <c:v>113.70130912633549</c:v>
                </c:pt>
                <c:pt idx="6">
                  <c:v>116.36038728446256</c:v>
                </c:pt>
                <c:pt idx="7">
                  <c:v>118.18580589173935</c:v>
                </c:pt>
                <c:pt idx="8">
                  <c:v>118.29833382178494</c:v>
                </c:pt>
                <c:pt idx="9">
                  <c:v>115.8413021222043</c:v>
                </c:pt>
                <c:pt idx="10">
                  <c:v>118.33838350602859</c:v>
                </c:pt>
                <c:pt idx="11">
                  <c:v>120.45310358127963</c:v>
                </c:pt>
                <c:pt idx="12">
                  <c:v>123.45089728907996</c:v>
                </c:pt>
                <c:pt idx="13">
                  <c:v>125.28903906404946</c:v>
                </c:pt>
                <c:pt idx="14">
                  <c:v>128.46851668583204</c:v>
                </c:pt>
                <c:pt idx="15">
                  <c:v>131.7746235964014</c:v>
                </c:pt>
              </c:numCache>
            </c:numRef>
          </c:val>
          <c:smooth val="0"/>
          <c:extLst>
            <c:ext xmlns:c16="http://schemas.microsoft.com/office/drawing/2014/chart" uri="{C3380CC4-5D6E-409C-BE32-E72D297353CC}">
              <c16:uniqueId val="{00000001-D35A-4E89-9759-7D918423B056}"/>
            </c:ext>
          </c:extLst>
        </c:ser>
        <c:dLbls>
          <c:showLegendKey val="0"/>
          <c:showVal val="0"/>
          <c:showCatName val="0"/>
          <c:showSerName val="0"/>
          <c:showPercent val="0"/>
          <c:showBubbleSize val="0"/>
        </c:dLbls>
        <c:smooth val="0"/>
        <c:axId val="676107432"/>
        <c:axId val="676106776"/>
        <c:extLst>
          <c:ext xmlns:c15="http://schemas.microsoft.com/office/drawing/2012/chart" uri="{02D57815-91ED-43cb-92C2-25804820EDAC}">
            <c15:filteredLineSeries>
              <c15:ser>
                <c:idx val="1"/>
                <c:order val="1"/>
                <c:tx>
                  <c:strRef>
                    <c:extLst>
                      <c:ext uri="{02D57815-91ED-43cb-92C2-25804820EDAC}">
                        <c15:formulaRef>
                          <c15:sqref>'RealVA (2)'!$B$130</c15:sqref>
                        </c15:formulaRef>
                      </c:ext>
                    </c:extLst>
                    <c:strCache>
                      <c:ptCount val="1"/>
                      <c:pt idx="0">
                        <c:v>Manufacturing minus computers</c:v>
                      </c:pt>
                    </c:strCache>
                  </c:strRef>
                </c:tx>
                <c:spPr>
                  <a:ln w="28575" cap="rnd">
                    <a:solidFill>
                      <a:schemeClr val="bg1">
                        <a:lumMod val="65000"/>
                      </a:schemeClr>
                    </a:solidFill>
                    <a:round/>
                  </a:ln>
                  <a:effectLst/>
                </c:spPr>
                <c:marker>
                  <c:symbol val="none"/>
                </c:marker>
                <c:cat>
                  <c:strRef>
                    <c:extLst>
                      <c:ext uri="{02D57815-91ED-43cb-92C2-25804820EDAC}">
                        <c15:formulaRef>
                          <c15:sqref>'RealVA (2)'!$C$128:$R$128</c15:sqref>
                        </c15:formulaRef>
                      </c:ext>
                    </c:extLst>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extLst>
                      <c:ext uri="{02D57815-91ED-43cb-92C2-25804820EDAC}">
                        <c15:formulaRef>
                          <c15:sqref>'RealVA (2)'!$C$130:$R$130</c15:sqref>
                        </c15:formulaRef>
                      </c:ext>
                    </c:extLst>
                    <c:numCache>
                      <c:formatCode>0%</c:formatCode>
                      <c:ptCount val="16"/>
                      <c:pt idx="0">
                        <c:v>100</c:v>
                      </c:pt>
                      <c:pt idx="1">
                        <c:v>95.972471431369115</c:v>
                      </c:pt>
                      <c:pt idx="2">
                        <c:v>96.484364662231187</c:v>
                      </c:pt>
                      <c:pt idx="3">
                        <c:v>100.10440319481715</c:v>
                      </c:pt>
                      <c:pt idx="4">
                        <c:v>105.95230533898618</c:v>
                      </c:pt>
                      <c:pt idx="5">
                        <c:v>107.37279747632734</c:v>
                      </c:pt>
                      <c:pt idx="6">
                        <c:v>111.50896358988203</c:v>
                      </c:pt>
                      <c:pt idx="7">
                        <c:v>113.94219318163775</c:v>
                      </c:pt>
                      <c:pt idx="8">
                        <c:v>108.61141104424365</c:v>
                      </c:pt>
                      <c:pt idx="9">
                        <c:v>99.096363222552156</c:v>
                      </c:pt>
                      <c:pt idx="10">
                        <c:v>103.37080733177721</c:v>
                      </c:pt>
                      <c:pt idx="11">
                        <c:v>103.10569731806851</c:v>
                      </c:pt>
                      <c:pt idx="12">
                        <c:v>102.71064568546188</c:v>
                      </c:pt>
                      <c:pt idx="13">
                        <c:v>104.45877066230528</c:v>
                      </c:pt>
                      <c:pt idx="14">
                        <c:v>105.89540625942804</c:v>
                      </c:pt>
                      <c:pt idx="15">
                        <c:v>106.39969089244221</c:v>
                      </c:pt>
                    </c:numCache>
                  </c:numRef>
                </c:val>
                <c:smooth val="0"/>
                <c:extLst>
                  <c:ext xmlns:c16="http://schemas.microsoft.com/office/drawing/2014/chart" uri="{C3380CC4-5D6E-409C-BE32-E72D297353CC}">
                    <c16:uniqueId val="{00000002-D35A-4E89-9759-7D918423B056}"/>
                  </c:ext>
                </c:extLst>
              </c15:ser>
            </c15:filteredLineSeries>
          </c:ext>
        </c:extLst>
      </c:lineChart>
      <c:catAx>
        <c:axId val="67610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6106776"/>
        <c:crosses val="autoZero"/>
        <c:auto val="1"/>
        <c:lblAlgn val="ctr"/>
        <c:lblOffset val="100"/>
        <c:noMultiLvlLbl val="0"/>
      </c:catAx>
      <c:valAx>
        <c:axId val="676106776"/>
        <c:scaling>
          <c:orientation val="minMax"/>
          <c:max val="135"/>
          <c:min val="90"/>
        </c:scaling>
        <c:delete val="0"/>
        <c:axPos val="l"/>
        <c:majorGridlines>
          <c:spPr>
            <a:ln w="9525" cap="flat" cmpd="sng" algn="ctr">
              <a:solidFill>
                <a:schemeClr val="tx1">
                  <a:lumMod val="15000"/>
                  <a:lumOff val="85000"/>
                </a:schemeClr>
              </a:solidFill>
              <a:round/>
            </a:ln>
            <a:effectLst/>
          </c:spPr>
        </c:majorGridlines>
        <c:title>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6107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6816882997047244"/>
          <c:y val="3.2786885245901641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581295222439785"/>
          <c:y val="0.13162449980637667"/>
          <c:w val="0.81480431972497325"/>
          <c:h val="0.70430682844972248"/>
        </c:manualLayout>
      </c:layout>
      <c:lineChart>
        <c:grouping val="standard"/>
        <c:varyColors val="0"/>
        <c:ser>
          <c:idx val="0"/>
          <c:order val="0"/>
          <c:tx>
            <c:strRef>
              <c:f>USShareGlobalManf!$R$91</c:f>
              <c:strCache>
                <c:ptCount val="1"/>
                <c:pt idx="0">
                  <c:v>U.S. Share of Global Manufacturing Output</c:v>
                </c:pt>
              </c:strCache>
            </c:strRef>
          </c:tx>
          <c:spPr>
            <a:ln w="28575" cap="rnd">
              <a:solidFill>
                <a:srgbClr val="185A7C"/>
              </a:solidFill>
              <a:round/>
            </a:ln>
            <a:effectLst/>
          </c:spPr>
          <c:marker>
            <c:symbol val="none"/>
          </c:marker>
          <c:cat>
            <c:numRef>
              <c:f>USShareGlobalManf!$Q$92:$Q$136</c:f>
              <c:numCache>
                <c:formatCode>General</c:formatCode>
                <c:ptCount val="45"/>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numCache>
            </c:numRef>
          </c:cat>
          <c:val>
            <c:numRef>
              <c:f>USShareGlobalManf!$R$92:$R$136</c:f>
              <c:numCache>
                <c:formatCode>0.0%</c:formatCode>
                <c:ptCount val="45"/>
                <c:pt idx="0">
                  <c:v>0.26417022043565813</c:v>
                </c:pt>
                <c:pt idx="1">
                  <c:v>0.2598965812440121</c:v>
                </c:pt>
                <c:pt idx="2">
                  <c:v>0.2624145574305391</c:v>
                </c:pt>
                <c:pt idx="3">
                  <c:v>0.26320951034745671</c:v>
                </c:pt>
                <c:pt idx="4">
                  <c:v>0.25016902713944966</c:v>
                </c:pt>
                <c:pt idx="5">
                  <c:v>0.24338409315941523</c:v>
                </c:pt>
                <c:pt idx="6">
                  <c:v>0.24488535936513711</c:v>
                </c:pt>
                <c:pt idx="7">
                  <c:v>0.24586274007651299</c:v>
                </c:pt>
                <c:pt idx="8">
                  <c:v>0.24742800415086452</c:v>
                </c:pt>
                <c:pt idx="9">
                  <c:v>0.23957922969296572</c:v>
                </c:pt>
                <c:pt idx="10">
                  <c:v>0.22357136535334252</c:v>
                </c:pt>
                <c:pt idx="11">
                  <c:v>0.22845286901452999</c:v>
                </c:pt>
                <c:pt idx="12">
                  <c:v>0.22011749808010539</c:v>
                </c:pt>
                <c:pt idx="13">
                  <c:v>0.22203722022213324</c:v>
                </c:pt>
                <c:pt idx="14">
                  <c:v>0.22728137437547161</c:v>
                </c:pt>
                <c:pt idx="15">
                  <c:v>0.22390899387753335</c:v>
                </c:pt>
                <c:pt idx="16">
                  <c:v>0.22156160391391974</c:v>
                </c:pt>
                <c:pt idx="17">
                  <c:v>0.22824492888571135</c:v>
                </c:pt>
                <c:pt idx="18">
                  <c:v>0.23121454102099862</c:v>
                </c:pt>
                <c:pt idx="19">
                  <c:v>0.22230325402703008</c:v>
                </c:pt>
                <c:pt idx="20">
                  <c:v>0.21791856917873106</c:v>
                </c:pt>
                <c:pt idx="21">
                  <c:v>0.21110118885331172</c:v>
                </c:pt>
                <c:pt idx="22">
                  <c:v>0.21567309381013436</c:v>
                </c:pt>
                <c:pt idx="23">
                  <c:v>0.22470804505077199</c:v>
                </c:pt>
                <c:pt idx="24">
                  <c:v>0.23267964783342307</c:v>
                </c:pt>
                <c:pt idx="25">
                  <c:v>0.23712478247370891</c:v>
                </c:pt>
                <c:pt idx="26">
                  <c:v>0.23697598587765717</c:v>
                </c:pt>
                <c:pt idx="27">
                  <c:v>0.23932974530554235</c:v>
                </c:pt>
                <c:pt idx="28">
                  <c:v>0.24791465358239589</c:v>
                </c:pt>
                <c:pt idx="29">
                  <c:v>0.25266095293970037</c:v>
                </c:pt>
                <c:pt idx="30">
                  <c:v>0.25249371283473221</c:v>
                </c:pt>
                <c:pt idx="31">
                  <c:v>0.24474687081496191</c:v>
                </c:pt>
                <c:pt idx="32">
                  <c:v>0.24475319285325467</c:v>
                </c:pt>
                <c:pt idx="33">
                  <c:v>0.24879240167005046</c:v>
                </c:pt>
                <c:pt idx="34">
                  <c:v>0.25113697107023952</c:v>
                </c:pt>
                <c:pt idx="35">
                  <c:v>0.22460458264234015</c:v>
                </c:pt>
                <c:pt idx="36">
                  <c:v>0.22164498965912455</c:v>
                </c:pt>
                <c:pt idx="37">
                  <c:v>0.21635600257167298</c:v>
                </c:pt>
                <c:pt idx="38">
                  <c:v>0.20842394899706865</c:v>
                </c:pt>
                <c:pt idx="39">
                  <c:v>0.20717233462562865</c:v>
                </c:pt>
                <c:pt idx="40">
                  <c:v>0.19805051760006567</c:v>
                </c:pt>
                <c:pt idx="41">
                  <c:v>0.19112040933889257</c:v>
                </c:pt>
                <c:pt idx="42">
                  <c:v>0.18783804095231957</c:v>
                </c:pt>
                <c:pt idx="43">
                  <c:v>0.18625474085066818</c:v>
                </c:pt>
                <c:pt idx="44">
                  <c:v>0.18379734678268206</c:v>
                </c:pt>
              </c:numCache>
            </c:numRef>
          </c:val>
          <c:smooth val="0"/>
          <c:extLst>
            <c:ext xmlns:c16="http://schemas.microsoft.com/office/drawing/2014/chart" uri="{C3380CC4-5D6E-409C-BE32-E72D297353CC}">
              <c16:uniqueId val="{00000000-1934-4127-ADB9-4CC7D8487692}"/>
            </c:ext>
          </c:extLst>
        </c:ser>
        <c:dLbls>
          <c:showLegendKey val="0"/>
          <c:showVal val="0"/>
          <c:showCatName val="0"/>
          <c:showSerName val="0"/>
          <c:showPercent val="0"/>
          <c:showBubbleSize val="0"/>
        </c:dLbls>
        <c:smooth val="0"/>
        <c:axId val="658407088"/>
        <c:axId val="658408400"/>
      </c:lineChart>
      <c:catAx>
        <c:axId val="65840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8408400"/>
        <c:crosses val="autoZero"/>
        <c:auto val="1"/>
        <c:lblAlgn val="ctr"/>
        <c:lblOffset val="100"/>
        <c:noMultiLvlLbl val="0"/>
      </c:catAx>
      <c:valAx>
        <c:axId val="658408400"/>
        <c:scaling>
          <c:orientation val="minMax"/>
          <c:min val="0.1500000000000000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584070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600"/>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6449575159037"/>
          <c:y val="0.11475409836065574"/>
          <c:w val="0.77872681169091162"/>
          <c:h val="0.63914375457166228"/>
        </c:manualLayout>
      </c:layout>
      <c:barChart>
        <c:barDir val="col"/>
        <c:grouping val="clustered"/>
        <c:varyColors val="0"/>
        <c:ser>
          <c:idx val="0"/>
          <c:order val="0"/>
          <c:tx>
            <c:strRef>
              <c:f>'Productivity Deltas'!$J$46</c:f>
              <c:strCache>
                <c:ptCount val="1"/>
                <c:pt idx="0">
                  <c:v>Employment</c:v>
                </c:pt>
              </c:strCache>
            </c:strRef>
          </c:tx>
          <c:spPr>
            <a:solidFill>
              <a:srgbClr val="1C5A7C"/>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'Productivity Deltas'!$I$47:$I$48</c:f>
              <c:strCache>
                <c:ptCount val="2"/>
                <c:pt idx="0">
                  <c:v>1990-2000</c:v>
                </c:pt>
                <c:pt idx="1">
                  <c:v>2000-2010</c:v>
                </c:pt>
              </c:strCache>
            </c:strRef>
          </c:cat>
          <c:val>
            <c:numRef>
              <c:f>'Productivity Deltas'!$J$47:$J$48</c:f>
              <c:numCache>
                <c:formatCode>0.0%</c:formatCode>
                <c:ptCount val="2"/>
                <c:pt idx="0">
                  <c:v>-2.4E-2</c:v>
                </c:pt>
                <c:pt idx="1">
                  <c:v>-0.33200000000000002</c:v>
                </c:pt>
              </c:numCache>
            </c:numRef>
          </c:val>
          <c:extLst>
            <c:ext xmlns:c16="http://schemas.microsoft.com/office/drawing/2014/chart" uri="{C3380CC4-5D6E-409C-BE32-E72D297353CC}">
              <c16:uniqueId val="{00000000-6987-4255-892B-29D1DDC4E929}"/>
            </c:ext>
          </c:extLst>
        </c:ser>
        <c:ser>
          <c:idx val="1"/>
          <c:order val="1"/>
          <c:tx>
            <c:strRef>
              <c:f>'Productivity Deltas'!$K$46</c:f>
              <c:strCache>
                <c:ptCount val="1"/>
                <c:pt idx="0">
                  <c:v>Productivity</c:v>
                </c:pt>
              </c:strCache>
            </c:strRef>
          </c:tx>
          <c:spPr>
            <a:solidFill>
              <a:srgbClr val="F98D29"/>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'Productivity Deltas'!$I$47:$I$48</c:f>
              <c:strCache>
                <c:ptCount val="2"/>
                <c:pt idx="0">
                  <c:v>1990-2000</c:v>
                </c:pt>
                <c:pt idx="1">
                  <c:v>2000-2010</c:v>
                </c:pt>
              </c:strCache>
            </c:strRef>
          </c:cat>
          <c:val>
            <c:numRef>
              <c:f>'Productivity Deltas'!$K$47:$K$48</c:f>
              <c:numCache>
                <c:formatCode>0.0%</c:formatCode>
                <c:ptCount val="2"/>
                <c:pt idx="0">
                  <c:v>0.53</c:v>
                </c:pt>
                <c:pt idx="1">
                  <c:v>0.65600000000000003</c:v>
                </c:pt>
              </c:numCache>
            </c:numRef>
          </c:val>
          <c:extLst>
            <c:ext xmlns:c16="http://schemas.microsoft.com/office/drawing/2014/chart" uri="{C3380CC4-5D6E-409C-BE32-E72D297353CC}">
              <c16:uniqueId val="{00000001-6987-4255-892B-29D1DDC4E929}"/>
            </c:ext>
          </c:extLst>
        </c:ser>
        <c:ser>
          <c:idx val="2"/>
          <c:order val="2"/>
          <c:tx>
            <c:strRef>
              <c:f>'Productivity Deltas'!$L$46</c:f>
              <c:strCache>
                <c:ptCount val="1"/>
                <c:pt idx="0">
                  <c:v>Productivity Delta</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'Productivity Deltas'!$I$47:$I$48</c:f>
              <c:strCache>
                <c:ptCount val="2"/>
                <c:pt idx="0">
                  <c:v>1990-2000</c:v>
                </c:pt>
                <c:pt idx="1">
                  <c:v>2000-2010</c:v>
                </c:pt>
              </c:strCache>
            </c:strRef>
          </c:cat>
          <c:val>
            <c:numRef>
              <c:f>'Productivity Deltas'!$L$47:$L$48</c:f>
              <c:numCache>
                <c:formatCode>0.0%</c:formatCode>
                <c:ptCount val="2"/>
                <c:pt idx="0">
                  <c:v>0.24455080721797873</c:v>
                </c:pt>
                <c:pt idx="1">
                  <c:v>0.17791221146818215</c:v>
                </c:pt>
              </c:numCache>
            </c:numRef>
          </c:val>
          <c:extLst>
            <c:ext xmlns:c16="http://schemas.microsoft.com/office/drawing/2014/chart" uri="{C3380CC4-5D6E-409C-BE32-E72D297353CC}">
              <c16:uniqueId val="{00000002-6987-4255-892B-29D1DDC4E929}"/>
            </c:ext>
          </c:extLst>
        </c:ser>
        <c:dLbls>
          <c:dLblPos val="ctr"/>
          <c:showLegendKey val="0"/>
          <c:showVal val="1"/>
          <c:showCatName val="0"/>
          <c:showSerName val="0"/>
          <c:showPercent val="0"/>
          <c:showBubbleSize val="0"/>
        </c:dLbls>
        <c:gapWidth val="219"/>
        <c:overlap val="-27"/>
        <c:axId val="613565008"/>
        <c:axId val="617392848"/>
      </c:barChart>
      <c:catAx>
        <c:axId val="61356500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7392848"/>
        <c:crosses val="autoZero"/>
        <c:auto val="1"/>
        <c:lblAlgn val="ctr"/>
        <c:lblOffset val="100"/>
        <c:noMultiLvlLbl val="0"/>
      </c:catAx>
      <c:valAx>
        <c:axId val="617392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13565008"/>
        <c:crosses val="autoZero"/>
        <c:crossBetween val="between"/>
      </c:valAx>
      <c:spPr>
        <a:noFill/>
        <a:ln>
          <a:noFill/>
        </a:ln>
        <a:effectLst/>
      </c:spPr>
    </c:plotArea>
    <c:legend>
      <c:legendPos val="b"/>
      <c:layout>
        <c:manualLayout>
          <c:xMode val="edge"/>
          <c:yMode val="edge"/>
          <c:x val="1.3905867698741043E-2"/>
          <c:y val="0.8492642313153479"/>
          <c:w val="0.98609413230125897"/>
          <c:h val="0.1343423260617012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05289111588323"/>
          <c:y val="7.9371750261820098E-2"/>
          <c:w val="0.81903404119939549"/>
          <c:h val="0.537399379927048"/>
        </c:manualLayout>
      </c:layout>
      <c:lineChart>
        <c:grouping val="standard"/>
        <c:varyColors val="0"/>
        <c:ser>
          <c:idx val="0"/>
          <c:order val="0"/>
          <c:tx>
            <c:strRef>
              <c:f>'[GDPbyInd_VA_1947-2015.xlsx]RealVA'!$B$129</c:f>
              <c:strCache>
                <c:ptCount val="1"/>
                <c:pt idx="0">
                  <c:v>Manufacturing</c:v>
                </c:pt>
              </c:strCache>
            </c:strRef>
          </c:tx>
          <c:spPr>
            <a:ln w="28575" cap="rnd">
              <a:solidFill>
                <a:srgbClr val="185A7C"/>
              </a:solidFill>
              <a:round/>
            </a:ln>
            <a:effectLst/>
          </c:spPr>
          <c:marker>
            <c:symbol val="none"/>
          </c:marker>
          <c:cat>
            <c:strRef>
              <c:f>'[GDPbyInd_VA_1947-2015.xlsx]RealVA'!$C$128:$R$128</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'[GDPbyInd_VA_1947-2015.xlsx]RealVA'!$C$129:$R$129</c:f>
              <c:numCache>
                <c:formatCode>0%</c:formatCode>
                <c:ptCount val="16"/>
                <c:pt idx="0">
                  <c:v>100</c:v>
                </c:pt>
                <c:pt idx="1">
                  <c:v>95.962374373857415</c:v>
                </c:pt>
                <c:pt idx="2">
                  <c:v>96.906882126455386</c:v>
                </c:pt>
                <c:pt idx="3">
                  <c:v>101.79969799204001</c:v>
                </c:pt>
                <c:pt idx="4">
                  <c:v>108.37470193710475</c:v>
                </c:pt>
                <c:pt idx="5">
                  <c:v>110.81627599610546</c:v>
                </c:pt>
                <c:pt idx="6">
                  <c:v>116.31971927355922</c:v>
                </c:pt>
                <c:pt idx="7">
                  <c:v>120.05689625384137</c:v>
                </c:pt>
                <c:pt idx="8">
                  <c:v>116.58249489012759</c:v>
                </c:pt>
                <c:pt idx="9">
                  <c:v>107.6994565478407</c:v>
                </c:pt>
                <c:pt idx="10">
                  <c:v>113.40536117145656</c:v>
                </c:pt>
                <c:pt idx="11">
                  <c:v>113.72090397805982</c:v>
                </c:pt>
                <c:pt idx="12">
                  <c:v>114.07093881313742</c:v>
                </c:pt>
                <c:pt idx="13">
                  <c:v>115.77477017269091</c:v>
                </c:pt>
                <c:pt idx="14">
                  <c:v>117.64445018272043</c:v>
                </c:pt>
                <c:pt idx="15">
                  <c:v>119.20070805335847</c:v>
                </c:pt>
              </c:numCache>
            </c:numRef>
          </c:val>
          <c:smooth val="0"/>
          <c:extLst>
            <c:ext xmlns:c16="http://schemas.microsoft.com/office/drawing/2014/chart" uri="{C3380CC4-5D6E-409C-BE32-E72D297353CC}">
              <c16:uniqueId val="{00000000-5D1C-4B46-9B2B-323CBCE3C9CC}"/>
            </c:ext>
          </c:extLst>
        </c:ser>
        <c:ser>
          <c:idx val="1"/>
          <c:order val="1"/>
          <c:tx>
            <c:strRef>
              <c:f>'[GDPbyInd_VA_1947-2015.xlsx]RealVA'!$B$130</c:f>
              <c:strCache>
                <c:ptCount val="1"/>
                <c:pt idx="0">
                  <c:v>Manufacturing minus computers</c:v>
                </c:pt>
              </c:strCache>
            </c:strRef>
          </c:tx>
          <c:spPr>
            <a:ln w="28575" cap="rnd">
              <a:solidFill>
                <a:schemeClr val="bg1">
                  <a:lumMod val="65000"/>
                </a:schemeClr>
              </a:solidFill>
              <a:round/>
            </a:ln>
            <a:effectLst/>
          </c:spPr>
          <c:marker>
            <c:symbol val="none"/>
          </c:marker>
          <c:cat>
            <c:strRef>
              <c:f>'[GDPbyInd_VA_1947-2015.xlsx]RealVA'!$C$128:$R$128</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'[GDPbyInd_VA_1947-2015.xlsx]RealVA'!$C$130:$R$130</c:f>
              <c:numCache>
                <c:formatCode>0%</c:formatCode>
                <c:ptCount val="16"/>
                <c:pt idx="0">
                  <c:v>100</c:v>
                </c:pt>
                <c:pt idx="1">
                  <c:v>95.972471431369115</c:v>
                </c:pt>
                <c:pt idx="2">
                  <c:v>96.484364662231187</c:v>
                </c:pt>
                <c:pt idx="3">
                  <c:v>100.10440319481715</c:v>
                </c:pt>
                <c:pt idx="4">
                  <c:v>105.95230533898618</c:v>
                </c:pt>
                <c:pt idx="5">
                  <c:v>107.37279747632734</c:v>
                </c:pt>
                <c:pt idx="6">
                  <c:v>111.50896358988203</c:v>
                </c:pt>
                <c:pt idx="7">
                  <c:v>113.94219318163775</c:v>
                </c:pt>
                <c:pt idx="8">
                  <c:v>108.61141104424365</c:v>
                </c:pt>
                <c:pt idx="9">
                  <c:v>99.096363222552156</c:v>
                </c:pt>
                <c:pt idx="10">
                  <c:v>103.37080733177721</c:v>
                </c:pt>
                <c:pt idx="11">
                  <c:v>103.10569731806851</c:v>
                </c:pt>
                <c:pt idx="12">
                  <c:v>102.71064568546188</c:v>
                </c:pt>
                <c:pt idx="13">
                  <c:v>104.45877066230528</c:v>
                </c:pt>
                <c:pt idx="14">
                  <c:v>105.89540625942804</c:v>
                </c:pt>
                <c:pt idx="15">
                  <c:v>106.39969089244221</c:v>
                </c:pt>
              </c:numCache>
            </c:numRef>
          </c:val>
          <c:smooth val="0"/>
          <c:extLst>
            <c:ext xmlns:c16="http://schemas.microsoft.com/office/drawing/2014/chart" uri="{C3380CC4-5D6E-409C-BE32-E72D297353CC}">
              <c16:uniqueId val="{00000001-5D1C-4B46-9B2B-323CBCE3C9CC}"/>
            </c:ext>
          </c:extLst>
        </c:ser>
        <c:ser>
          <c:idx val="2"/>
          <c:order val="2"/>
          <c:tx>
            <c:strRef>
              <c:f>'[GDPbyInd_VA_1947-2015.xlsx]RealVA'!$B$131</c:f>
              <c:strCache>
                <c:ptCount val="1"/>
                <c:pt idx="0">
                  <c:v>Rest of economy</c:v>
                </c:pt>
              </c:strCache>
            </c:strRef>
          </c:tx>
          <c:spPr>
            <a:ln w="28575" cap="rnd">
              <a:solidFill>
                <a:srgbClr val="F98D29"/>
              </a:solidFill>
              <a:round/>
            </a:ln>
            <a:effectLst/>
          </c:spPr>
          <c:marker>
            <c:symbol val="none"/>
          </c:marker>
          <c:cat>
            <c:strRef>
              <c:f>'[GDPbyInd_VA_1947-2015.xlsx]RealVA'!$C$128:$R$128</c:f>
              <c:strCach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strCache>
            </c:strRef>
          </c:cat>
          <c:val>
            <c:numRef>
              <c:f>'[GDPbyInd_VA_1947-2015.xlsx]RealVA'!$C$131:$R$131</c:f>
              <c:numCache>
                <c:formatCode>0%</c:formatCode>
                <c:ptCount val="16"/>
                <c:pt idx="0">
                  <c:v>100</c:v>
                </c:pt>
                <c:pt idx="1">
                  <c:v>101.70963230501722</c:v>
                </c:pt>
                <c:pt idx="2">
                  <c:v>103.63889897686201</c:v>
                </c:pt>
                <c:pt idx="3">
                  <c:v>106.22985251256549</c:v>
                </c:pt>
                <c:pt idx="4">
                  <c:v>109.85325368545172</c:v>
                </c:pt>
                <c:pt idx="5">
                  <c:v>113.70130912633549</c:v>
                </c:pt>
                <c:pt idx="6">
                  <c:v>116.36038728446256</c:v>
                </c:pt>
                <c:pt idx="7">
                  <c:v>118.18580589173935</c:v>
                </c:pt>
                <c:pt idx="8">
                  <c:v>118.29833382178494</c:v>
                </c:pt>
                <c:pt idx="9">
                  <c:v>115.8413021222043</c:v>
                </c:pt>
                <c:pt idx="10">
                  <c:v>118.33838350602859</c:v>
                </c:pt>
                <c:pt idx="11">
                  <c:v>120.45310358127963</c:v>
                </c:pt>
                <c:pt idx="12">
                  <c:v>123.45089728907996</c:v>
                </c:pt>
                <c:pt idx="13">
                  <c:v>125.28903906404946</c:v>
                </c:pt>
                <c:pt idx="14">
                  <c:v>128.46851668583204</c:v>
                </c:pt>
                <c:pt idx="15">
                  <c:v>131.7746235964014</c:v>
                </c:pt>
              </c:numCache>
            </c:numRef>
          </c:val>
          <c:smooth val="0"/>
          <c:extLst>
            <c:ext xmlns:c16="http://schemas.microsoft.com/office/drawing/2014/chart" uri="{C3380CC4-5D6E-409C-BE32-E72D297353CC}">
              <c16:uniqueId val="{00000002-5D1C-4B46-9B2B-323CBCE3C9CC}"/>
            </c:ext>
          </c:extLst>
        </c:ser>
        <c:dLbls>
          <c:showLegendKey val="0"/>
          <c:showVal val="0"/>
          <c:showCatName val="0"/>
          <c:showSerName val="0"/>
          <c:showPercent val="0"/>
          <c:showBubbleSize val="0"/>
        </c:dLbls>
        <c:smooth val="0"/>
        <c:axId val="676107432"/>
        <c:axId val="676106776"/>
      </c:lineChart>
      <c:catAx>
        <c:axId val="67610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6106776"/>
        <c:crosses val="autoZero"/>
        <c:auto val="1"/>
        <c:lblAlgn val="ctr"/>
        <c:lblOffset val="100"/>
        <c:noMultiLvlLbl val="0"/>
      </c:catAx>
      <c:valAx>
        <c:axId val="676106776"/>
        <c:scaling>
          <c:orientation val="minMax"/>
          <c:max val="135"/>
          <c:min val="9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76107432"/>
        <c:crosses val="autoZero"/>
        <c:crossBetween val="between"/>
      </c:valAx>
      <c:spPr>
        <a:noFill/>
        <a:ln>
          <a:noFill/>
        </a:ln>
        <a:effectLst/>
      </c:spPr>
    </c:plotArea>
    <c:legend>
      <c:legendPos val="b"/>
      <c:layout>
        <c:manualLayout>
          <c:xMode val="edge"/>
          <c:yMode val="edge"/>
          <c:x val="0"/>
          <c:y val="0.80022180659880104"/>
          <c:w val="1"/>
          <c:h val="0.18313286857489369"/>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a:pPr>
      <a:endParaRPr lang="en-US"/>
    </a:p>
  </c:txPr>
  <c:externalData r:id="rId4">
    <c:autoUpdate val="0"/>
  </c:externalData>
  <c:userShapes r:id="rId5"/>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132405324334458"/>
          <c:y val="7.5997580380577426E-2"/>
          <c:w val="0.49080357142857145"/>
          <c:h val="0.88796636292699282"/>
        </c:manualLayout>
      </c:layout>
      <c:barChart>
        <c:barDir val="bar"/>
        <c:grouping val="clustered"/>
        <c:varyColors val="0"/>
        <c:ser>
          <c:idx val="0"/>
          <c:order val="0"/>
          <c:tx>
            <c:strRef>
              <c:f>'2008-2015'!$B$3</c:f>
              <c:strCache>
                <c:ptCount val="1"/>
                <c:pt idx="0">
                  <c:v>2008-2015</c:v>
                </c:pt>
              </c:strCache>
            </c:strRef>
          </c:tx>
          <c:spPr>
            <a:solidFill>
              <a:srgbClr val="F98D29"/>
            </a:solidFill>
            <a:ln>
              <a:noFill/>
            </a:ln>
            <a:effectLst/>
          </c:spPr>
          <c:invertIfNegative val="0"/>
          <c:cat>
            <c:strRef>
              <c:f>'2008-2015'!$A$4:$A$24</c:f>
              <c:strCache>
                <c:ptCount val="21"/>
                <c:pt idx="0">
                  <c:v>  Manufacturing</c:v>
                </c:pt>
                <c:pt idx="1">
                  <c:v>Manufacturing minus computers</c:v>
                </c:pt>
                <c:pt idx="2">
                  <c:v>      Primary metals</c:v>
                </c:pt>
                <c:pt idx="3">
                  <c:v>      Motor vehicles, bodies and trailers, and parts</c:v>
                </c:pt>
                <c:pt idx="4">
                  <c:v>      Computer and electronic products</c:v>
                </c:pt>
                <c:pt idx="5">
                  <c:v>      Plastics and rubber products</c:v>
                </c:pt>
                <c:pt idx="6">
                  <c:v>      Miscellaneous manufacturing</c:v>
                </c:pt>
                <c:pt idx="7">
                  <c:v>      Petroleum and coal products</c:v>
                </c:pt>
                <c:pt idx="8">
                  <c:v>      Chemical products</c:v>
                </c:pt>
                <c:pt idx="9">
                  <c:v>      Other transportation equipment</c:v>
                </c:pt>
                <c:pt idx="10">
                  <c:v>      Food and beverage and tobacco products</c:v>
                </c:pt>
                <c:pt idx="11">
                  <c:v>      Wood products</c:v>
                </c:pt>
                <c:pt idx="12">
                  <c:v>      Machinery</c:v>
                </c:pt>
                <c:pt idx="13">
                  <c:v>      Fabricated metal products</c:v>
                </c:pt>
                <c:pt idx="14">
                  <c:v>      Nonmetallic mineral products</c:v>
                </c:pt>
                <c:pt idx="15">
                  <c:v>      Printing and related support activities</c:v>
                </c:pt>
                <c:pt idx="16">
                  <c:v>      Apparel and leather and allied products</c:v>
                </c:pt>
                <c:pt idx="17">
                  <c:v>      Paper products</c:v>
                </c:pt>
                <c:pt idx="18">
                  <c:v>      Textile mills and textile product mills</c:v>
                </c:pt>
                <c:pt idx="19">
                  <c:v>      Electrical equipment, appliances</c:v>
                </c:pt>
                <c:pt idx="20">
                  <c:v>      Furniture and related products</c:v>
                </c:pt>
              </c:strCache>
            </c:strRef>
          </c:cat>
          <c:val>
            <c:numRef>
              <c:f>'2008-2015'!$B$4:$B$24</c:f>
              <c:numCache>
                <c:formatCode>0%</c:formatCode>
                <c:ptCount val="21"/>
                <c:pt idx="0">
                  <c:v>2.2458029961516912E-2</c:v>
                </c:pt>
                <c:pt idx="1">
                  <c:v>-2.0363607566984743E-2</c:v>
                </c:pt>
                <c:pt idx="2">
                  <c:v>0.40748969364832499</c:v>
                </c:pt>
                <c:pt idx="3">
                  <c:v>0.38873595505617975</c:v>
                </c:pt>
                <c:pt idx="4">
                  <c:v>0.33141706881850874</c:v>
                </c:pt>
                <c:pt idx="5">
                  <c:v>9.8742310983386927E-2</c:v>
                </c:pt>
                <c:pt idx="6">
                  <c:v>1.2750291820059267E-2</c:v>
                </c:pt>
                <c:pt idx="7">
                  <c:v>-1.9644046504961876E-3</c:v>
                </c:pt>
                <c:pt idx="8">
                  <c:v>-3.6294064220394051E-2</c:v>
                </c:pt>
                <c:pt idx="9">
                  <c:v>-3.9447263854411108E-2</c:v>
                </c:pt>
                <c:pt idx="10">
                  <c:v>-4.0945951344225628E-2</c:v>
                </c:pt>
                <c:pt idx="11">
                  <c:v>-5.4580261496476767E-2</c:v>
                </c:pt>
                <c:pt idx="12">
                  <c:v>-7.2344682465762866E-2</c:v>
                </c:pt>
                <c:pt idx="13">
                  <c:v>-0.10819646660494986</c:v>
                </c:pt>
                <c:pt idx="14">
                  <c:v>-0.10922971935511383</c:v>
                </c:pt>
                <c:pt idx="15">
                  <c:v>-0.12614633502672035</c:v>
                </c:pt>
                <c:pt idx="16">
                  <c:v>-0.13098987147842367</c:v>
                </c:pt>
                <c:pt idx="17">
                  <c:v>-0.13588806701719991</c:v>
                </c:pt>
                <c:pt idx="18">
                  <c:v>-0.16743263003969078</c:v>
                </c:pt>
                <c:pt idx="19">
                  <c:v>-0.16757296083811424</c:v>
                </c:pt>
                <c:pt idx="20">
                  <c:v>-0.2115610982088888</c:v>
                </c:pt>
              </c:numCache>
            </c:numRef>
          </c:val>
          <c:extLst>
            <c:ext xmlns:c16="http://schemas.microsoft.com/office/drawing/2014/chart" uri="{C3380CC4-5D6E-409C-BE32-E72D297353CC}">
              <c16:uniqueId val="{00000000-1302-4055-9811-8DE0E57D54E5}"/>
            </c:ext>
          </c:extLst>
        </c:ser>
        <c:dLbls>
          <c:showLegendKey val="0"/>
          <c:showVal val="0"/>
          <c:showCatName val="0"/>
          <c:showSerName val="0"/>
          <c:showPercent val="0"/>
          <c:showBubbleSize val="0"/>
        </c:dLbls>
        <c:gapWidth val="182"/>
        <c:axId val="468399432"/>
        <c:axId val="468400416"/>
      </c:barChart>
      <c:catAx>
        <c:axId val="4683994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accent6">
                    <a:lumMod val="10000"/>
                  </a:schemeClr>
                </a:solidFill>
                <a:latin typeface="+mn-lt"/>
                <a:ea typeface="+mn-ea"/>
                <a:cs typeface="+mn-cs"/>
              </a:defRPr>
            </a:pPr>
            <a:endParaRPr lang="en-US"/>
          </a:p>
        </c:txPr>
        <c:crossAx val="468400416"/>
        <c:crosses val="autoZero"/>
        <c:auto val="1"/>
        <c:lblAlgn val="ctr"/>
        <c:lblOffset val="100"/>
        <c:noMultiLvlLbl val="0"/>
      </c:catAx>
      <c:valAx>
        <c:axId val="468400416"/>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68399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rgbClr val="1C5A7C"/>
                </a:solidFill>
                <a:latin typeface="+mn-lt"/>
                <a:ea typeface="+mn-ea"/>
                <a:cs typeface="+mn-cs"/>
              </a:defRPr>
            </a:pPr>
            <a:r>
              <a:rPr lang="en-US" sz="2000" dirty="0">
                <a:solidFill>
                  <a:srgbClr val="1C5A7C"/>
                </a:solidFill>
              </a:rPr>
              <a:t>Average Labor</a:t>
            </a:r>
            <a:r>
              <a:rPr lang="en-US" sz="2000" baseline="0" dirty="0">
                <a:solidFill>
                  <a:srgbClr val="1C5A7C"/>
                </a:solidFill>
              </a:rPr>
              <a:t> Productivity Growth, Manufacturing Sector</a:t>
            </a:r>
            <a:endParaRPr lang="en-US" sz="2000" dirty="0">
              <a:solidFill>
                <a:srgbClr val="1C5A7C"/>
              </a:solidFill>
            </a:endParaRPr>
          </a:p>
        </c:rich>
      </c:tx>
      <c:layout>
        <c:manualLayout>
          <c:xMode val="edge"/>
          <c:yMode val="edge"/>
          <c:x val="0.17160762833034618"/>
          <c:y val="3.344983709665949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rgbClr val="1C5A7C"/>
              </a:solidFill>
              <a:latin typeface="+mn-lt"/>
              <a:ea typeface="+mn-ea"/>
              <a:cs typeface="+mn-cs"/>
            </a:defRPr>
          </a:pPr>
          <a:endParaRPr lang="en-US"/>
        </a:p>
      </c:txPr>
    </c:title>
    <c:autoTitleDeleted val="0"/>
    <c:plotArea>
      <c:layout>
        <c:manualLayout>
          <c:layoutTarget val="inner"/>
          <c:xMode val="edge"/>
          <c:yMode val="edge"/>
          <c:x val="5.6686871941518821E-2"/>
          <c:y val="0.19659494071861711"/>
          <c:w val="0.91901645286666533"/>
          <c:h val="0.73774911756720063"/>
        </c:manualLayout>
      </c:layout>
      <c:barChart>
        <c:barDir val="col"/>
        <c:grouping val="clustered"/>
        <c:varyColors val="0"/>
        <c:ser>
          <c:idx val="0"/>
          <c:order val="0"/>
          <c:tx>
            <c:strRef>
              <c:f>Sheet1!$E$1</c:f>
              <c:strCache>
                <c:ptCount val="1"/>
                <c:pt idx="0">
                  <c:v>Average Growth</c:v>
                </c:pt>
              </c:strCache>
            </c:strRef>
          </c:tx>
          <c:spPr>
            <a:solidFill>
              <a:srgbClr val="F98D2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1C5A7C"/>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Sheet1!$D$2:$D$5</c:f>
              <c:strCache>
                <c:ptCount val="3"/>
                <c:pt idx="0">
                  <c:v>1990-1999</c:v>
                </c:pt>
                <c:pt idx="1">
                  <c:v>2000-2009</c:v>
                </c:pt>
                <c:pt idx="2">
                  <c:v>2010-2016</c:v>
                </c:pt>
              </c:strCache>
              <c:extLst/>
            </c:strRef>
          </c:cat>
          <c:val>
            <c:numRef>
              <c:f>Sheet1!$E$2:$E$5</c:f>
              <c:numCache>
                <c:formatCode>####0.0##;\-####0.0##;0.0##;@</c:formatCode>
                <c:ptCount val="3"/>
                <c:pt idx="0">
                  <c:v>3.72</c:v>
                </c:pt>
                <c:pt idx="1">
                  <c:v>3.6500000000000008</c:v>
                </c:pt>
                <c:pt idx="2">
                  <c:v>2.5571428571428569</c:v>
                </c:pt>
              </c:numCache>
              <c:extLst/>
            </c:numRef>
          </c:val>
          <c:extLst>
            <c:ext xmlns:c16="http://schemas.microsoft.com/office/drawing/2014/chart" uri="{C3380CC4-5D6E-409C-BE32-E72D297353CC}">
              <c16:uniqueId val="{00000000-7BEB-4D48-B0FD-C5A37EA2E941}"/>
            </c:ext>
          </c:extLst>
        </c:ser>
        <c:dLbls>
          <c:dLblPos val="outEnd"/>
          <c:showLegendKey val="0"/>
          <c:showVal val="1"/>
          <c:showCatName val="0"/>
          <c:showSerName val="0"/>
          <c:showPercent val="0"/>
          <c:showBubbleSize val="0"/>
        </c:dLbls>
        <c:gapWidth val="219"/>
        <c:overlap val="-27"/>
        <c:axId val="574928072"/>
        <c:axId val="574928400"/>
      </c:barChart>
      <c:catAx>
        <c:axId val="574928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1C5A7C"/>
                </a:solidFill>
                <a:latin typeface="+mn-lt"/>
                <a:ea typeface="+mn-ea"/>
                <a:cs typeface="+mn-cs"/>
              </a:defRPr>
            </a:pPr>
            <a:endParaRPr lang="en-US"/>
          </a:p>
        </c:txPr>
        <c:crossAx val="574928400"/>
        <c:crosses val="autoZero"/>
        <c:auto val="1"/>
        <c:lblAlgn val="ctr"/>
        <c:lblOffset val="100"/>
        <c:noMultiLvlLbl val="0"/>
      </c:catAx>
      <c:valAx>
        <c:axId val="574928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rgbClr val="1C5A7C"/>
                    </a:solidFill>
                    <a:latin typeface="+mn-lt"/>
                    <a:ea typeface="+mn-ea"/>
                    <a:cs typeface="+mn-cs"/>
                  </a:defRPr>
                </a:pPr>
                <a:r>
                  <a:rPr lang="en-US" sz="1400" dirty="0">
                    <a:solidFill>
                      <a:srgbClr val="1C5A7C"/>
                    </a:solidFill>
                  </a:rPr>
                  <a:t>Average Annual Percentage Growth</a:t>
                </a:r>
              </a:p>
            </c:rich>
          </c:tx>
          <c:layout>
            <c:manualLayout>
              <c:xMode val="edge"/>
              <c:yMode val="edge"/>
              <c:x val="5.7755698369748264E-4"/>
              <c:y val="0.30205027630419207"/>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rgbClr val="1C5A7C"/>
                  </a:solidFill>
                  <a:latin typeface="+mn-lt"/>
                  <a:ea typeface="+mn-ea"/>
                  <a:cs typeface="+mn-cs"/>
                </a:defRPr>
              </a:pPr>
              <a:endParaRPr lang="en-US"/>
            </a:p>
          </c:txPr>
        </c:title>
        <c:numFmt formatCode="####0.0##;\-####0.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1C5A7C"/>
                </a:solidFill>
                <a:latin typeface="+mn-lt"/>
                <a:ea typeface="+mn-ea"/>
                <a:cs typeface="+mn-cs"/>
              </a:defRPr>
            </a:pPr>
            <a:endParaRPr lang="en-US"/>
          </a:p>
        </c:txPr>
        <c:crossAx val="574928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cdr:y>
    </cdr:from>
    <cdr:to>
      <cdr:x>1</cdr:x>
      <cdr:y>0.09675</cdr:y>
    </cdr:to>
    <cdr:sp macro="" textlink="">
      <cdr:nvSpPr>
        <cdr:cNvPr id="2" name="TextBox 1"/>
        <cdr:cNvSpPr txBox="1"/>
      </cdr:nvSpPr>
      <cdr:spPr>
        <a:xfrm xmlns:a="http://schemas.openxmlformats.org/drawingml/2006/main">
          <a:off x="0" y="0"/>
          <a:ext cx="4495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r>
            <a:rPr lang="en-US" sz="2000" dirty="0">
              <a:solidFill>
                <a:schemeClr val="accent6">
                  <a:lumMod val="10000"/>
                </a:schemeClr>
              </a:solidFill>
              <a:latin typeface="Trade Gothic LT Std" panose="020B0503020502020204" pitchFamily="34" charset="0"/>
            </a:rPr>
            <a:t>Real Value Added Growth, 2000=100</a:t>
          </a:r>
        </a:p>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0.0179</cdr:x>
      <cdr:y>0.89286</cdr:y>
    </cdr:from>
    <cdr:to>
      <cdr:x>0.4399</cdr:x>
      <cdr:y>1</cdr:y>
    </cdr:to>
    <cdr:sp macro="" textlink="">
      <cdr:nvSpPr>
        <cdr:cNvPr id="2" name="TextBox 1">
          <a:extLst xmlns:a="http://schemas.openxmlformats.org/drawingml/2006/main">
            <a:ext uri="{FF2B5EF4-FFF2-40B4-BE49-F238E27FC236}">
              <a16:creationId xmlns:a16="http://schemas.microsoft.com/office/drawing/2014/main" id="{5A9D9D88-B5FE-44A2-B51E-3A78060697DD}"/>
            </a:ext>
          </a:extLst>
        </cdr:cNvPr>
        <cdr:cNvSpPr txBox="1"/>
      </cdr:nvSpPr>
      <cdr:spPr>
        <a:xfrm xmlns:a="http://schemas.openxmlformats.org/drawingml/2006/main">
          <a:off x="177800" y="3810000"/>
          <a:ext cx="4191000" cy="4572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300" dirty="0">
            <a:solidFill>
              <a:schemeClr val="accent6">
                <a:lumMod val="10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D4F65C5-86B9-48B5-995A-55CC2840C7FC}" type="datetimeFigureOut">
              <a:rPr lang="en-US" smtClean="0"/>
              <a:t>9/7/2017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364A0BE-2000-44B7-B5A8-0D19AAF96C66}" type="slidenum">
              <a:rPr lang="en-US" smtClean="0"/>
              <a:t>‹#›</a:t>
            </a:fld>
            <a:endParaRPr lang="en-US" dirty="0"/>
          </a:p>
        </p:txBody>
      </p:sp>
    </p:spTree>
    <p:extLst>
      <p:ext uri="{BB962C8B-B14F-4D97-AF65-F5344CB8AC3E}">
        <p14:creationId xmlns:p14="http://schemas.microsoft.com/office/powerpoint/2010/main" val="1412311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61512-43B1-4E89-A941-8C845A00B5D4}" type="datetimeFigureOut">
              <a:rPr lang="en-US" smtClean="0"/>
              <a:t>9/7/2017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8AB94-8542-446D-B4B5-6EFCBEF72488}" type="slidenum">
              <a:rPr lang="en-US" smtClean="0"/>
              <a:t>‹#›</a:t>
            </a:fld>
            <a:endParaRPr lang="en-US" dirty="0"/>
          </a:p>
        </p:txBody>
      </p:sp>
    </p:spTree>
    <p:extLst>
      <p:ext uri="{BB962C8B-B14F-4D97-AF65-F5344CB8AC3E}">
        <p14:creationId xmlns:p14="http://schemas.microsoft.com/office/powerpoint/2010/main" val="3827916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4</a:t>
            </a:fld>
            <a:endParaRPr lang="en-US" dirty="0"/>
          </a:p>
        </p:txBody>
      </p:sp>
    </p:spTree>
    <p:extLst>
      <p:ext uri="{BB962C8B-B14F-4D97-AF65-F5344CB8AC3E}">
        <p14:creationId xmlns:p14="http://schemas.microsoft.com/office/powerpoint/2010/main" val="3812769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36263" indent="-283178" eaLnBrk="0" hangingPunct="0">
              <a:defRPr sz="1900">
                <a:solidFill>
                  <a:schemeClr val="tx1"/>
                </a:solidFill>
                <a:latin typeface="Arial" charset="0"/>
                <a:ea typeface="ＭＳ Ｐゴシック" pitchFamily="34" charset="-128"/>
              </a:defRPr>
            </a:lvl2pPr>
            <a:lvl3pPr marL="1132713" indent="-226543" eaLnBrk="0" hangingPunct="0">
              <a:defRPr sz="1900">
                <a:solidFill>
                  <a:schemeClr val="tx1"/>
                </a:solidFill>
                <a:latin typeface="Arial" charset="0"/>
                <a:ea typeface="ＭＳ Ｐゴシック" pitchFamily="34" charset="-128"/>
              </a:defRPr>
            </a:lvl3pPr>
            <a:lvl4pPr marL="1585798" indent="-226543" eaLnBrk="0" hangingPunct="0">
              <a:defRPr sz="1900">
                <a:solidFill>
                  <a:schemeClr val="tx1"/>
                </a:solidFill>
                <a:latin typeface="Arial" charset="0"/>
                <a:ea typeface="ＭＳ Ｐゴシック" pitchFamily="34" charset="-128"/>
              </a:defRPr>
            </a:lvl4pPr>
            <a:lvl5pPr marL="2038883" indent="-226543" eaLnBrk="0" hangingPunct="0">
              <a:defRPr sz="1900">
                <a:solidFill>
                  <a:schemeClr val="tx1"/>
                </a:solidFill>
                <a:latin typeface="Arial" charset="0"/>
                <a:ea typeface="ＭＳ Ｐゴシック" pitchFamily="34" charset="-128"/>
              </a:defRPr>
            </a:lvl5pPr>
            <a:lvl6pPr marL="249196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6pPr>
            <a:lvl7pPr marL="294505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7pPr>
            <a:lvl8pPr marL="339813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8pPr>
            <a:lvl9pPr marL="385122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E6070DBF-FEFC-4B20-A3D0-FAFAA15C4A9D}" type="slidenum">
              <a:rPr lang="en-US" altLang="en-US" sz="1200">
                <a:latin typeface="Calibri" pitchFamily="34" charset="0"/>
              </a:rPr>
              <a:pPr eaLnBrk="1" hangingPunct="1"/>
              <a:t>26</a:t>
            </a:fld>
            <a:endParaRPr lang="en-US" altLang="en-US" sz="1200" dirty="0">
              <a:latin typeface="Calibri" pitchFamily="34" charset="0"/>
            </a:endParaRPr>
          </a:p>
        </p:txBody>
      </p:sp>
    </p:spTree>
    <p:extLst>
      <p:ext uri="{BB962C8B-B14F-4D97-AF65-F5344CB8AC3E}">
        <p14:creationId xmlns:p14="http://schemas.microsoft.com/office/powerpoint/2010/main" val="2972383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30</a:t>
            </a:fld>
            <a:endParaRPr lang="en-US" dirty="0"/>
          </a:p>
        </p:txBody>
      </p:sp>
    </p:spTree>
    <p:extLst>
      <p:ext uri="{BB962C8B-B14F-4D97-AF65-F5344CB8AC3E}">
        <p14:creationId xmlns:p14="http://schemas.microsoft.com/office/powerpoint/2010/main" val="3042318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31</a:t>
            </a:fld>
            <a:endParaRPr lang="en-US" dirty="0"/>
          </a:p>
        </p:txBody>
      </p:sp>
    </p:spTree>
    <p:extLst>
      <p:ext uri="{BB962C8B-B14F-4D97-AF65-F5344CB8AC3E}">
        <p14:creationId xmlns:p14="http://schemas.microsoft.com/office/powerpoint/2010/main" val="184979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32</a:t>
            </a:fld>
            <a:endParaRPr lang="en-US" dirty="0"/>
          </a:p>
        </p:txBody>
      </p:sp>
    </p:spTree>
    <p:extLst>
      <p:ext uri="{BB962C8B-B14F-4D97-AF65-F5344CB8AC3E}">
        <p14:creationId xmlns:p14="http://schemas.microsoft.com/office/powerpoint/2010/main" val="4182054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42</a:t>
            </a:fld>
            <a:endParaRPr lang="en-US" dirty="0"/>
          </a:p>
        </p:txBody>
      </p:sp>
    </p:spTree>
    <p:extLst>
      <p:ext uri="{BB962C8B-B14F-4D97-AF65-F5344CB8AC3E}">
        <p14:creationId xmlns:p14="http://schemas.microsoft.com/office/powerpoint/2010/main" val="6613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1997 to 2012 average firm size increased 6.6 percent, from 19 employees to 20.2, and up from 17.6 in 1987. (see figure 1)  But this masked considerable differences among industries.  The average number of jobs in manufacturing firms fell 22 percent, with apparel manufacturing firms down 35 percent, textiles down 34 percent, and computer and electronic products down 23 percent</a:t>
            </a:r>
          </a:p>
          <a:p>
            <a:endParaRPr lang="en-US" dirty="0"/>
          </a:p>
          <a:p>
            <a:r>
              <a:rPr lang="en-US" dirty="0"/>
              <a:t>There were only two industries in which large establishments lost share: farming, fishing and hunting, and manufacturing 92 -2012</a:t>
            </a:r>
          </a:p>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6</a:t>
            </a:fld>
            <a:endParaRPr lang="en-US" dirty="0"/>
          </a:p>
        </p:txBody>
      </p:sp>
    </p:spTree>
    <p:extLst>
      <p:ext uri="{BB962C8B-B14F-4D97-AF65-F5344CB8AC3E}">
        <p14:creationId xmlns:p14="http://schemas.microsoft.com/office/powerpoint/2010/main" val="108065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5D7A22-D2EC-6D44-A8A9-0A82A6C4AD7A}" type="slidenum">
              <a:rPr lang="en-US" smtClean="0"/>
              <a:pPr/>
              <a:t>17</a:t>
            </a:fld>
            <a:endParaRPr lang="en-US" dirty="0"/>
          </a:p>
        </p:txBody>
      </p:sp>
    </p:spTree>
    <p:extLst>
      <p:ext uri="{BB962C8B-B14F-4D97-AF65-F5344CB8AC3E}">
        <p14:creationId xmlns:p14="http://schemas.microsoft.com/office/powerpoint/2010/main" val="3052715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18</a:t>
            </a:fld>
            <a:endParaRPr lang="en-US" dirty="0"/>
          </a:p>
        </p:txBody>
      </p:sp>
    </p:spTree>
    <p:extLst>
      <p:ext uri="{BB962C8B-B14F-4D97-AF65-F5344CB8AC3E}">
        <p14:creationId xmlns:p14="http://schemas.microsoft.com/office/powerpoint/2010/main" val="4292419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58AB94-8542-446D-B4B5-6EFCBEF72488}" type="slidenum">
              <a:rPr lang="en-US" smtClean="0"/>
              <a:t>20</a:t>
            </a:fld>
            <a:endParaRPr lang="en-US" dirty="0"/>
          </a:p>
        </p:txBody>
      </p:sp>
    </p:spTree>
    <p:extLst>
      <p:ext uri="{BB962C8B-B14F-4D97-AF65-F5344CB8AC3E}">
        <p14:creationId xmlns:p14="http://schemas.microsoft.com/office/powerpoint/2010/main" val="428233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36263" indent="-283178" eaLnBrk="0" hangingPunct="0">
              <a:defRPr sz="1900">
                <a:solidFill>
                  <a:schemeClr val="tx1"/>
                </a:solidFill>
                <a:latin typeface="Arial" charset="0"/>
                <a:ea typeface="ＭＳ Ｐゴシック" pitchFamily="34" charset="-128"/>
              </a:defRPr>
            </a:lvl2pPr>
            <a:lvl3pPr marL="1132713" indent="-226543" eaLnBrk="0" hangingPunct="0">
              <a:defRPr sz="1900">
                <a:solidFill>
                  <a:schemeClr val="tx1"/>
                </a:solidFill>
                <a:latin typeface="Arial" charset="0"/>
                <a:ea typeface="ＭＳ Ｐゴシック" pitchFamily="34" charset="-128"/>
              </a:defRPr>
            </a:lvl3pPr>
            <a:lvl4pPr marL="1585798" indent="-226543" eaLnBrk="0" hangingPunct="0">
              <a:defRPr sz="1900">
                <a:solidFill>
                  <a:schemeClr val="tx1"/>
                </a:solidFill>
                <a:latin typeface="Arial" charset="0"/>
                <a:ea typeface="ＭＳ Ｐゴシック" pitchFamily="34" charset="-128"/>
              </a:defRPr>
            </a:lvl4pPr>
            <a:lvl5pPr marL="2038883" indent="-226543" eaLnBrk="0" hangingPunct="0">
              <a:defRPr sz="1900">
                <a:solidFill>
                  <a:schemeClr val="tx1"/>
                </a:solidFill>
                <a:latin typeface="Arial" charset="0"/>
                <a:ea typeface="ＭＳ Ｐゴシック" pitchFamily="34" charset="-128"/>
              </a:defRPr>
            </a:lvl5pPr>
            <a:lvl6pPr marL="249196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6pPr>
            <a:lvl7pPr marL="294505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7pPr>
            <a:lvl8pPr marL="339813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8pPr>
            <a:lvl9pPr marL="385122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E6070DBF-FEFC-4B20-A3D0-FAFAA15C4A9D}" type="slidenum">
              <a:rPr lang="en-US" altLang="en-US" sz="1200">
                <a:latin typeface="Calibri" pitchFamily="34" charset="0"/>
              </a:rPr>
              <a:pPr eaLnBrk="1" hangingPunct="1"/>
              <a:t>21</a:t>
            </a:fld>
            <a:endParaRPr lang="en-US" altLang="en-US" sz="1200" dirty="0">
              <a:latin typeface="Calibri" pitchFamily="34" charset="0"/>
            </a:endParaRPr>
          </a:p>
        </p:txBody>
      </p:sp>
    </p:spTree>
    <p:extLst>
      <p:ext uri="{BB962C8B-B14F-4D97-AF65-F5344CB8AC3E}">
        <p14:creationId xmlns:p14="http://schemas.microsoft.com/office/powerpoint/2010/main" val="1959972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ＭＳ Ｐゴシック" pitchFamily="34" charset="-128"/>
              </a:defRPr>
            </a:lvl1pPr>
            <a:lvl2pPr marL="735157" indent="-282519" eaLnBrk="0" hangingPunct="0">
              <a:spcBef>
                <a:spcPct val="30000"/>
              </a:spcBef>
              <a:defRPr sz="1100">
                <a:solidFill>
                  <a:schemeClr val="tx1"/>
                </a:solidFill>
                <a:latin typeface="Calibri" pitchFamily="34" charset="0"/>
                <a:ea typeface="ＭＳ Ｐゴシック" pitchFamily="34" charset="-128"/>
              </a:defRPr>
            </a:lvl2pPr>
            <a:lvl3pPr marL="1131596" indent="-226320" eaLnBrk="0" hangingPunct="0">
              <a:spcBef>
                <a:spcPct val="30000"/>
              </a:spcBef>
              <a:defRPr sz="1100">
                <a:solidFill>
                  <a:schemeClr val="tx1"/>
                </a:solidFill>
                <a:latin typeface="Calibri" pitchFamily="34" charset="0"/>
                <a:ea typeface="ＭＳ Ｐゴシック" pitchFamily="34" charset="-128"/>
              </a:defRPr>
            </a:lvl3pPr>
            <a:lvl4pPr marL="1584234" indent="-226320" eaLnBrk="0" hangingPunct="0">
              <a:spcBef>
                <a:spcPct val="30000"/>
              </a:spcBef>
              <a:defRPr sz="1100">
                <a:solidFill>
                  <a:schemeClr val="tx1"/>
                </a:solidFill>
                <a:latin typeface="Calibri" pitchFamily="34" charset="0"/>
                <a:ea typeface="ＭＳ Ｐゴシック" pitchFamily="34" charset="-128"/>
              </a:defRPr>
            </a:lvl4pPr>
            <a:lvl5pPr marL="2038391" indent="-226320" eaLnBrk="0" hangingPunct="0">
              <a:spcBef>
                <a:spcPct val="30000"/>
              </a:spcBef>
              <a:defRPr sz="1100">
                <a:solidFill>
                  <a:schemeClr val="tx1"/>
                </a:solidFill>
                <a:latin typeface="Calibri" pitchFamily="34" charset="0"/>
                <a:ea typeface="ＭＳ Ｐゴシック" pitchFamily="34" charset="-128"/>
              </a:defRPr>
            </a:lvl5pPr>
            <a:lvl6pPr marL="2475840" indent="-226320" defTabSz="437449" eaLnBrk="0" fontAlgn="base" hangingPunct="0">
              <a:spcBef>
                <a:spcPct val="30000"/>
              </a:spcBef>
              <a:spcAft>
                <a:spcPct val="0"/>
              </a:spcAft>
              <a:defRPr sz="1100">
                <a:solidFill>
                  <a:schemeClr val="tx1"/>
                </a:solidFill>
                <a:latin typeface="Calibri" pitchFamily="34" charset="0"/>
                <a:ea typeface="ＭＳ Ｐゴシック" pitchFamily="34" charset="-128"/>
              </a:defRPr>
            </a:lvl6pPr>
            <a:lvl7pPr marL="2913289" indent="-226320" defTabSz="437449" eaLnBrk="0" fontAlgn="base" hangingPunct="0">
              <a:spcBef>
                <a:spcPct val="30000"/>
              </a:spcBef>
              <a:spcAft>
                <a:spcPct val="0"/>
              </a:spcAft>
              <a:defRPr sz="1100">
                <a:solidFill>
                  <a:schemeClr val="tx1"/>
                </a:solidFill>
                <a:latin typeface="Calibri" pitchFamily="34" charset="0"/>
                <a:ea typeface="ＭＳ Ｐゴシック" pitchFamily="34" charset="-128"/>
              </a:defRPr>
            </a:lvl7pPr>
            <a:lvl8pPr marL="3350738" indent="-226320" defTabSz="437449" eaLnBrk="0" fontAlgn="base" hangingPunct="0">
              <a:spcBef>
                <a:spcPct val="30000"/>
              </a:spcBef>
              <a:spcAft>
                <a:spcPct val="0"/>
              </a:spcAft>
              <a:defRPr sz="1100">
                <a:solidFill>
                  <a:schemeClr val="tx1"/>
                </a:solidFill>
                <a:latin typeface="Calibri" pitchFamily="34" charset="0"/>
                <a:ea typeface="ＭＳ Ｐゴシック" pitchFamily="34" charset="-128"/>
              </a:defRPr>
            </a:lvl8pPr>
            <a:lvl9pPr marL="3788186" indent="-226320" defTabSz="437449" eaLnBrk="0" fontAlgn="base" hangingPunct="0">
              <a:spcBef>
                <a:spcPct val="30000"/>
              </a:spcBef>
              <a:spcAft>
                <a:spcPct val="0"/>
              </a:spcAft>
              <a:defRPr sz="1100">
                <a:solidFill>
                  <a:schemeClr val="tx1"/>
                </a:solidFill>
                <a:latin typeface="Calibri" pitchFamily="34" charset="0"/>
                <a:ea typeface="ＭＳ Ｐゴシック" pitchFamily="34" charset="-128"/>
              </a:defRPr>
            </a:lvl9pPr>
          </a:lstStyle>
          <a:p>
            <a:pPr eaLnBrk="1" hangingPunct="1">
              <a:spcBef>
                <a:spcPct val="0"/>
              </a:spcBef>
            </a:pPr>
            <a:fld id="{40B25278-7AF4-42A7-9310-8064894F23D8}" type="slidenum">
              <a:rPr lang="en-US" altLang="en-US" sz="1200"/>
              <a:pPr eaLnBrk="1" hangingPunct="1">
                <a:spcBef>
                  <a:spcPct val="0"/>
                </a:spcBef>
              </a:pPr>
              <a:t>23</a:t>
            </a:fld>
            <a:endParaRPr lang="en-US" altLang="en-US" sz="1200" dirty="0"/>
          </a:p>
        </p:txBody>
      </p:sp>
    </p:spTree>
    <p:extLst>
      <p:ext uri="{BB962C8B-B14F-4D97-AF65-F5344CB8AC3E}">
        <p14:creationId xmlns:p14="http://schemas.microsoft.com/office/powerpoint/2010/main" val="3008693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36263" indent="-283178" eaLnBrk="0" hangingPunct="0">
              <a:defRPr sz="1900">
                <a:solidFill>
                  <a:schemeClr val="tx1"/>
                </a:solidFill>
                <a:latin typeface="Arial" charset="0"/>
                <a:ea typeface="ＭＳ Ｐゴシック" pitchFamily="34" charset="-128"/>
              </a:defRPr>
            </a:lvl2pPr>
            <a:lvl3pPr marL="1132713" indent="-226543" eaLnBrk="0" hangingPunct="0">
              <a:defRPr sz="1900">
                <a:solidFill>
                  <a:schemeClr val="tx1"/>
                </a:solidFill>
                <a:latin typeface="Arial" charset="0"/>
                <a:ea typeface="ＭＳ Ｐゴシック" pitchFamily="34" charset="-128"/>
              </a:defRPr>
            </a:lvl3pPr>
            <a:lvl4pPr marL="1585798" indent="-226543" eaLnBrk="0" hangingPunct="0">
              <a:defRPr sz="1900">
                <a:solidFill>
                  <a:schemeClr val="tx1"/>
                </a:solidFill>
                <a:latin typeface="Arial" charset="0"/>
                <a:ea typeface="ＭＳ Ｐゴシック" pitchFamily="34" charset="-128"/>
              </a:defRPr>
            </a:lvl4pPr>
            <a:lvl5pPr marL="2038883" indent="-226543" eaLnBrk="0" hangingPunct="0">
              <a:defRPr sz="1900">
                <a:solidFill>
                  <a:schemeClr val="tx1"/>
                </a:solidFill>
                <a:latin typeface="Arial" charset="0"/>
                <a:ea typeface="ＭＳ Ｐゴシック" pitchFamily="34" charset="-128"/>
              </a:defRPr>
            </a:lvl5pPr>
            <a:lvl6pPr marL="249196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6pPr>
            <a:lvl7pPr marL="294505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7pPr>
            <a:lvl8pPr marL="339813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8pPr>
            <a:lvl9pPr marL="385122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E6070DBF-FEFC-4B20-A3D0-FAFAA15C4A9D}" type="slidenum">
              <a:rPr lang="en-US" altLang="en-US" sz="1200">
                <a:latin typeface="Calibri" pitchFamily="34" charset="0"/>
              </a:rPr>
              <a:pPr eaLnBrk="1" hangingPunct="1"/>
              <a:t>24</a:t>
            </a:fld>
            <a:endParaRPr lang="en-US" altLang="en-US" sz="1200" dirty="0">
              <a:latin typeface="Calibri" pitchFamily="34" charset="0"/>
            </a:endParaRPr>
          </a:p>
        </p:txBody>
      </p:sp>
    </p:spTree>
    <p:extLst>
      <p:ext uri="{BB962C8B-B14F-4D97-AF65-F5344CB8AC3E}">
        <p14:creationId xmlns:p14="http://schemas.microsoft.com/office/powerpoint/2010/main" val="3491291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36263" indent="-283178" eaLnBrk="0" hangingPunct="0">
              <a:defRPr sz="1900">
                <a:solidFill>
                  <a:schemeClr val="tx1"/>
                </a:solidFill>
                <a:latin typeface="Arial" charset="0"/>
                <a:ea typeface="ＭＳ Ｐゴシック" pitchFamily="34" charset="-128"/>
              </a:defRPr>
            </a:lvl2pPr>
            <a:lvl3pPr marL="1132713" indent="-226543" eaLnBrk="0" hangingPunct="0">
              <a:defRPr sz="1900">
                <a:solidFill>
                  <a:schemeClr val="tx1"/>
                </a:solidFill>
                <a:latin typeface="Arial" charset="0"/>
                <a:ea typeface="ＭＳ Ｐゴシック" pitchFamily="34" charset="-128"/>
              </a:defRPr>
            </a:lvl3pPr>
            <a:lvl4pPr marL="1585798" indent="-226543" eaLnBrk="0" hangingPunct="0">
              <a:defRPr sz="1900">
                <a:solidFill>
                  <a:schemeClr val="tx1"/>
                </a:solidFill>
                <a:latin typeface="Arial" charset="0"/>
                <a:ea typeface="ＭＳ Ｐゴシック" pitchFamily="34" charset="-128"/>
              </a:defRPr>
            </a:lvl4pPr>
            <a:lvl5pPr marL="2038883" indent="-226543" eaLnBrk="0" hangingPunct="0">
              <a:defRPr sz="1900">
                <a:solidFill>
                  <a:schemeClr val="tx1"/>
                </a:solidFill>
                <a:latin typeface="Arial" charset="0"/>
                <a:ea typeface="ＭＳ Ｐゴシック" pitchFamily="34" charset="-128"/>
              </a:defRPr>
            </a:lvl5pPr>
            <a:lvl6pPr marL="249196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6pPr>
            <a:lvl7pPr marL="294505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7pPr>
            <a:lvl8pPr marL="3398139"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8pPr>
            <a:lvl9pPr marL="3851224" indent="-226543" defTabSz="453085" eaLnBrk="0" fontAlgn="base" hangingPunct="0">
              <a:spcBef>
                <a:spcPts val="347"/>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E6070DBF-FEFC-4B20-A3D0-FAFAA15C4A9D}" type="slidenum">
              <a:rPr lang="en-US" altLang="en-US" sz="1200">
                <a:latin typeface="Calibri" pitchFamily="34" charset="0"/>
              </a:rPr>
              <a:pPr eaLnBrk="1" hangingPunct="1"/>
              <a:t>25</a:t>
            </a:fld>
            <a:endParaRPr lang="en-US" altLang="en-US" sz="1200" dirty="0">
              <a:latin typeface="Calibri" pitchFamily="34" charset="0"/>
            </a:endParaRPr>
          </a:p>
        </p:txBody>
      </p:sp>
    </p:spTree>
    <p:extLst>
      <p:ext uri="{BB962C8B-B14F-4D97-AF65-F5344CB8AC3E}">
        <p14:creationId xmlns:p14="http://schemas.microsoft.com/office/powerpoint/2010/main" val="25670877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able of Contents Slide">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dirty="0"/>
              <a:t>Click to edit Master title style</a:t>
            </a:r>
          </a:p>
        </p:txBody>
      </p:sp>
      <p:sp>
        <p:nvSpPr>
          <p:cNvPr id="3" name="Content Placeholder 2"/>
          <p:cNvSpPr>
            <a:spLocks noGrp="1"/>
          </p:cNvSpPr>
          <p:nvPr>
            <p:ph idx="1"/>
          </p:nvPr>
        </p:nvSpPr>
        <p:spPr>
          <a:xfrm>
            <a:off x="812800" y="1600200"/>
            <a:ext cx="10566400" cy="4419600"/>
          </a:xfrm>
        </p:spPr>
        <p:txBody>
          <a:bodyPr>
            <a:normAutofit/>
          </a:bodyPr>
          <a:lstStyle>
            <a:lvl1pPr marL="347472" indent="-347472">
              <a:spcBef>
                <a:spcPts val="0"/>
              </a:spcBef>
              <a:spcAft>
                <a:spcPts val="3000"/>
              </a:spcAft>
              <a:buFont typeface="Wingdings" panose="05000000000000000000" pitchFamily="2" charset="2"/>
              <a:buChar char="§"/>
              <a:defRPr sz="2800" baseline="0">
                <a:solidFill>
                  <a:srgbClr val="1C5A7C"/>
                </a:solidFill>
                <a:latin typeface="Trade Gothic LT Std" panose="020B0503020502020204" pitchFamily="34" charset="0"/>
              </a:defRPr>
            </a:lvl1pPr>
            <a:lvl2pPr marL="640080" indent="-342900">
              <a:spcBef>
                <a:spcPts val="1800"/>
              </a:spcBef>
              <a:spcAft>
                <a:spcPts val="1200"/>
              </a:spcAft>
              <a:buClr>
                <a:srgbClr val="1C5A7C"/>
              </a:buClr>
              <a:buFont typeface="Wingdings" pitchFamily="2" charset="2"/>
              <a:buChar char="§"/>
              <a:defRPr sz="2000">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dirty="0"/>
              <a:t>Click to edit Master text </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2" t="19252" r="3210" b="21141"/>
          <a:stretch/>
        </p:blipFill>
        <p:spPr>
          <a:xfrm>
            <a:off x="7848600" y="6248400"/>
            <a:ext cx="3170040" cy="423328"/>
          </a:xfrm>
          <a:prstGeom prst="rect">
            <a:avLst/>
          </a:prstGeom>
        </p:spPr>
      </p:pic>
    </p:spTree>
    <p:extLst>
      <p:ext uri="{BB962C8B-B14F-4D97-AF65-F5344CB8AC3E}">
        <p14:creationId xmlns:p14="http://schemas.microsoft.com/office/powerpoint/2010/main" val="195383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dirty="0"/>
              <a:t>Click to edit Master title style</a:t>
            </a:r>
          </a:p>
        </p:txBody>
      </p:sp>
      <p:sp>
        <p:nvSpPr>
          <p:cNvPr id="3" name="Content Placeholder 2"/>
          <p:cNvSpPr>
            <a:spLocks noGrp="1"/>
          </p:cNvSpPr>
          <p:nvPr>
            <p:ph idx="1"/>
          </p:nvPr>
        </p:nvSpPr>
        <p:spPr>
          <a:xfrm>
            <a:off x="812800" y="1600200"/>
            <a:ext cx="10566400" cy="4419600"/>
          </a:xfrm>
        </p:spPr>
        <p:txBody>
          <a:bodyPr/>
          <a:lstStyle>
            <a:lvl1pPr marL="347472" indent="-347472">
              <a:spcAft>
                <a:spcPts val="1800"/>
              </a:spcAft>
              <a:buSzPct val="85000"/>
              <a:buFont typeface="Wingdings" panose="05000000000000000000" pitchFamily="2" charset="2"/>
              <a:buChar char="§"/>
              <a:defRPr sz="28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 typeface="Trade Gothic LT Std" panose="020B0503020502020204" pitchFamily="34" charset="0"/>
              <a:buChar char="–"/>
              <a:defRPr sz="24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dirty="0"/>
              <a:t>Click to edit Master text styles</a:t>
            </a:r>
          </a:p>
          <a:p>
            <a:pPr lvl="1"/>
            <a:r>
              <a:rPr lang="en-US" dirty="0"/>
              <a:t>Second level</a:t>
            </a:r>
          </a:p>
        </p:txBody>
      </p:sp>
      <p:cxnSp>
        <p:nvCxnSpPr>
          <p:cNvPr id="8" name="Straight Connector 7"/>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2" t="19252" r="3210" b="21141"/>
          <a:stretch/>
        </p:blipFill>
        <p:spPr>
          <a:xfrm>
            <a:off x="7848600" y="6248400"/>
            <a:ext cx="3170040" cy="423328"/>
          </a:xfrm>
          <a:prstGeom prst="rect">
            <a:avLst/>
          </a:prstGeom>
        </p:spPr>
      </p:pic>
      <p:sp>
        <p:nvSpPr>
          <p:cNvPr id="11"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ide with Picture on Right">
    <p:spTree>
      <p:nvGrpSpPr>
        <p:cNvPr id="1" name=""/>
        <p:cNvGrpSpPr/>
        <p:nvPr/>
      </p:nvGrpSpPr>
      <p:grpSpPr>
        <a:xfrm>
          <a:off x="0" y="0"/>
          <a:ext cx="0" cy="0"/>
          <a:chOff x="0" y="0"/>
          <a:chExt cx="0" cy="0"/>
        </a:xfrm>
      </p:grpSpPr>
      <p:sp>
        <p:nvSpPr>
          <p:cNvPr id="2" name="Title 1"/>
          <p:cNvSpPr>
            <a:spLocks noGrp="1"/>
          </p:cNvSpPr>
          <p:nvPr>
            <p:ph type="title"/>
          </p:nvPr>
        </p:nvSpPr>
        <p:spPr>
          <a:xfrm>
            <a:off x="812800" y="304800"/>
            <a:ext cx="10566400" cy="914400"/>
          </a:xfrm>
        </p:spPr>
        <p:txBody>
          <a:bodyPr>
            <a:normAutofit/>
          </a:bodyPr>
          <a:lstStyle>
            <a:lvl1pPr>
              <a:defRPr sz="3400">
                <a:latin typeface="Trade Gothic LT Std Bold" panose="020B0804050502020204" pitchFamily="34" charset="0"/>
              </a:defRPr>
            </a:lvl1pPr>
          </a:lstStyle>
          <a:p>
            <a:r>
              <a:rPr lang="en-US" dirty="0"/>
              <a:t>Click to edit Master title style</a:t>
            </a:r>
          </a:p>
        </p:txBody>
      </p:sp>
      <p:sp>
        <p:nvSpPr>
          <p:cNvPr id="8" name="Content Placeholder 2"/>
          <p:cNvSpPr>
            <a:spLocks noGrp="1"/>
          </p:cNvSpPr>
          <p:nvPr>
            <p:ph idx="13"/>
          </p:nvPr>
        </p:nvSpPr>
        <p:spPr>
          <a:xfrm>
            <a:off x="4876800" y="1600200"/>
            <a:ext cx="6502400" cy="4419600"/>
          </a:xfrm>
        </p:spPr>
        <p:txBody>
          <a:bodyPr/>
          <a:lstStyle>
            <a:lvl1pPr marL="68580" indent="0">
              <a:buFontTx/>
              <a:buNone/>
              <a:defRPr lang="en-US" dirty="0" smtClean="0">
                <a:latin typeface="Trade Gothic LT Std" panose="020B0503020502020204" pitchFamily="34" charset="0"/>
              </a:defRPr>
            </a:lvl1pPr>
            <a:lvl2pPr marL="708660" indent="-342900">
              <a:buClr>
                <a:srgbClr val="1C5A7C"/>
              </a:buClr>
              <a:buFont typeface="Wingdings" pitchFamily="2" charset="2"/>
              <a:buChar char="§"/>
              <a:defRPr>
                <a:solidFill>
                  <a:srgbClr val="1C5A7C"/>
                </a:solidFill>
                <a:latin typeface="TradeGothic"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endParaRPr lang="en-US" dirty="0"/>
          </a:p>
        </p:txBody>
      </p:sp>
      <p:cxnSp>
        <p:nvCxnSpPr>
          <p:cNvPr id="9" name="Straight Connector 8"/>
          <p:cNvCxnSpPr/>
          <p:nvPr userDrawn="1"/>
        </p:nvCxnSpPr>
        <p:spPr>
          <a:xfrm>
            <a:off x="812800" y="12954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sp>
        <p:nvSpPr>
          <p:cNvPr id="12" name="Content Placeholder 2"/>
          <p:cNvSpPr>
            <a:spLocks noGrp="1"/>
          </p:cNvSpPr>
          <p:nvPr>
            <p:ph idx="1"/>
          </p:nvPr>
        </p:nvSpPr>
        <p:spPr>
          <a:xfrm>
            <a:off x="812800" y="1600200"/>
            <a:ext cx="4064000" cy="4419600"/>
          </a:xfrm>
        </p:spPr>
        <p:txBody>
          <a:bodyPr/>
          <a:lstStyle>
            <a:lvl1pPr marL="347472" indent="-347472">
              <a:spcAft>
                <a:spcPts val="1800"/>
              </a:spcAft>
              <a:buSzPct val="85000"/>
              <a:buFont typeface="Wingdings" panose="05000000000000000000" pitchFamily="2" charset="2"/>
              <a:buChar char="§"/>
              <a:defRPr sz="24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Tx/>
              <a:buChar char="–"/>
              <a:defRPr sz="2000" baseline="0">
                <a:solidFill>
                  <a:srgbClr val="1C5A7C"/>
                </a:solidFill>
                <a:latin typeface="Trade Gothic LT Std" panose="020B0503020502020204" pitchFamily="34" charset="0"/>
              </a:defRPr>
            </a:lvl2pPr>
            <a:lvl3pPr marL="685800" indent="0">
              <a:buFontTx/>
              <a:buNone/>
              <a:defRPr>
                <a:solidFill>
                  <a:srgbClr val="1C5A7C"/>
                </a:solidFill>
                <a:latin typeface="TradeGothic" pitchFamily="34" charset="0"/>
              </a:defRPr>
            </a:lvl3pPr>
            <a:lvl4pPr marL="896112" indent="0">
              <a:buFontTx/>
              <a:buNone/>
              <a:defRPr>
                <a:solidFill>
                  <a:srgbClr val="1C5A7C"/>
                </a:solidFill>
                <a:latin typeface="TradeGothic" pitchFamily="34" charset="0"/>
              </a:defRPr>
            </a:lvl4pPr>
            <a:lvl5pPr marL="1097280" indent="0">
              <a:buFontTx/>
              <a:buNone/>
              <a:defRPr>
                <a:solidFill>
                  <a:srgbClr val="1C5A7C"/>
                </a:solidFill>
                <a:latin typeface="TradeGothic" pitchFamily="34" charset="0"/>
              </a:defRPr>
            </a:lvl5pPr>
          </a:lstStyle>
          <a:p>
            <a:pPr lvl="0"/>
            <a:r>
              <a:rPr lang="en-US" dirty="0"/>
              <a:t>Click to edit Master text styles</a:t>
            </a:r>
          </a:p>
          <a:p>
            <a:pPr lvl="1"/>
            <a:r>
              <a:rPr lang="en-US" dirty="0"/>
              <a:t>Second level</a:t>
            </a:r>
          </a:p>
        </p:txBody>
      </p:sp>
      <p:cxnSp>
        <p:nvCxnSpPr>
          <p:cNvPr id="10" name="Straight Connector 9"/>
          <p:cNvCxnSpPr/>
          <p:nvPr userDrawn="1"/>
        </p:nvCxnSpPr>
        <p:spPr>
          <a:xfrm>
            <a:off x="812800" y="6096000"/>
            <a:ext cx="10566400" cy="0"/>
          </a:xfrm>
          <a:prstGeom prst="line">
            <a:avLst/>
          </a:prstGeom>
          <a:ln w="15875">
            <a:solidFill>
              <a:srgbClr val="1C5A7C"/>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3322" t="19252" r="3210" b="21141"/>
          <a:stretch/>
        </p:blipFill>
        <p:spPr>
          <a:xfrm>
            <a:off x="7848600" y="6248400"/>
            <a:ext cx="3170040" cy="423328"/>
          </a:xfrm>
          <a:prstGeom prst="rect">
            <a:avLst/>
          </a:prstGeom>
        </p:spPr>
      </p:pic>
      <p:sp>
        <p:nvSpPr>
          <p:cNvPr id="15" name="Slide Number Placeholder 5"/>
          <p:cNvSpPr>
            <a:spLocks noGrp="1"/>
          </p:cNvSpPr>
          <p:nvPr>
            <p:ph type="sldNum" sz="quarter" idx="12"/>
          </p:nvPr>
        </p:nvSpPr>
        <p:spPr>
          <a:xfrm>
            <a:off x="11049000" y="6382512"/>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spTree>
    <p:extLst>
      <p:ext uri="{BB962C8B-B14F-4D97-AF65-F5344CB8AC3E}">
        <p14:creationId xmlns:p14="http://schemas.microsoft.com/office/powerpoint/2010/main" val="125903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800">
                <a:latin typeface="Arial" charset="0"/>
              </a:defRPr>
            </a:lvl1pPr>
          </a:lstStyle>
          <a:p>
            <a:pPr>
              <a:defRPr/>
            </a:pPr>
            <a:endParaRPr lang="en-US" dirty="0">
              <a:solidFill>
                <a:srgbClr val="535045"/>
              </a:solidFill>
            </a:endParaRPr>
          </a:p>
        </p:txBody>
      </p:sp>
      <p:sp>
        <p:nvSpPr>
          <p:cNvPr id="3" name="Footer Placeholder 2"/>
          <p:cNvSpPr>
            <a:spLocks noGrp="1"/>
          </p:cNvSpPr>
          <p:nvPr>
            <p:ph type="ftr" sz="quarter" idx="11"/>
          </p:nvPr>
        </p:nvSpPr>
        <p:spPr>
          <a:xfrm>
            <a:off x="4165600" y="6356351"/>
            <a:ext cx="6197600" cy="365125"/>
          </a:xfrm>
          <a:prstGeom prst="rect">
            <a:avLst/>
          </a:prstGeom>
        </p:spPr>
        <p:txBody>
          <a:bodyPr vert="horz" wrap="square" lIns="91440" tIns="45720" rIns="91440" bIns="45720" numCol="1" anchor="t" anchorCtr="0" compatLnSpc="1">
            <a:prstTxWarp prst="textNoShape">
              <a:avLst/>
            </a:prstTxWarp>
          </a:bodyPr>
          <a:lstStyle>
            <a:lvl1pPr>
              <a:spcBef>
                <a:spcPct val="0"/>
              </a:spcBef>
              <a:buFontTx/>
              <a:buNone/>
              <a:defRPr sz="1800">
                <a:latin typeface="Arial" charset="0"/>
              </a:defRPr>
            </a:lvl1pPr>
          </a:lstStyle>
          <a:p>
            <a:pPr>
              <a:defRPr/>
            </a:pPr>
            <a:r>
              <a:rPr lang="en-US" dirty="0">
                <a:solidFill>
                  <a:srgbClr val="535045"/>
                </a:solidFill>
              </a:rPr>
              <a:t>JANUARY 7, 2009  |  PAGE </a:t>
            </a:r>
          </a:p>
        </p:txBody>
      </p:sp>
      <p:sp>
        <p:nvSpPr>
          <p:cNvPr id="4" name="Slide Number Placeholder 3"/>
          <p:cNvSpPr>
            <a:spLocks noGrp="1"/>
          </p:cNvSpPr>
          <p:nvPr>
            <p:ph type="sldNum" sz="quarter" idx="12"/>
          </p:nvPr>
        </p:nvSpPr>
        <p:spPr/>
        <p:txBody>
          <a:bodyPr/>
          <a:lstStyle>
            <a:lvl1pPr>
              <a:defRPr/>
            </a:lvl1pPr>
          </a:lstStyle>
          <a:p>
            <a:pPr>
              <a:defRPr/>
            </a:pPr>
            <a:fld id="{C0DA47BB-34A3-4654-A077-20B4EEE44CA2}" type="slidenum">
              <a:rPr lang="en-US"/>
              <a:pPr>
                <a:defRPr/>
              </a:pPr>
              <a:t>‹#›</a:t>
            </a:fld>
            <a:endParaRPr lang="en-US" dirty="0"/>
          </a:p>
        </p:txBody>
      </p:sp>
    </p:spTree>
    <p:extLst>
      <p:ext uri="{BB962C8B-B14F-4D97-AF65-F5344CB8AC3E}">
        <p14:creationId xmlns:p14="http://schemas.microsoft.com/office/powerpoint/2010/main" val="18609840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049000" y="6338074"/>
            <a:ext cx="457200" cy="283389"/>
          </a:xfrm>
          <a:prstGeom prst="rect">
            <a:avLst/>
          </a:prstGeom>
        </p:spPr>
        <p:txBody>
          <a:bodyPr/>
          <a:lstStyle>
            <a:lvl1pPr>
              <a:defRPr sz="1600" b="0">
                <a:solidFill>
                  <a:srgbClr val="1C5A7C"/>
                </a:solidFill>
                <a:latin typeface="Trade Gothic LT Std" panose="020B0503020502020204" pitchFamily="34" charset="0"/>
              </a:defRPr>
            </a:lvl1pPr>
          </a:lstStyle>
          <a:p>
            <a:fld id="{B210F02F-3F4F-4BF0-9905-39922DDC03F6}" type="slidenum">
              <a:rPr lang="en-US" smtClean="0"/>
              <a:pPr/>
              <a:t>‹#›</a:t>
            </a:fld>
            <a:endParaRPr lang="en-US" dirty="0"/>
          </a:p>
        </p:txBody>
      </p:sp>
      <p:pic>
        <p:nvPicPr>
          <p:cNvPr id="7" name="Picture 6"/>
          <p:cNvPicPr>
            <a:picLocks noChangeAspect="1"/>
          </p:cNvPicPr>
          <p:nvPr userDrawn="1"/>
        </p:nvPicPr>
        <p:blipFill rotWithShape="1">
          <a:blip r:embed="rId6" cstate="print">
            <a:extLst>
              <a:ext uri="{28A0092B-C50C-407E-A947-70E740481C1C}">
                <a14:useLocalDpi xmlns:a14="http://schemas.microsoft.com/office/drawing/2010/main" val="0"/>
              </a:ext>
            </a:extLst>
          </a:blip>
          <a:srcRect l="3322" t="19252" r="3210" b="21141"/>
          <a:stretch/>
        </p:blipFill>
        <p:spPr>
          <a:xfrm>
            <a:off x="7735186" y="6248400"/>
            <a:ext cx="3170040" cy="423328"/>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2" r:id="rId2"/>
    <p:sldLayoutId id="2147483665" r:id="rId3"/>
    <p:sldLayoutId id="2147483667" r:id="rId4"/>
  </p:sldLayoutIdLst>
  <p:hf hdr="0" ftr="0" dt="0"/>
  <p:txStyles>
    <p:titleStyle>
      <a:lvl1pPr algn="l" defTabSz="914400" rtl="0" eaLnBrk="1" latinLnBrk="0" hangingPunct="1">
        <a:spcBef>
          <a:spcPct val="0"/>
        </a:spcBef>
        <a:buNone/>
        <a:defRPr sz="4000" kern="1200">
          <a:solidFill>
            <a:srgbClr val="1C5A7C"/>
          </a:solidFill>
          <a:latin typeface="Trade Gothic LT Std" panose="020B050302050202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7472" indent="-342900"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8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85000"/>
        <a:buFont typeface="Wingdings" pitchFamily="2" charset="2"/>
        <a:buChar char="§"/>
        <a:defRPr sz="2400" kern="1200">
          <a:solidFill>
            <a:srgbClr val="1C5A7C"/>
          </a:solidFill>
          <a:latin typeface="Trade Gothic LT Std" panose="020B0503020502020204" pitchFamily="34" charset="0"/>
          <a:ea typeface="+mn-ea"/>
          <a:cs typeface="+mn-cs"/>
        </a:defRPr>
      </a:lvl2pPr>
      <a:lvl3pPr marL="914400" indent="-228600" algn="l" defTabSz="914400" rtl="0" eaLnBrk="1" latinLnBrk="0" hangingPunct="1">
        <a:spcBef>
          <a:spcPts val="0"/>
        </a:spcBef>
        <a:spcAft>
          <a:spcPts val="1800"/>
        </a:spcAft>
        <a:buClr>
          <a:srgbClr val="1C5A7C"/>
        </a:buClr>
        <a:buSzPct val="85000"/>
        <a:buFont typeface="Wingdings" pitchFamily="2" charset="2"/>
        <a:buChar char="§"/>
        <a:defRPr sz="2000" kern="1200">
          <a:solidFill>
            <a:srgbClr val="1C5A7C"/>
          </a:solidFill>
          <a:latin typeface="Trade Gothic LT Std" panose="020B0503020502020204" pitchFamily="34" charset="0"/>
          <a:ea typeface="+mn-ea"/>
          <a:cs typeface="+mn-cs"/>
        </a:defRPr>
      </a:lvl3pPr>
      <a:lvl4pPr marL="1124712" indent="-228600" algn="l" defTabSz="914400" rtl="0" eaLnBrk="1" latinLnBrk="0" hangingPunct="1">
        <a:spcBef>
          <a:spcPts val="0"/>
        </a:spcBef>
        <a:spcAft>
          <a:spcPts val="1800"/>
        </a:spcAft>
        <a:buClr>
          <a:srgbClr val="1C5A7C"/>
        </a:buClr>
        <a:buSzPct val="85000"/>
        <a:buFont typeface="Wingdings" pitchFamily="2" charset="2"/>
        <a:buChar char="§"/>
        <a:defRPr sz="1800" kern="1200">
          <a:solidFill>
            <a:srgbClr val="1C5A7C"/>
          </a:solidFill>
          <a:latin typeface="Trade Gothic LT Std" panose="020B0503020502020204" pitchFamily="34" charset="0"/>
          <a:ea typeface="+mn-ea"/>
          <a:cs typeface="+mn-cs"/>
        </a:defRPr>
      </a:lvl4pPr>
      <a:lvl5pPr marL="1325880" indent="-228600" algn="l" defTabSz="914400" rtl="0" eaLnBrk="1" latinLnBrk="0" hangingPunct="1">
        <a:spcBef>
          <a:spcPts val="0"/>
        </a:spcBef>
        <a:spcAft>
          <a:spcPts val="600"/>
        </a:spcAft>
        <a:buClr>
          <a:srgbClr val="1C5A7C"/>
        </a:buClr>
        <a:buSzPct val="85000"/>
        <a:buFont typeface="Wingdings" pitchFamily="2" charset="2"/>
        <a:buChar char="§"/>
        <a:defRPr sz="1600" kern="1200" baseline="0">
          <a:solidFill>
            <a:srgbClr val="1C5A7C"/>
          </a:solidFill>
          <a:latin typeface="Trade Gothic LT Std" panose="020B0503020502020204"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2.census.gov/ces/bds/estab/age_size_secto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5" name="Rectangle 4"/>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9448800" y="5846445"/>
            <a:ext cx="2584486" cy="707886"/>
          </a:xfrm>
          <a:prstGeom prst="rect">
            <a:avLst/>
          </a:prstGeom>
        </p:spPr>
        <p:txBody>
          <a:bodyPr wrap="square">
            <a:spAutoFit/>
          </a:bodyPr>
          <a:lstStyle/>
          <a:p>
            <a:r>
              <a:rPr lang="en-US" sz="4000" b="1" dirty="0">
                <a:solidFill>
                  <a:srgbClr val="1C5A7C"/>
                </a:solidFill>
                <a:latin typeface="Trade Gothic LT Std Bold" panose="020B0804050502020204" pitchFamily="34" charset="0"/>
              </a:rPr>
              <a:t>@ITIFdc </a:t>
            </a:r>
            <a:endParaRPr lang="en-US" sz="4000" b="1" dirty="0">
              <a:latin typeface="Trade Gothic LT Std Bold" panose="020B0804050502020204" pitchFamily="34" charset="0"/>
            </a:endParaRPr>
          </a:p>
        </p:txBody>
      </p:sp>
      <p:cxnSp>
        <p:nvCxnSpPr>
          <p:cNvPr id="7" name="Straight Connector 6"/>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143000" y="762000"/>
            <a:ext cx="9858882" cy="7619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U.S. Manufacturing: Past Trends, Future Prospects and Needed Policies</a:t>
            </a:r>
            <a:endParaRPr lang="en-US" sz="4000" b="1" dirty="0">
              <a:solidFill>
                <a:schemeClr val="bg1"/>
              </a:solidFill>
              <a:latin typeface="Trade Gothic LT Std Bold" panose="020B0804050502020204" pitchFamily="34" charset="0"/>
            </a:endParaRPr>
          </a:p>
        </p:txBody>
      </p:sp>
      <p:sp>
        <p:nvSpPr>
          <p:cNvPr id="10" name="Subtitle 2"/>
          <p:cNvSpPr txBox="1">
            <a:spLocks/>
          </p:cNvSpPr>
          <p:nvPr/>
        </p:nvSpPr>
        <p:spPr>
          <a:xfrm>
            <a:off x="2289643" y="2090653"/>
            <a:ext cx="7264439" cy="1643147"/>
          </a:xfrm>
          <a:prstGeom prst="rect">
            <a:avLst/>
          </a:prstGeom>
        </p:spPr>
        <p:txBody>
          <a:bodyPr vert="horz" lIns="91440" tIns="45720" rIns="91440" bIns="45720" rtlCol="0">
            <a:normAutofit lnSpcReduction="10000"/>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spcBef>
                <a:spcPct val="0"/>
              </a:spcBef>
            </a:pPr>
            <a:r>
              <a:rPr lang="en-US" sz="2800" dirty="0">
                <a:solidFill>
                  <a:schemeClr val="bg1"/>
                </a:solidFill>
                <a:latin typeface="Trade Gothic LT Std" panose="020B0503020502020204" pitchFamily="34" charset="0"/>
                <a:ea typeface="+mj-ea"/>
                <a:cs typeface="+mj-cs"/>
              </a:rPr>
              <a:t>Robert D. Atkinson</a:t>
            </a:r>
          </a:p>
          <a:p>
            <a:pPr algn="ctr">
              <a:spcBef>
                <a:spcPct val="0"/>
              </a:spcBef>
            </a:pPr>
            <a:r>
              <a:rPr lang="en-US" sz="2800" dirty="0">
                <a:solidFill>
                  <a:schemeClr val="bg1"/>
                </a:solidFill>
                <a:latin typeface="Trade Gothic LT Std" panose="020B0503020502020204" pitchFamily="34" charset="0"/>
                <a:ea typeface="+mj-ea"/>
                <a:cs typeface="+mj-cs"/>
              </a:rPr>
              <a:t>President, ITIF</a:t>
            </a:r>
            <a:br>
              <a:rPr lang="en-US" sz="2800" dirty="0">
                <a:solidFill>
                  <a:schemeClr val="bg1"/>
                </a:solidFill>
                <a:latin typeface="Trade Gothic LT Std" panose="020B0503020502020204" pitchFamily="34" charset="0"/>
                <a:ea typeface="+mj-ea"/>
                <a:cs typeface="+mj-cs"/>
              </a:rPr>
            </a:br>
            <a:endParaRPr lang="en-US" sz="2800" dirty="0">
              <a:solidFill>
                <a:srgbClr val="F98D29"/>
              </a:solidFill>
              <a:ea typeface="+mj-ea"/>
              <a:cs typeface="+mj-cs"/>
            </a:endParaRPr>
          </a:p>
          <a:p>
            <a:pPr algn="ctr">
              <a:spcBef>
                <a:spcPct val="0"/>
              </a:spcBef>
            </a:pPr>
            <a:r>
              <a:rPr lang="en-US" sz="2800" dirty="0">
                <a:solidFill>
                  <a:srgbClr val="F98D29"/>
                </a:solidFill>
                <a:latin typeface="Trade Gothic LT Std" panose="020B0503020502020204" pitchFamily="34" charset="0"/>
                <a:ea typeface="+mj-ea"/>
                <a:cs typeface="+mj-cs"/>
              </a:rPr>
              <a:t>September 7, 2017</a:t>
            </a:r>
          </a:p>
        </p:txBody>
      </p:sp>
      <p:sp>
        <p:nvSpPr>
          <p:cNvPr id="13" name="Subtitle 2"/>
          <p:cNvSpPr txBox="1">
            <a:spLocks/>
          </p:cNvSpPr>
          <p:nvPr/>
        </p:nvSpPr>
        <p:spPr>
          <a:xfrm>
            <a:off x="1107233" y="3681454"/>
            <a:ext cx="9512956" cy="164314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2000" dirty="0">
              <a:solidFill>
                <a:schemeClr val="bg1"/>
              </a:solidFill>
              <a:latin typeface="Trade Gothic LT Std" panose="020B0503020502020204" pitchFamily="34" charset="0"/>
            </a:endParaRPr>
          </a:p>
          <a:p>
            <a:pPr>
              <a:spcBef>
                <a:spcPct val="0"/>
              </a:spcBef>
            </a:pPr>
            <a:r>
              <a:rPr lang="en-GB" sz="2000" dirty="0">
                <a:solidFill>
                  <a:schemeClr val="bg1"/>
                </a:solidFill>
              </a:rPr>
              <a:t/>
            </a:r>
            <a:br>
              <a:rPr lang="en-GB" sz="2000" dirty="0">
                <a:solidFill>
                  <a:schemeClr val="bg1"/>
                </a:solidFill>
              </a:rPr>
            </a:br>
            <a:r>
              <a:rPr lang="en-GB" sz="2000" dirty="0">
                <a:solidFill>
                  <a:schemeClr val="bg1"/>
                </a:solidFill>
                <a:latin typeface="Trade Gothic LT Std" panose="020B0503020502020204" pitchFamily="34" charset="0"/>
              </a:rPr>
              <a:t>@</a:t>
            </a:r>
            <a:r>
              <a:rPr lang="en-US" sz="2000" dirty="0">
                <a:solidFill>
                  <a:schemeClr val="bg1"/>
                </a:solidFill>
                <a:latin typeface="Trade Gothic LT Std" panose="020B0503020502020204" pitchFamily="34" charset="0"/>
              </a:rPr>
              <a:t>RobAtkinsonITIF</a:t>
            </a:r>
            <a:endParaRPr lang="en-US" sz="2400" dirty="0">
              <a:solidFill>
                <a:schemeClr val="bg1"/>
              </a:solidFill>
              <a:latin typeface="Trade Gothic LT Std" panose="020B0503020502020204" pitchFamily="34" charset="0"/>
              <a:ea typeface="+mj-ea"/>
              <a:cs typeface="+mj-cs"/>
            </a:endParaRPr>
          </a:p>
          <a:p>
            <a:pPr>
              <a:spcBef>
                <a:spcPct val="0"/>
              </a:spcBef>
            </a:pPr>
            <a:endParaRPr lang="en-US" sz="2400" dirty="0">
              <a:solidFill>
                <a:schemeClr val="bg1"/>
              </a:solidFill>
              <a:latin typeface="TradeGothic" pitchFamily="34" charset="0"/>
              <a:ea typeface="+mj-ea"/>
              <a:cs typeface="+mj-cs"/>
            </a:endParaRPr>
          </a:p>
          <a:p>
            <a:pPr>
              <a:spcBef>
                <a:spcPct val="0"/>
              </a:spcBef>
            </a:pPr>
            <a:endParaRPr lang="en-US" sz="1000" dirty="0">
              <a:solidFill>
                <a:schemeClr val="bg1"/>
              </a:solidFill>
              <a:latin typeface="TradeGothic" pitchFamily="34" charset="0"/>
              <a:ea typeface="+mj-ea"/>
              <a:cs typeface="+mj-cs"/>
            </a:endParaRPr>
          </a:p>
        </p:txBody>
      </p:sp>
    </p:spTree>
    <p:extLst>
      <p:ext uri="{BB962C8B-B14F-4D97-AF65-F5344CB8AC3E}">
        <p14:creationId xmlns:p14="http://schemas.microsoft.com/office/powerpoint/2010/main" val="353441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Manufacturing Exports At All-Time High</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10</a:t>
            </a:fld>
            <a:endParaRPr lang="en-US" dirty="0"/>
          </a:p>
        </p:txBody>
      </p:sp>
      <p:sp>
        <p:nvSpPr>
          <p:cNvPr id="5" name="Content Placeholder 4"/>
          <p:cNvSpPr>
            <a:spLocks noGrp="1"/>
          </p:cNvSpPr>
          <p:nvPr>
            <p:ph idx="1"/>
          </p:nvPr>
        </p:nvSpPr>
        <p:spPr/>
        <p:txBody>
          <a:bodyPr/>
          <a:lstStyle/>
          <a:p>
            <a:pPr marL="0" indent="0">
              <a:buNone/>
            </a:pPr>
            <a:r>
              <a:rPr lang="en-US" b="1" dirty="0">
                <a:latin typeface="Trade Gothic LT Std Bold" panose="020B0804050502020204" pitchFamily="34" charset="0"/>
              </a:rPr>
              <a:t>REALITY:</a:t>
            </a:r>
          </a:p>
          <a:p>
            <a:pPr>
              <a:spcAft>
                <a:spcPts val="2400"/>
              </a:spcAft>
              <a:buClr>
                <a:srgbClr val="F98D29"/>
              </a:buClr>
            </a:pPr>
            <a:r>
              <a:rPr lang="en-US" dirty="0"/>
              <a:t>GDP at all time high, imports even higher</a:t>
            </a:r>
          </a:p>
          <a:p>
            <a:pPr>
              <a:spcAft>
                <a:spcPts val="2400"/>
              </a:spcAft>
              <a:buClr>
                <a:srgbClr val="F98D29"/>
              </a:buClr>
            </a:pPr>
            <a:r>
              <a:rPr lang="en-US" dirty="0"/>
              <a:t>Exports have grown, but imports have grown faster</a:t>
            </a:r>
          </a:p>
          <a:p>
            <a:pPr>
              <a:spcAft>
                <a:spcPts val="2400"/>
              </a:spcAft>
              <a:buClr>
                <a:srgbClr val="F98D29"/>
              </a:buClr>
            </a:pPr>
            <a:r>
              <a:rPr lang="en-US" dirty="0"/>
              <a:t>Manufacturing trade deficit up 35% since 2012</a:t>
            </a:r>
          </a:p>
        </p:txBody>
      </p:sp>
      <p:graphicFrame>
        <p:nvGraphicFramePr>
          <p:cNvPr id="8" name="Content Placeholder 5"/>
          <p:cNvGraphicFramePr>
            <a:graphicFrameLocks noGrp="1"/>
          </p:cNvGraphicFramePr>
          <p:nvPr>
            <p:ph idx="13"/>
            <p:extLst>
              <p:ext uri="{D42A27DB-BD31-4B8C-83A1-F6EECF244321}">
                <p14:modId xmlns:p14="http://schemas.microsoft.com/office/powerpoint/2010/main" val="2871723311"/>
              </p:ext>
            </p:extLst>
          </p:nvPr>
        </p:nvGraphicFramePr>
        <p:xfrm>
          <a:off x="4901682" y="1485900"/>
          <a:ext cx="6502400" cy="4648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6643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CLAIM: Manufacturing Output At All-Time High </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11</a:t>
            </a:fld>
            <a:endParaRPr lang="en-US" dirty="0"/>
          </a:p>
        </p:txBody>
      </p:sp>
      <p:sp>
        <p:nvSpPr>
          <p:cNvPr id="5" name="Content Placeholder 4"/>
          <p:cNvSpPr>
            <a:spLocks noGrp="1"/>
          </p:cNvSpPr>
          <p:nvPr>
            <p:ph idx="1"/>
          </p:nvPr>
        </p:nvSpPr>
        <p:spPr>
          <a:xfrm>
            <a:off x="812800" y="3352800"/>
            <a:ext cx="4064000" cy="2895600"/>
          </a:xfrm>
        </p:spPr>
        <p:txBody>
          <a:bodyPr>
            <a:normAutofit/>
          </a:bodyPr>
          <a:lstStyle/>
          <a:p>
            <a:pPr marL="0" indent="0">
              <a:buNone/>
            </a:pPr>
            <a:r>
              <a:rPr lang="en-US" dirty="0">
                <a:latin typeface="Trade Gothic LT Std Bold" panose="020B0804050502020204" pitchFamily="34" charset="0"/>
              </a:rPr>
              <a:t>REALITY:</a:t>
            </a:r>
          </a:p>
          <a:p>
            <a:pPr>
              <a:buClr>
                <a:srgbClr val="F98D29"/>
              </a:buClr>
            </a:pPr>
            <a:r>
              <a:rPr lang="en-US" dirty="0"/>
              <a:t>GDP grew even faster (up 230 percent)</a:t>
            </a:r>
          </a:p>
          <a:p>
            <a:pPr>
              <a:buClr>
                <a:srgbClr val="F98D29"/>
              </a:buClr>
            </a:pPr>
            <a:r>
              <a:rPr lang="en-US" dirty="0"/>
              <a:t>Manufacturing output down 1% since 2007, while GDP is up 10%</a:t>
            </a: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4043238485"/>
              </p:ext>
            </p:extLst>
          </p:nvPr>
        </p:nvGraphicFramePr>
        <p:xfrm>
          <a:off x="4953000" y="1600200"/>
          <a:ext cx="64262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txBox="1">
            <a:spLocks/>
          </p:cNvSpPr>
          <p:nvPr/>
        </p:nvSpPr>
        <p:spPr>
          <a:xfrm>
            <a:off x="812800" y="1600200"/>
            <a:ext cx="4064000" cy="1600200"/>
          </a:xfrm>
          <a:prstGeom prst="rect">
            <a:avLst/>
          </a:prstGeom>
          <a:solidFill>
            <a:schemeClr val="bg1">
              <a:lumMod val="85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4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120000"/>
              <a:buFontTx/>
              <a:buChar char="–"/>
              <a:defRPr sz="2000" kern="1200" baseline="0">
                <a:solidFill>
                  <a:srgbClr val="1C5A7C"/>
                </a:solidFill>
                <a:latin typeface="Trade Gothic LT Std" panose="020B0503020502020204" pitchFamily="34" charset="0"/>
                <a:ea typeface="+mn-ea"/>
                <a:cs typeface="+mn-cs"/>
              </a:defRPr>
            </a:lvl2pPr>
            <a:lvl3pPr marL="685800" indent="0" algn="l" defTabSz="914400" rtl="0" eaLnBrk="1" latinLnBrk="0" hangingPunct="1">
              <a:spcBef>
                <a:spcPts val="0"/>
              </a:spcBef>
              <a:spcAft>
                <a:spcPts val="1800"/>
              </a:spcAft>
              <a:buClr>
                <a:srgbClr val="1C5A7C"/>
              </a:buClr>
              <a:buSzPct val="85000"/>
              <a:buFontTx/>
              <a:buNone/>
              <a:defRPr sz="1800" kern="1200">
                <a:solidFill>
                  <a:srgbClr val="1C5A7C"/>
                </a:solidFill>
                <a:latin typeface="TradeGothic" pitchFamily="34" charset="0"/>
                <a:ea typeface="+mn-ea"/>
                <a:cs typeface="+mn-cs"/>
              </a:defRPr>
            </a:lvl3pPr>
            <a:lvl4pPr marL="896112" indent="0" algn="l" defTabSz="914400" rtl="0" eaLnBrk="1" latinLnBrk="0" hangingPunct="1">
              <a:spcBef>
                <a:spcPts val="0"/>
              </a:spcBef>
              <a:spcAft>
                <a:spcPts val="1800"/>
              </a:spcAft>
              <a:buClr>
                <a:srgbClr val="1C5A7C"/>
              </a:buClr>
              <a:buSzPct val="85000"/>
              <a:buFontTx/>
              <a:buNone/>
              <a:defRPr sz="1600" kern="1200">
                <a:solidFill>
                  <a:srgbClr val="1C5A7C"/>
                </a:solidFill>
                <a:latin typeface="TradeGothic" pitchFamily="34" charset="0"/>
                <a:ea typeface="+mn-ea"/>
                <a:cs typeface="+mn-cs"/>
              </a:defRPr>
            </a:lvl4pPr>
            <a:lvl5pPr marL="1097280" indent="0" algn="l" defTabSz="914400" rtl="0" eaLnBrk="1" latinLnBrk="0" hangingPunct="1">
              <a:spcBef>
                <a:spcPts val="0"/>
              </a:spcBef>
              <a:spcAft>
                <a:spcPts val="600"/>
              </a:spcAft>
              <a:buClr>
                <a:srgbClr val="1C5A7C"/>
              </a:buClr>
              <a:buSzPct val="85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spcAft>
                <a:spcPts val="600"/>
              </a:spcAft>
              <a:buFont typeface="Wingdings" panose="05000000000000000000" pitchFamily="2" charset="2"/>
              <a:buNone/>
            </a:pPr>
            <a:r>
              <a:rPr lang="en-US" dirty="0"/>
              <a:t>“U.S. factories produce twice as much stuff as they did in 1984.”</a:t>
            </a:r>
          </a:p>
          <a:p>
            <a:pPr marL="0" indent="0">
              <a:buFont typeface="Wingdings" panose="05000000000000000000" pitchFamily="2" charset="2"/>
              <a:buNone/>
            </a:pPr>
            <a:r>
              <a:rPr lang="en-US" sz="1600" dirty="0"/>
              <a:t>—Rex Nutting, </a:t>
            </a:r>
            <a:r>
              <a:rPr lang="en-US" sz="1600" i="1" dirty="0"/>
              <a:t>MarketWatch,</a:t>
            </a:r>
            <a:r>
              <a:rPr lang="en-US" sz="1600" dirty="0"/>
              <a:t> 3/28/2016</a:t>
            </a:r>
          </a:p>
        </p:txBody>
      </p:sp>
    </p:spTree>
    <p:extLst>
      <p:ext uri="{BB962C8B-B14F-4D97-AF65-F5344CB8AC3E}">
        <p14:creationId xmlns:p14="http://schemas.microsoft.com/office/powerpoint/2010/main" val="2180316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lstStyle/>
          <a:p>
            <a:r>
              <a:rPr lang="en-US" dirty="0"/>
              <a:t>CLAIM: U.S. Global Share Unchanged </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12</a:t>
            </a:fld>
            <a:endParaRPr lang="en-US" dirty="0"/>
          </a:p>
        </p:txBody>
      </p:sp>
      <p:sp>
        <p:nvSpPr>
          <p:cNvPr id="5" name="Content Placeholder 4"/>
          <p:cNvSpPr>
            <a:spLocks noGrp="1"/>
          </p:cNvSpPr>
          <p:nvPr>
            <p:ph idx="1"/>
          </p:nvPr>
        </p:nvSpPr>
        <p:spPr>
          <a:xfrm>
            <a:off x="812800" y="3733800"/>
            <a:ext cx="4064000" cy="2514600"/>
          </a:xfrm>
        </p:spPr>
        <p:txBody>
          <a:bodyPr>
            <a:normAutofit/>
          </a:bodyPr>
          <a:lstStyle/>
          <a:p>
            <a:pPr marL="0" indent="0">
              <a:buNone/>
            </a:pPr>
            <a:r>
              <a:rPr lang="en-US" dirty="0">
                <a:latin typeface="Trade Gothic LT Std Bold" panose="020B0804050502020204" pitchFamily="34" charset="0"/>
              </a:rPr>
              <a:t>REALITY:</a:t>
            </a:r>
          </a:p>
          <a:p>
            <a:pPr>
              <a:buClr>
                <a:srgbClr val="F98D29"/>
              </a:buClr>
            </a:pPr>
            <a:r>
              <a:rPr lang="en-US" dirty="0"/>
              <a:t>In fact, it has declined by 7 percentage points since 2000.</a:t>
            </a: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2426636730"/>
              </p:ext>
            </p:extLst>
          </p:nvPr>
        </p:nvGraphicFramePr>
        <p:xfrm>
          <a:off x="5334000" y="1491529"/>
          <a:ext cx="6273800" cy="4223471"/>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4"/>
          <p:cNvSpPr txBox="1">
            <a:spLocks/>
          </p:cNvSpPr>
          <p:nvPr/>
        </p:nvSpPr>
        <p:spPr>
          <a:xfrm>
            <a:off x="812800" y="1600200"/>
            <a:ext cx="4064000" cy="1905000"/>
          </a:xfrm>
          <a:prstGeom prst="rect">
            <a:avLst/>
          </a:prstGeom>
          <a:solidFill>
            <a:schemeClr val="bg1">
              <a:lumMod val="85000"/>
            </a:schemeClr>
          </a:solidFill>
        </p:spPr>
        <p:txBody>
          <a:bodyPr vert="horz" lIns="91440" tIns="45720" rIns="91440" bIns="45720" rtlCol="0">
            <a:normAutofit/>
          </a:bodyPr>
          <a:lstStyle>
            <a:lvl1pPr marL="347472" indent="-347472" algn="l" defTabSz="914400" rtl="0" eaLnBrk="1" latinLnBrk="0" hangingPunct="1">
              <a:lnSpc>
                <a:spcPct val="100000"/>
              </a:lnSpc>
              <a:spcBef>
                <a:spcPts val="0"/>
              </a:spcBef>
              <a:spcAft>
                <a:spcPts val="1800"/>
              </a:spcAft>
              <a:buClr>
                <a:srgbClr val="1C5A7C"/>
              </a:buClr>
              <a:buSzPct val="85000"/>
              <a:buFont typeface="Wingdings" panose="05000000000000000000" pitchFamily="2" charset="2"/>
              <a:buChar char="§"/>
              <a:defRPr sz="2400" kern="1200">
                <a:solidFill>
                  <a:srgbClr val="1C5A7C"/>
                </a:solidFill>
                <a:latin typeface="Trade Gothic LT Std" panose="020B0503020502020204" pitchFamily="34" charset="0"/>
                <a:ea typeface="+mn-ea"/>
                <a:cs typeface="+mn-cs"/>
              </a:defRPr>
            </a:lvl1pPr>
            <a:lvl2pPr marL="640080" indent="-274320" algn="l" defTabSz="914400" rtl="0" eaLnBrk="1" latinLnBrk="0" hangingPunct="1">
              <a:spcBef>
                <a:spcPts val="0"/>
              </a:spcBef>
              <a:spcAft>
                <a:spcPts val="1800"/>
              </a:spcAft>
              <a:buClr>
                <a:srgbClr val="1C5A7C"/>
              </a:buClr>
              <a:buSzPct val="120000"/>
              <a:buFontTx/>
              <a:buChar char="–"/>
              <a:defRPr sz="2000" kern="1200" baseline="0">
                <a:solidFill>
                  <a:srgbClr val="1C5A7C"/>
                </a:solidFill>
                <a:latin typeface="Trade Gothic LT Std" panose="020B0503020502020204" pitchFamily="34" charset="0"/>
                <a:ea typeface="+mn-ea"/>
                <a:cs typeface="+mn-cs"/>
              </a:defRPr>
            </a:lvl2pPr>
            <a:lvl3pPr marL="685800" indent="0" algn="l" defTabSz="914400" rtl="0" eaLnBrk="1" latinLnBrk="0" hangingPunct="1">
              <a:spcBef>
                <a:spcPts val="0"/>
              </a:spcBef>
              <a:spcAft>
                <a:spcPts val="1800"/>
              </a:spcAft>
              <a:buClr>
                <a:srgbClr val="1C5A7C"/>
              </a:buClr>
              <a:buSzPct val="85000"/>
              <a:buFontTx/>
              <a:buNone/>
              <a:defRPr sz="1800" kern="1200">
                <a:solidFill>
                  <a:srgbClr val="1C5A7C"/>
                </a:solidFill>
                <a:latin typeface="TradeGothic" pitchFamily="34" charset="0"/>
                <a:ea typeface="+mn-ea"/>
                <a:cs typeface="+mn-cs"/>
              </a:defRPr>
            </a:lvl3pPr>
            <a:lvl4pPr marL="896112" indent="0" algn="l" defTabSz="914400" rtl="0" eaLnBrk="1" latinLnBrk="0" hangingPunct="1">
              <a:spcBef>
                <a:spcPts val="0"/>
              </a:spcBef>
              <a:spcAft>
                <a:spcPts val="1800"/>
              </a:spcAft>
              <a:buClr>
                <a:srgbClr val="1C5A7C"/>
              </a:buClr>
              <a:buSzPct val="85000"/>
              <a:buFontTx/>
              <a:buNone/>
              <a:defRPr sz="1600" kern="1200">
                <a:solidFill>
                  <a:srgbClr val="1C5A7C"/>
                </a:solidFill>
                <a:latin typeface="TradeGothic" pitchFamily="34" charset="0"/>
                <a:ea typeface="+mn-ea"/>
                <a:cs typeface="+mn-cs"/>
              </a:defRPr>
            </a:lvl4pPr>
            <a:lvl5pPr marL="1097280" indent="0" algn="l" defTabSz="914400" rtl="0" eaLnBrk="1" latinLnBrk="0" hangingPunct="1">
              <a:spcBef>
                <a:spcPts val="0"/>
              </a:spcBef>
              <a:spcAft>
                <a:spcPts val="600"/>
              </a:spcAft>
              <a:buClr>
                <a:srgbClr val="1C5A7C"/>
              </a:buClr>
              <a:buSzPct val="85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0" indent="0">
              <a:spcAft>
                <a:spcPts val="600"/>
              </a:spcAft>
              <a:buFont typeface="Wingdings" panose="05000000000000000000" pitchFamily="2" charset="2"/>
              <a:buNone/>
            </a:pPr>
            <a:r>
              <a:rPr lang="en-US" dirty="0"/>
              <a:t>“The U.S. share of global manufacturing has held at around 20 percent for 40 years.”</a:t>
            </a:r>
          </a:p>
          <a:p>
            <a:pPr marL="0" indent="0">
              <a:buFont typeface="Wingdings" panose="05000000000000000000" pitchFamily="2" charset="2"/>
              <a:buNone/>
            </a:pPr>
            <a:r>
              <a:rPr lang="en-US" sz="1600" dirty="0"/>
              <a:t>—Robert Zoellick, WSJ, 8/7/2016</a:t>
            </a:r>
          </a:p>
        </p:txBody>
      </p:sp>
    </p:spTree>
    <p:extLst>
      <p:ext uri="{BB962C8B-B14F-4D97-AF65-F5344CB8AC3E}">
        <p14:creationId xmlns:p14="http://schemas.microsoft.com/office/powerpoint/2010/main" val="1128390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CLAIM: High Productivity Led to Most of Manufacturing Job Loss</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13</a:t>
            </a:fld>
            <a:endParaRPr lang="en-US" dirty="0"/>
          </a:p>
        </p:txBody>
      </p:sp>
      <p:sp>
        <p:nvSpPr>
          <p:cNvPr id="5" name="Content Placeholder 4"/>
          <p:cNvSpPr>
            <a:spLocks noGrp="1"/>
          </p:cNvSpPr>
          <p:nvPr>
            <p:ph idx="1"/>
          </p:nvPr>
        </p:nvSpPr>
        <p:spPr>
          <a:xfrm>
            <a:off x="812800" y="3581400"/>
            <a:ext cx="4064000" cy="2667000"/>
          </a:xfrm>
        </p:spPr>
        <p:txBody>
          <a:bodyPr>
            <a:normAutofit/>
          </a:bodyPr>
          <a:lstStyle/>
          <a:p>
            <a:pPr marL="0" indent="0">
              <a:buNone/>
            </a:pPr>
            <a:r>
              <a:rPr lang="en-US" dirty="0">
                <a:latin typeface="Trade Gothic LT Std Bold" panose="020B0804050502020204" pitchFamily="34" charset="0"/>
              </a:rPr>
              <a:t>REALITY:</a:t>
            </a:r>
          </a:p>
          <a:p>
            <a:r>
              <a:rPr lang="en-US" dirty="0"/>
              <a:t>Then why did we lose 2.4% of manufacturing jobs in the 90s when manufacturing productivity growth was similar?</a:t>
            </a:r>
          </a:p>
          <a:p>
            <a:endParaRPr lang="en-US" dirty="0"/>
          </a:p>
        </p:txBody>
      </p:sp>
      <p:sp>
        <p:nvSpPr>
          <p:cNvPr id="6" name="Content Placeholder 4"/>
          <p:cNvSpPr txBox="1">
            <a:spLocks/>
          </p:cNvSpPr>
          <p:nvPr/>
        </p:nvSpPr>
        <p:spPr>
          <a:xfrm>
            <a:off x="805873" y="1479353"/>
            <a:ext cx="4064000" cy="1949647"/>
          </a:xfrm>
          <a:prstGeom prst="rect">
            <a:avLst/>
          </a:prstGeom>
          <a:solidFill>
            <a:schemeClr val="bg1">
              <a:lumMod val="85000"/>
            </a:schemeClr>
          </a:solidFill>
        </p:spPr>
        <p:txBody>
          <a:bodyPr vert="horz" lIns="91440" tIns="45720" rIns="91440" bIns="45720" rtlCol="0">
            <a:normAutofit/>
          </a:bodyPr>
          <a:lstStyle>
            <a:defPPr>
              <a:defRPr lang="en-US"/>
            </a:defPPr>
            <a:lvl1pPr indent="0">
              <a:lnSpc>
                <a:spcPct val="100000"/>
              </a:lnSpc>
              <a:spcBef>
                <a:spcPts val="0"/>
              </a:spcBef>
              <a:spcAft>
                <a:spcPts val="600"/>
              </a:spcAft>
              <a:buClr>
                <a:srgbClr val="1C5A7C"/>
              </a:buClr>
              <a:buSzPct val="85000"/>
              <a:buFont typeface="Wingdings" panose="05000000000000000000" pitchFamily="2" charset="2"/>
              <a:buNone/>
              <a:defRPr sz="2400">
                <a:solidFill>
                  <a:srgbClr val="1C5A7C"/>
                </a:solidFill>
                <a:latin typeface="Trade Gothic LT Std" panose="020B0503020502020204" pitchFamily="34" charset="0"/>
              </a:defRPr>
            </a:lvl1pPr>
            <a:lvl2pPr marL="640080" indent="-274320">
              <a:spcBef>
                <a:spcPts val="0"/>
              </a:spcBef>
              <a:spcAft>
                <a:spcPts val="1800"/>
              </a:spcAft>
              <a:buClr>
                <a:srgbClr val="1C5A7C"/>
              </a:buClr>
              <a:buSzPct val="120000"/>
              <a:buFontTx/>
              <a:buChar char="–"/>
              <a:defRPr sz="2000" baseline="0">
                <a:solidFill>
                  <a:srgbClr val="1C5A7C"/>
                </a:solidFill>
                <a:latin typeface="Trade Gothic LT Std" panose="020B0503020502020204" pitchFamily="34" charset="0"/>
              </a:defRPr>
            </a:lvl2pPr>
            <a:lvl3pPr marL="685800" indent="0">
              <a:spcBef>
                <a:spcPts val="0"/>
              </a:spcBef>
              <a:spcAft>
                <a:spcPts val="1800"/>
              </a:spcAft>
              <a:buClr>
                <a:srgbClr val="1C5A7C"/>
              </a:buClr>
              <a:buSzPct val="85000"/>
              <a:buFontTx/>
              <a:buNone/>
              <a:defRPr>
                <a:solidFill>
                  <a:srgbClr val="1C5A7C"/>
                </a:solidFill>
                <a:latin typeface="TradeGothic" pitchFamily="34" charset="0"/>
              </a:defRPr>
            </a:lvl3pPr>
            <a:lvl4pPr marL="896112" indent="0">
              <a:spcBef>
                <a:spcPts val="0"/>
              </a:spcBef>
              <a:spcAft>
                <a:spcPts val="1800"/>
              </a:spcAft>
              <a:buClr>
                <a:srgbClr val="1C5A7C"/>
              </a:buClr>
              <a:buSzPct val="85000"/>
              <a:buFontTx/>
              <a:buNone/>
              <a:defRPr sz="1600">
                <a:solidFill>
                  <a:srgbClr val="1C5A7C"/>
                </a:solidFill>
                <a:latin typeface="TradeGothic" pitchFamily="34" charset="0"/>
              </a:defRPr>
            </a:lvl4pPr>
            <a:lvl5pPr marL="1097280" indent="0">
              <a:spcBef>
                <a:spcPts val="0"/>
              </a:spcBef>
              <a:spcAft>
                <a:spcPts val="600"/>
              </a:spcAft>
              <a:buClr>
                <a:srgbClr val="1C5A7C"/>
              </a:buClr>
              <a:buSzPct val="85000"/>
              <a:buFontTx/>
              <a:buNone/>
              <a:defRPr sz="1600" baseline="0">
                <a:solidFill>
                  <a:srgbClr val="1C5A7C"/>
                </a:solidFill>
                <a:latin typeface="TradeGothic" pitchFamily="34" charset="0"/>
              </a:defRPr>
            </a:lvl5pPr>
            <a:lvl6pPr marL="1517904" indent="-228600">
              <a:spcBef>
                <a:spcPct val="20000"/>
              </a:spcBef>
              <a:buClr>
                <a:schemeClr val="accent1"/>
              </a:buClr>
              <a:buSzPct val="76000"/>
              <a:buFont typeface="Wingdings 2" pitchFamily="18" charset="2"/>
              <a:buChar char=""/>
              <a:defRPr sz="1400">
                <a:solidFill>
                  <a:schemeClr val="tx2"/>
                </a:solidFill>
              </a:defRPr>
            </a:lvl6pPr>
            <a:lvl7pPr marL="1719072" indent="-228600">
              <a:spcBef>
                <a:spcPct val="20000"/>
              </a:spcBef>
              <a:buClr>
                <a:schemeClr val="accent1"/>
              </a:buClr>
              <a:buSzPct val="76000"/>
              <a:buFont typeface="Wingdings 2" pitchFamily="18" charset="2"/>
              <a:buChar char=""/>
              <a:defRPr sz="1400">
                <a:solidFill>
                  <a:schemeClr val="tx2"/>
                </a:solidFill>
              </a:defRPr>
            </a:lvl7pPr>
            <a:lvl8pPr marL="1920240" indent="-228600">
              <a:spcBef>
                <a:spcPct val="20000"/>
              </a:spcBef>
              <a:buClr>
                <a:schemeClr val="accent1"/>
              </a:buClr>
              <a:buSzPct val="76000"/>
              <a:buFont typeface="Wingdings 2" pitchFamily="18" charset="2"/>
              <a:buChar char=""/>
              <a:defRPr sz="1400">
                <a:solidFill>
                  <a:schemeClr val="tx2"/>
                </a:solidFill>
              </a:defRPr>
            </a:lvl8pPr>
            <a:lvl9pPr marL="2121408" indent="-228600">
              <a:spcBef>
                <a:spcPct val="20000"/>
              </a:spcBef>
              <a:buClr>
                <a:schemeClr val="accent1"/>
              </a:buClr>
              <a:buSzPct val="76000"/>
              <a:buFont typeface="Wingdings 2" pitchFamily="18" charset="2"/>
              <a:buChar char=""/>
              <a:defRPr sz="1400">
                <a:solidFill>
                  <a:schemeClr val="tx2"/>
                </a:solidFill>
              </a:defRPr>
            </a:lvl9pPr>
          </a:lstStyle>
          <a:p>
            <a:r>
              <a:rPr lang="en-US" dirty="0"/>
              <a:t>“Manufacturing employment has fallen because of productivity growth, not a decline in output.”</a:t>
            </a:r>
          </a:p>
          <a:p>
            <a:pPr>
              <a:spcAft>
                <a:spcPts val="1800"/>
              </a:spcAft>
            </a:pPr>
            <a:r>
              <a:rPr lang="en-US" sz="1600" dirty="0"/>
              <a:t>—Congressional Research Service</a:t>
            </a:r>
          </a:p>
        </p:txBody>
      </p:sp>
      <p:graphicFrame>
        <p:nvGraphicFramePr>
          <p:cNvPr id="7" name="Content Placeholder 8"/>
          <p:cNvGraphicFramePr>
            <a:graphicFrameLocks noGrp="1"/>
          </p:cNvGraphicFramePr>
          <p:nvPr>
            <p:ph idx="13"/>
            <p:extLst>
              <p:ext uri="{D42A27DB-BD31-4B8C-83A1-F6EECF244321}">
                <p14:modId xmlns:p14="http://schemas.microsoft.com/office/powerpoint/2010/main" val="214390790"/>
              </p:ext>
            </p:extLst>
          </p:nvPr>
        </p:nvGraphicFramePr>
        <p:xfrm>
          <a:off x="5181600" y="1600200"/>
          <a:ext cx="6121400" cy="4267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45945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REALITY: USG Overstates Manufacturing Output Growth</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14</a:t>
            </a:fld>
            <a:endParaRPr lang="en-US" dirty="0"/>
          </a:p>
        </p:txBody>
      </p:sp>
      <p:sp>
        <p:nvSpPr>
          <p:cNvPr id="5" name="Content Placeholder 4"/>
          <p:cNvSpPr>
            <a:spLocks noGrp="1"/>
          </p:cNvSpPr>
          <p:nvPr>
            <p:ph idx="1"/>
          </p:nvPr>
        </p:nvSpPr>
        <p:spPr>
          <a:xfrm>
            <a:off x="812800" y="1600200"/>
            <a:ext cx="4064000" cy="2667000"/>
          </a:xfrm>
        </p:spPr>
        <p:txBody>
          <a:bodyPr/>
          <a:lstStyle/>
          <a:p>
            <a:pPr>
              <a:buClr>
                <a:srgbClr val="F98D29"/>
              </a:buClr>
            </a:pPr>
            <a:r>
              <a:rPr lang="en-US" dirty="0"/>
              <a:t>Computers and electronics (NAICS 334)  accounted for 111% of U.S. manufacturing value added growth from 2005 to 2015</a:t>
            </a: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3554135619"/>
              </p:ext>
            </p:extLst>
          </p:nvPr>
        </p:nvGraphicFramePr>
        <p:xfrm>
          <a:off x="5181600" y="1600200"/>
          <a:ext cx="6197600" cy="3886200"/>
        </p:xfrm>
        <a:graphic>
          <a:graphicData uri="http://schemas.openxmlformats.org/drawingml/2006/chart">
            <c:chart xmlns:c="http://schemas.openxmlformats.org/drawingml/2006/chart" xmlns:r="http://schemas.openxmlformats.org/officeDocument/2006/relationships" r:id="rId2"/>
          </a:graphicData>
        </a:graphic>
      </p:graphicFrame>
      <p:pic>
        <p:nvPicPr>
          <p:cNvPr id="2050" name="Picture 2" descr="http://i4.istockimg.com/file_thumbview_approve/19494004/5/stock-photo-19494004-computer-c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191000"/>
            <a:ext cx="223837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62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REALITY: Most Manufacturing Industries Are Producing Less</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15</a:t>
            </a:fld>
            <a:endParaRPr lang="en-US" dirty="0"/>
          </a:p>
        </p:txBody>
      </p:sp>
      <p:sp>
        <p:nvSpPr>
          <p:cNvPr id="5" name="Content Placeholder 4"/>
          <p:cNvSpPr>
            <a:spLocks noGrp="1"/>
          </p:cNvSpPr>
          <p:nvPr>
            <p:ph idx="1"/>
          </p:nvPr>
        </p:nvSpPr>
        <p:spPr/>
        <p:txBody>
          <a:bodyPr/>
          <a:lstStyle/>
          <a:p>
            <a:pPr>
              <a:spcAft>
                <a:spcPts val="2400"/>
              </a:spcAft>
              <a:buClr>
                <a:srgbClr val="F98D29"/>
              </a:buClr>
            </a:pPr>
            <a:r>
              <a:rPr lang="en-US" dirty="0"/>
              <a:t>Real manufacturing value added grew 2% from 2008 to 2015</a:t>
            </a:r>
          </a:p>
          <a:p>
            <a:pPr>
              <a:spcAft>
                <a:spcPts val="2400"/>
              </a:spcAft>
              <a:buClr>
                <a:srgbClr val="F98D29"/>
              </a:buClr>
            </a:pPr>
            <a:r>
              <a:rPr lang="en-US" dirty="0"/>
              <a:t>Rest of the economy grew 11%</a:t>
            </a:r>
          </a:p>
          <a:p>
            <a:pPr>
              <a:spcAft>
                <a:spcPts val="2400"/>
              </a:spcAft>
              <a:buClr>
                <a:srgbClr val="F98D29"/>
              </a:buClr>
            </a:pPr>
            <a:r>
              <a:rPr lang="en-US" dirty="0"/>
              <a:t>14 of 19 manufacturing sectors lost output</a:t>
            </a:r>
          </a:p>
        </p:txBody>
      </p:sp>
      <p:graphicFrame>
        <p:nvGraphicFramePr>
          <p:cNvPr id="6" name="Content Placeholder 5"/>
          <p:cNvGraphicFramePr>
            <a:graphicFrameLocks noGrp="1"/>
          </p:cNvGraphicFramePr>
          <p:nvPr>
            <p:ph idx="13"/>
            <p:extLst>
              <p:ext uri="{D42A27DB-BD31-4B8C-83A1-F6EECF244321}">
                <p14:modId xmlns:p14="http://schemas.microsoft.com/office/powerpoint/2010/main" val="3278098369"/>
              </p:ext>
            </p:extLst>
          </p:nvPr>
        </p:nvGraphicFramePr>
        <p:xfrm>
          <a:off x="4953000" y="1447800"/>
          <a:ext cx="6273800" cy="419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04338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 Productivity Growth Rates Down</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16</a:t>
            </a:fld>
            <a:endParaRPr lang="en-US" dirty="0"/>
          </a:p>
        </p:txBody>
      </p:sp>
      <p:graphicFrame>
        <p:nvGraphicFramePr>
          <p:cNvPr id="9" name="Content Placeholder 8">
            <a:extLst>
              <a:ext uri="{FF2B5EF4-FFF2-40B4-BE49-F238E27FC236}">
                <a16:creationId xmlns:a16="http://schemas.microsoft.com/office/drawing/2014/main" id="{95F8767F-F852-474B-AD86-876C5EC16BFB}"/>
              </a:ext>
            </a:extLst>
          </p:cNvPr>
          <p:cNvGraphicFramePr>
            <a:graphicFrameLocks noGrp="1"/>
          </p:cNvGraphicFramePr>
          <p:nvPr>
            <p:ph idx="1"/>
            <p:extLst>
              <p:ext uri="{D42A27DB-BD31-4B8C-83A1-F6EECF244321}">
                <p14:modId xmlns:p14="http://schemas.microsoft.com/office/powerpoint/2010/main" val="1292700798"/>
              </p:ext>
            </p:extLst>
          </p:nvPr>
        </p:nvGraphicFramePr>
        <p:xfrm>
          <a:off x="812800" y="1371600"/>
          <a:ext cx="99314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F95EDD1-3158-4295-8328-650793611F22}"/>
              </a:ext>
            </a:extLst>
          </p:cNvPr>
          <p:cNvSpPr/>
          <p:nvPr/>
        </p:nvSpPr>
        <p:spPr>
          <a:xfrm>
            <a:off x="914400" y="5651212"/>
            <a:ext cx="2942857" cy="292388"/>
          </a:xfrm>
          <a:prstGeom prst="rect">
            <a:avLst/>
          </a:prstGeom>
        </p:spPr>
        <p:txBody>
          <a:bodyPr wrap="none">
            <a:spAutoFit/>
          </a:bodyPr>
          <a:lstStyle/>
          <a:p>
            <a:r>
              <a:rPr lang="en-US" sz="1300" dirty="0">
                <a:solidFill>
                  <a:srgbClr val="1C5A7C"/>
                </a:solidFill>
              </a:rPr>
              <a:t>Source: BLS Labor Productivity and Costs</a:t>
            </a:r>
          </a:p>
        </p:txBody>
      </p:sp>
    </p:spTree>
    <p:extLst>
      <p:ext uri="{BB962C8B-B14F-4D97-AF65-F5344CB8AC3E}">
        <p14:creationId xmlns:p14="http://schemas.microsoft.com/office/powerpoint/2010/main" val="425376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900" b="1" dirty="0"/>
              <a:t>Digital Production Systems Are Creating Large Gaps Between the Most Productive Firms and the Rest</a:t>
            </a:r>
          </a:p>
        </p:txBody>
      </p:sp>
      <p:sp>
        <p:nvSpPr>
          <p:cNvPr id="3" name="Slide Number Placeholder 2"/>
          <p:cNvSpPr>
            <a:spLocks noGrp="1"/>
          </p:cNvSpPr>
          <p:nvPr>
            <p:ph type="sldNum" sz="quarter" idx="12"/>
          </p:nvPr>
        </p:nvSpPr>
        <p:spPr/>
        <p:txBody>
          <a:bodyPr/>
          <a:lstStyle/>
          <a:p>
            <a:fld id="{5812F3A6-AA8A-AC41-AE15-34818B2D3FAD}" type="slidenum">
              <a:rPr lang="en-US" smtClean="0"/>
              <a:pPr/>
              <a:t>17</a:t>
            </a:fld>
            <a:endParaRPr lang="en-US" dirty="0"/>
          </a:p>
        </p:txBody>
      </p:sp>
      <p:pic>
        <p:nvPicPr>
          <p:cNvPr id="4" name="Picture 2" descr="https://hbr.org/resources/images/article_assets/2015/08/W150818_CRISCUOLO_GAPBETWEEN.png"/>
          <p:cNvPicPr>
            <a:picLocks noChangeAspect="1" noChangeArrowheads="1"/>
          </p:cNvPicPr>
          <p:nvPr/>
        </p:nvPicPr>
        <p:blipFill rotWithShape="1">
          <a:blip r:embed="rId3">
            <a:extLst>
              <a:ext uri="{28A0092B-C50C-407E-A947-70E740481C1C}">
                <a14:useLocalDpi xmlns:a14="http://schemas.microsoft.com/office/drawing/2010/main" val="0"/>
              </a:ext>
            </a:extLst>
          </a:blip>
          <a:srcRect t="7143" b="-7142"/>
          <a:stretch/>
        </p:blipFill>
        <p:spPr bwMode="auto">
          <a:xfrm>
            <a:off x="914400" y="1473514"/>
            <a:ext cx="9754589" cy="465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9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Today’s Presentation</a:t>
            </a:r>
            <a:endParaRPr lang="en-US" sz="3400" dirty="0"/>
          </a:p>
        </p:txBody>
      </p:sp>
      <p:sp>
        <p:nvSpPr>
          <p:cNvPr id="3" name="Content Placeholder 2"/>
          <p:cNvSpPr>
            <a:spLocks noGrp="1"/>
          </p:cNvSpPr>
          <p:nvPr>
            <p:ph idx="1"/>
          </p:nvPr>
        </p:nvSpPr>
        <p:spPr>
          <a:xfrm>
            <a:off x="838200" y="1828800"/>
            <a:ext cx="10515600" cy="4191000"/>
          </a:xfrm>
        </p:spPr>
        <p:txBody>
          <a:bodyPr>
            <a:normAutofit/>
          </a:bodyPr>
          <a:lstStyle/>
          <a:p>
            <a:pPr marL="461963" indent="0">
              <a:spcAft>
                <a:spcPts val="1800"/>
              </a:spcAft>
              <a:buNone/>
            </a:pPr>
            <a:r>
              <a:rPr lang="en-US" dirty="0"/>
              <a:t>What’s Happened to U.S. Manufacturing?</a:t>
            </a:r>
          </a:p>
          <a:p>
            <a:pPr marL="461963" indent="0">
              <a:spcAft>
                <a:spcPts val="1800"/>
              </a:spcAft>
              <a:buNone/>
            </a:pPr>
            <a:endParaRPr lang="en-US" dirty="0">
              <a:solidFill>
                <a:srgbClr val="F98D29"/>
              </a:solidFill>
            </a:endParaRPr>
          </a:p>
          <a:p>
            <a:pPr marL="461963" indent="0">
              <a:spcAft>
                <a:spcPts val="1800"/>
              </a:spcAft>
              <a:buNone/>
            </a:pPr>
            <a:r>
              <a:rPr lang="en-US" dirty="0">
                <a:solidFill>
                  <a:srgbClr val="F98D29"/>
                </a:solidFill>
              </a:rPr>
              <a:t>Smart Manufacturing Opportunities </a:t>
            </a:r>
          </a:p>
          <a:p>
            <a:pPr marL="461963" indent="0">
              <a:spcAft>
                <a:spcPts val="1800"/>
              </a:spcAft>
              <a:buNone/>
            </a:pPr>
            <a:endParaRPr lang="en-US" dirty="0"/>
          </a:p>
          <a:p>
            <a:pPr marL="461963" indent="0">
              <a:spcAft>
                <a:spcPts val="1800"/>
              </a:spcAft>
              <a:buNone/>
            </a:pPr>
            <a:r>
              <a:rPr lang="en-US" dirty="0"/>
              <a:t>What is the Role of Government in Helping Manufacturers?</a:t>
            </a:r>
          </a:p>
        </p:txBody>
      </p:sp>
      <p:sp>
        <p:nvSpPr>
          <p:cNvPr id="11" name="TextBox 10"/>
          <p:cNvSpPr txBox="1"/>
          <p:nvPr/>
        </p:nvSpPr>
        <p:spPr>
          <a:xfrm>
            <a:off x="838200" y="19050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3276600"/>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18</a:t>
            </a:fld>
            <a:endParaRPr lang="en-US" dirty="0"/>
          </a:p>
        </p:txBody>
      </p:sp>
      <p:sp>
        <p:nvSpPr>
          <p:cNvPr id="7" name="TextBox 6">
            <a:extLst>
              <a:ext uri="{FF2B5EF4-FFF2-40B4-BE49-F238E27FC236}">
                <a16:creationId xmlns:a16="http://schemas.microsoft.com/office/drawing/2014/main" id="{477EB536-FD08-45E9-8107-3FEE52BEF97E}"/>
              </a:ext>
            </a:extLst>
          </p:cNvPr>
          <p:cNvSpPr txBox="1"/>
          <p:nvPr/>
        </p:nvSpPr>
        <p:spPr>
          <a:xfrm>
            <a:off x="838200" y="45836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Tree>
    <p:extLst>
      <p:ext uri="{BB962C8B-B14F-4D97-AF65-F5344CB8AC3E}">
        <p14:creationId xmlns:p14="http://schemas.microsoft.com/office/powerpoint/2010/main" val="422696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Manufacturing: Tomorrow</a:t>
            </a:r>
          </a:p>
        </p:txBody>
      </p:sp>
      <p:sp>
        <p:nvSpPr>
          <p:cNvPr id="4" name="Slide Number Placeholder 3"/>
          <p:cNvSpPr>
            <a:spLocks noGrp="1"/>
          </p:cNvSpPr>
          <p:nvPr>
            <p:ph type="sldNum" sz="quarter" idx="12"/>
          </p:nvPr>
        </p:nvSpPr>
        <p:spPr/>
        <p:txBody>
          <a:bodyPr/>
          <a:lstStyle/>
          <a:p>
            <a:fld id="{B210F02F-3F4F-4BF0-9905-39922DDC03F6}" type="slidenum">
              <a:rPr lang="en-US" smtClean="0"/>
              <a:pPr/>
              <a:t>19</a:t>
            </a:fld>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58149"/>
            <a:ext cx="9906000" cy="4017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3"/>
          <p:cNvSpPr txBox="1">
            <a:spLocks noChangeArrowheads="1"/>
          </p:cNvSpPr>
          <p:nvPr/>
        </p:nvSpPr>
        <p:spPr bwMode="auto">
          <a:xfrm>
            <a:off x="736600" y="5715000"/>
            <a:ext cx="107696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b="1">
                <a:solidFill>
                  <a:srgbClr val="003F96"/>
                </a:solidFill>
                <a:latin typeface="Arial" pitchFamily="34" charset="0"/>
                <a:ea typeface="ＭＳ Ｐゴシック" pitchFamily="34" charset="-128"/>
              </a:defRPr>
            </a:lvl1pPr>
            <a:lvl2pPr marL="742950" indent="-285750">
              <a:defRPr sz="1900">
                <a:solidFill>
                  <a:srgbClr val="003F96"/>
                </a:solidFill>
                <a:latin typeface="Arial" pitchFamily="34" charset="0"/>
                <a:ea typeface="ＭＳ Ｐゴシック" pitchFamily="34" charset="-128"/>
              </a:defRPr>
            </a:lvl2pPr>
            <a:lvl3pPr marL="1143000" indent="-228600">
              <a:defRPr sz="1900">
                <a:solidFill>
                  <a:srgbClr val="FD5300"/>
                </a:solidFill>
                <a:latin typeface="Arial" pitchFamily="34" charset="0"/>
                <a:ea typeface="ＭＳ Ｐゴシック" pitchFamily="34" charset="-128"/>
              </a:defRPr>
            </a:lvl3pPr>
            <a:lvl4pPr marL="1600200" indent="-228600">
              <a:defRPr sz="1900">
                <a:solidFill>
                  <a:srgbClr val="FD5300"/>
                </a:solidFill>
                <a:latin typeface="Arial" pitchFamily="34" charset="0"/>
                <a:ea typeface="ＭＳ Ｐゴシック" pitchFamily="34" charset="-128"/>
              </a:defRPr>
            </a:lvl4pPr>
            <a:lvl5pPr marL="2057400" indent="-228600">
              <a:defRPr sz="1900">
                <a:solidFill>
                  <a:srgbClr val="FD5300"/>
                </a:solidFill>
                <a:latin typeface="Arial" pitchFamily="34" charset="0"/>
                <a:ea typeface="ＭＳ Ｐゴシック" pitchFamily="34" charset="-128"/>
              </a:defRPr>
            </a:lvl5pPr>
            <a:lvl6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6pPr>
            <a:lvl7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7pPr>
            <a:lvl8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8pPr>
            <a:lvl9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9pPr>
          </a:lstStyle>
          <a:p>
            <a:r>
              <a:rPr lang="en-US" altLang="en-US" sz="1300" b="0" dirty="0">
                <a:solidFill>
                  <a:srgbClr val="1C5A7C"/>
                </a:solidFill>
                <a:latin typeface="Trade Gothic LT Std" panose="020B0503020502020204" pitchFamily="34" charset="0"/>
                <a:cs typeface="Arial" panose="020B0604020202020204" pitchFamily="34" charset="0"/>
              </a:rPr>
              <a:t>Source: Rebecca Taylor, National Center for Manufacturing Sciences, </a:t>
            </a:r>
            <a:r>
              <a:rPr lang="en-US" altLang="en-US" sz="1300" b="0" i="1" dirty="0">
                <a:solidFill>
                  <a:srgbClr val="1C5A7C"/>
                </a:solidFill>
                <a:latin typeface="Trade Gothic LT Std" panose="020B0503020502020204" pitchFamily="34" charset="0"/>
                <a:cs typeface="Arial" panose="020B0604020202020204" pitchFamily="34" charset="0"/>
              </a:rPr>
              <a:t>Do It In Digital: Virtualization and Tomorrow’s Manufacturing</a:t>
            </a:r>
          </a:p>
        </p:txBody>
      </p:sp>
    </p:spTree>
    <p:extLst>
      <p:ext uri="{BB962C8B-B14F-4D97-AF65-F5344CB8AC3E}">
        <p14:creationId xmlns:p14="http://schemas.microsoft.com/office/powerpoint/2010/main" val="428282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About ITIF</a:t>
            </a:r>
          </a:p>
        </p:txBody>
      </p:sp>
      <p:sp>
        <p:nvSpPr>
          <p:cNvPr id="3" name="Content Placeholder 2"/>
          <p:cNvSpPr>
            <a:spLocks noGrp="1"/>
          </p:cNvSpPr>
          <p:nvPr>
            <p:ph idx="1"/>
          </p:nvPr>
        </p:nvSpPr>
        <p:spPr>
          <a:xfrm>
            <a:off x="762000" y="1524000"/>
            <a:ext cx="10617200" cy="4495800"/>
          </a:xfrm>
        </p:spPr>
        <p:txBody>
          <a:bodyPr>
            <a:normAutofit fontScale="92500" lnSpcReduction="10000"/>
          </a:bodyPr>
          <a:lstStyle/>
          <a:p>
            <a:pPr>
              <a:buClr>
                <a:srgbClr val="F98D29"/>
              </a:buClr>
            </a:pPr>
            <a:r>
              <a:rPr lang="en-US" dirty="0"/>
              <a:t>Independent, nonpartisan research and education institute focusing on intersection of technological innovation and public policy, including:</a:t>
            </a:r>
          </a:p>
          <a:p>
            <a:pPr lvl="1"/>
            <a:r>
              <a:rPr lang="en-US" dirty="0"/>
              <a:t>Innovation and competitiveness</a:t>
            </a:r>
          </a:p>
          <a:p>
            <a:pPr lvl="1"/>
            <a:r>
              <a:rPr lang="en-US" dirty="0"/>
              <a:t>IT and data</a:t>
            </a:r>
          </a:p>
          <a:p>
            <a:pPr lvl="1"/>
            <a:r>
              <a:rPr lang="en-US" dirty="0"/>
              <a:t>Telecommunications</a:t>
            </a:r>
          </a:p>
          <a:p>
            <a:pPr lvl="1"/>
            <a:r>
              <a:rPr lang="en-US" dirty="0"/>
              <a:t>Trade and globalization</a:t>
            </a:r>
          </a:p>
          <a:p>
            <a:pPr lvl="1"/>
            <a:r>
              <a:rPr lang="en-US" dirty="0"/>
              <a:t>Life sciences, agricultural biotech, and energy</a:t>
            </a:r>
          </a:p>
          <a:p>
            <a:pPr>
              <a:buClr>
                <a:srgbClr val="F98D29"/>
              </a:buClr>
            </a:pPr>
            <a:r>
              <a:rPr lang="en-US" dirty="0"/>
              <a:t>Top science and tech think tank in the U.S., number two in world, according to University of Pennsylvania </a:t>
            </a:r>
            <a:r>
              <a:rPr lang="en-US" i="1" dirty="0"/>
              <a:t>Go To Think Tank Index</a:t>
            </a:r>
            <a:endParaRPr lang="en-US" dirty="0"/>
          </a:p>
        </p:txBody>
      </p:sp>
      <p:sp>
        <p:nvSpPr>
          <p:cNvPr id="6" name="Slide Number Placeholder 3"/>
          <p:cNvSpPr>
            <a:spLocks noGrp="1"/>
          </p:cNvSpPr>
          <p:nvPr>
            <p:ph type="sldNum" sz="quarter" idx="12"/>
          </p:nvPr>
        </p:nvSpPr>
        <p:spPr>
          <a:xfrm>
            <a:off x="11125200" y="6400800"/>
            <a:ext cx="711200" cy="283389"/>
          </a:xfrm>
        </p:spPr>
        <p:txBody>
          <a:bodyPr/>
          <a:lstStyle/>
          <a:p>
            <a:fld id="{B210F02F-3F4F-4BF0-9905-39922DDC03F6}" type="slidenum">
              <a:rPr lang="en-US" smtClean="0"/>
              <a:pPr/>
              <a:t>2</a:t>
            </a:fld>
            <a:endParaRPr lang="en-US" dirty="0"/>
          </a:p>
        </p:txBody>
      </p:sp>
      <p:sp>
        <p:nvSpPr>
          <p:cNvPr id="5" name="Rectangle 3">
            <a:extLst>
              <a:ext uri="{FF2B5EF4-FFF2-40B4-BE49-F238E27FC236}">
                <a16:creationId xmlns:a16="http://schemas.microsoft.com/office/drawing/2014/main" id="{16DF27DE-F2EF-4907-966F-66BBEAD2F5D7}"/>
              </a:ext>
            </a:extLst>
          </p:cNvPr>
          <p:cNvSpPr>
            <a:spLocks noChangeArrowheads="1"/>
          </p:cNvSpPr>
          <p:nvPr/>
        </p:nvSpPr>
        <p:spPr bwMode="auto">
          <a:xfrm>
            <a:off x="5861050" y="-37115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www.lauderpartners.com/images/logo.gif">
            <a:extLst>
              <a:ext uri="{FF2B5EF4-FFF2-40B4-BE49-F238E27FC236}">
                <a16:creationId xmlns:a16="http://schemas.microsoft.com/office/drawing/2014/main" id="{335DC076-E795-42E2-A990-07BF76E208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350" y="-34526538"/>
            <a:ext cx="1295400" cy="16478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a16="http://schemas.microsoft.com/office/drawing/2014/main" id="{FBC72F4A-D19B-4C0D-B563-7696B218F5BF}"/>
              </a:ext>
            </a:extLst>
          </p:cNvPr>
          <p:cNvSpPr>
            <a:spLocks noChangeArrowheads="1"/>
          </p:cNvSpPr>
          <p:nvPr/>
        </p:nvSpPr>
        <p:spPr bwMode="auto">
          <a:xfrm>
            <a:off x="5861050" y="-371157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r>
            <a:br>
              <a:rPr kumimoji="0" lang="en-US" altLang="en-US"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9" name="Picture 5" descr="http://www.lauderpartners.com/images/logo.gif">
            <a:extLst>
              <a:ext uri="{FF2B5EF4-FFF2-40B4-BE49-F238E27FC236}">
                <a16:creationId xmlns:a16="http://schemas.microsoft.com/office/drawing/2014/main" id="{B1CF5748-9CC5-4996-A9B1-A4A8BFDEB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9350" y="-34526538"/>
            <a:ext cx="1295400" cy="1647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6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Evolution of Manufacturing: Tomorrow</a:t>
            </a:r>
          </a:p>
        </p:txBody>
      </p:sp>
      <p:sp>
        <p:nvSpPr>
          <p:cNvPr id="4" name="Slide Number Placeholder 3"/>
          <p:cNvSpPr>
            <a:spLocks noGrp="1"/>
          </p:cNvSpPr>
          <p:nvPr>
            <p:ph type="sldNum" sz="quarter" idx="12"/>
          </p:nvPr>
        </p:nvSpPr>
        <p:spPr/>
        <p:txBody>
          <a:bodyPr/>
          <a:lstStyle/>
          <a:p>
            <a:fld id="{B210F02F-3F4F-4BF0-9905-39922DDC03F6}" type="slidenum">
              <a:rPr lang="en-US" smtClean="0"/>
              <a:pPr/>
              <a:t>20</a:t>
            </a:fld>
            <a:endParaRPr lang="en-US"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391"/>
            <a:ext cx="8121646" cy="2888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3561" y="1458686"/>
            <a:ext cx="10759982" cy="1200329"/>
          </a:xfrm>
          <a:prstGeom prst="rect">
            <a:avLst/>
          </a:prstGeom>
        </p:spPr>
        <p:txBody>
          <a:bodyPr wrap="square">
            <a:spAutoFit/>
          </a:bodyPr>
          <a:lstStyle/>
          <a:p>
            <a:pPr marL="342900" lvl="1" indent="-342900">
              <a:spcBef>
                <a:spcPts val="1800"/>
              </a:spcBef>
              <a:spcAft>
                <a:spcPts val="1800"/>
              </a:spcAft>
              <a:buClr>
                <a:srgbClr val="F98D29"/>
              </a:buClr>
              <a:buFont typeface="Wingdings" panose="05000000000000000000" pitchFamily="2" charset="2"/>
              <a:buChar char="§"/>
              <a:defRPr/>
            </a:pPr>
            <a:r>
              <a:rPr lang="en-US" sz="2400" dirty="0">
                <a:solidFill>
                  <a:srgbClr val="1C5A7C"/>
                </a:solidFill>
                <a:latin typeface="Trade Gothic LT Std" panose="020B0503020502020204" pitchFamily="34" charset="0"/>
                <a:cs typeface="Calibri" pitchFamily="34" charset="0"/>
              </a:rPr>
              <a:t>"Smart manufacturing” will generate $371 billion in global value over the next 4 years: by 1) creating value from data and 2) streamlining design processes, factory operations, and supply chain risks. (IDC)</a:t>
            </a:r>
          </a:p>
        </p:txBody>
      </p:sp>
    </p:spTree>
    <p:extLst>
      <p:ext uri="{BB962C8B-B14F-4D97-AF65-F5344CB8AC3E}">
        <p14:creationId xmlns:p14="http://schemas.microsoft.com/office/powerpoint/2010/main" val="4018444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5DB23-6BB6-4A45-88CC-A2BA3E97E9F8}"/>
              </a:ext>
            </a:extLst>
          </p:cNvPr>
          <p:cNvSpPr>
            <a:spLocks noGrp="1"/>
          </p:cNvSpPr>
          <p:nvPr>
            <p:ph type="title"/>
          </p:nvPr>
        </p:nvSpPr>
        <p:spPr/>
        <p:txBody>
          <a:bodyPr/>
          <a:lstStyle/>
          <a:p>
            <a:r>
              <a:rPr lang="en-US" dirty="0"/>
              <a:t>Smart </a:t>
            </a:r>
            <a:r>
              <a:rPr lang="en-US" dirty="0" smtClean="0"/>
              <a:t>Manufacturing</a:t>
            </a:r>
            <a:endParaRPr lang="en-US" dirty="0"/>
          </a:p>
        </p:txBody>
      </p:sp>
      <p:sp>
        <p:nvSpPr>
          <p:cNvPr id="4" name="Content Placeholder 3">
            <a:extLst>
              <a:ext uri="{FF2B5EF4-FFF2-40B4-BE49-F238E27FC236}">
                <a16:creationId xmlns:a16="http://schemas.microsoft.com/office/drawing/2014/main" id="{55E11B39-54B6-4948-A8ED-F148EB8A2F61}"/>
              </a:ext>
            </a:extLst>
          </p:cNvPr>
          <p:cNvSpPr>
            <a:spLocks noGrp="1"/>
          </p:cNvSpPr>
          <p:nvPr>
            <p:ph idx="1"/>
          </p:nvPr>
        </p:nvSpPr>
        <p:spPr>
          <a:xfrm>
            <a:off x="812800" y="1600200"/>
            <a:ext cx="5511800" cy="4419600"/>
          </a:xfrm>
        </p:spPr>
        <p:txBody>
          <a:bodyPr>
            <a:normAutofit/>
          </a:bodyPr>
          <a:lstStyle/>
          <a:p>
            <a:pPr marL="0" lvl="1" indent="0">
              <a:spcAft>
                <a:spcPts val="600"/>
              </a:spcAft>
              <a:buNone/>
            </a:pPr>
            <a:r>
              <a:rPr lang="en-US" altLang="en-US" sz="2300" dirty="0">
                <a:latin typeface="Trade Gothic LT Std" panose="020B0503020502020204" pitchFamily="34" charset="0"/>
              </a:rPr>
              <a:t>All “smart products” share three key components:</a:t>
            </a:r>
          </a:p>
          <a:p>
            <a:pPr marL="514350" lvl="1" indent="-514350">
              <a:spcAft>
                <a:spcPts val="600"/>
              </a:spcAft>
              <a:buClr>
                <a:srgbClr val="F98D29"/>
              </a:buClr>
            </a:pPr>
            <a:r>
              <a:rPr lang="en-US" altLang="en-US" sz="2300" i="1" dirty="0">
                <a:latin typeface="Trade Gothic LT Std" panose="020B0503020502020204" pitchFamily="34" charset="0"/>
              </a:rPr>
              <a:t>Physical components</a:t>
            </a:r>
            <a:r>
              <a:rPr lang="en-US" altLang="en-US" sz="2300" dirty="0">
                <a:latin typeface="Trade Gothic LT Std" panose="020B0503020502020204" pitchFamily="34" charset="0"/>
              </a:rPr>
              <a:t>: E.g., Mechanical and electrical parts. </a:t>
            </a:r>
          </a:p>
          <a:p>
            <a:pPr marL="514350" lvl="1" indent="-514350">
              <a:spcAft>
                <a:spcPts val="600"/>
              </a:spcAft>
              <a:buClr>
                <a:srgbClr val="F98D29"/>
              </a:buClr>
            </a:pPr>
            <a:r>
              <a:rPr lang="en-US" altLang="en-US" sz="2300" i="1" dirty="0">
                <a:latin typeface="Trade Gothic LT Std" panose="020B0503020502020204" pitchFamily="34" charset="0"/>
              </a:rPr>
              <a:t>Smart components</a:t>
            </a:r>
            <a:r>
              <a:rPr lang="en-US" altLang="en-US" sz="2300" dirty="0">
                <a:latin typeface="Trade Gothic LT Std" panose="020B0503020502020204" pitchFamily="34" charset="0"/>
              </a:rPr>
              <a:t>: E.g., sensors, microprocessors, data storage, controls, software, an embedded operating system, and a digital user interface.</a:t>
            </a:r>
          </a:p>
          <a:p>
            <a:pPr marL="514350" lvl="1" indent="-514350">
              <a:spcAft>
                <a:spcPts val="600"/>
              </a:spcAft>
              <a:buClr>
                <a:srgbClr val="F98D29"/>
              </a:buClr>
            </a:pPr>
            <a:r>
              <a:rPr lang="en-US" altLang="en-US" sz="2300" i="1" dirty="0">
                <a:latin typeface="Trade Gothic LT Std" panose="020B0503020502020204" pitchFamily="34" charset="0"/>
              </a:rPr>
              <a:t>Connectivity components</a:t>
            </a:r>
            <a:r>
              <a:rPr lang="en-US" altLang="en-US" sz="2300" dirty="0">
                <a:latin typeface="Trade Gothic LT Std" panose="020B0503020502020204" pitchFamily="34" charset="0"/>
              </a:rPr>
              <a:t>: E.g., Wireless connectivity, ports, antennas, etc.</a:t>
            </a:r>
          </a:p>
          <a:p>
            <a:endParaRPr lang="en-US" dirty="0"/>
          </a:p>
        </p:txBody>
      </p:sp>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CA1F771B-47F1-456E-A132-93F675249812}" type="slidenum">
              <a:rPr lang="en-US" altLang="en-US" sz="1600">
                <a:solidFill>
                  <a:srgbClr val="1C5A7C"/>
                </a:solidFill>
                <a:latin typeface="Trade Gothic LT Std" panose="020B0503020502020204" pitchFamily="34" charset="0"/>
              </a:rPr>
              <a:pPr eaLnBrk="1" hangingPunct="1"/>
              <a:t>21</a:t>
            </a:fld>
            <a:endParaRPr lang="en-US" altLang="en-US" sz="1600" dirty="0">
              <a:solidFill>
                <a:srgbClr val="1C5A7C"/>
              </a:solidFill>
              <a:latin typeface="Trade Gothic LT Std" panose="020B0503020502020204" pitchFamily="34" charset="0"/>
            </a:endParaRPr>
          </a:p>
        </p:txBody>
      </p:sp>
    </p:spTree>
    <p:extLst>
      <p:ext uri="{BB962C8B-B14F-4D97-AF65-F5344CB8AC3E}">
        <p14:creationId xmlns:p14="http://schemas.microsoft.com/office/powerpoint/2010/main" val="275874001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B1C30-2379-484F-8437-F6FC2F917B6A}"/>
              </a:ext>
            </a:extLst>
          </p:cNvPr>
          <p:cNvSpPr>
            <a:spLocks noGrp="1"/>
          </p:cNvSpPr>
          <p:nvPr>
            <p:ph type="title"/>
          </p:nvPr>
        </p:nvSpPr>
        <p:spPr/>
        <p:txBody>
          <a:bodyPr/>
          <a:lstStyle/>
          <a:p>
            <a:r>
              <a:rPr lang="en-US" dirty="0"/>
              <a:t>Manufacturing Poised to See Biggest Gains from IoT</a:t>
            </a:r>
          </a:p>
        </p:txBody>
      </p:sp>
      <p:sp>
        <p:nvSpPr>
          <p:cNvPr id="2" name="Slide Number Placeholder 1"/>
          <p:cNvSpPr>
            <a:spLocks noGrp="1"/>
          </p:cNvSpPr>
          <p:nvPr>
            <p:ph type="sldNum" sz="quarter" idx="12"/>
          </p:nvPr>
        </p:nvSpPr>
        <p:spPr/>
        <p:txBody>
          <a:bodyPr/>
          <a:lstStyle/>
          <a:p>
            <a:pPr>
              <a:defRPr/>
            </a:pPr>
            <a:r>
              <a:rPr lang="en-US" dirty="0"/>
              <a:t>25</a:t>
            </a:r>
          </a:p>
        </p:txBody>
      </p:sp>
      <p:pic>
        <p:nvPicPr>
          <p:cNvPr id="6" name="Picture 5"/>
          <p:cNvPicPr>
            <a:picLocks noChangeAspect="1"/>
          </p:cNvPicPr>
          <p:nvPr/>
        </p:nvPicPr>
        <p:blipFill>
          <a:blip r:embed="rId2"/>
          <a:stretch>
            <a:fillRect/>
          </a:stretch>
        </p:blipFill>
        <p:spPr>
          <a:xfrm>
            <a:off x="1295400" y="1340580"/>
            <a:ext cx="8610600" cy="4239407"/>
          </a:xfrm>
          <a:prstGeom prst="rect">
            <a:avLst/>
          </a:prstGeom>
        </p:spPr>
      </p:pic>
      <p:sp>
        <p:nvSpPr>
          <p:cNvPr id="5" name="TextBox 3"/>
          <p:cNvSpPr txBox="1">
            <a:spLocks noChangeArrowheads="1"/>
          </p:cNvSpPr>
          <p:nvPr/>
        </p:nvSpPr>
        <p:spPr bwMode="auto">
          <a:xfrm>
            <a:off x="990600" y="5701367"/>
            <a:ext cx="80010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b="1">
                <a:solidFill>
                  <a:srgbClr val="003F96"/>
                </a:solidFill>
                <a:latin typeface="Arial" pitchFamily="34" charset="0"/>
                <a:ea typeface="ＭＳ Ｐゴシック" pitchFamily="34" charset="-128"/>
              </a:defRPr>
            </a:lvl1pPr>
            <a:lvl2pPr marL="742950" indent="-285750">
              <a:defRPr sz="1900">
                <a:solidFill>
                  <a:srgbClr val="003F96"/>
                </a:solidFill>
                <a:latin typeface="Arial" pitchFamily="34" charset="0"/>
                <a:ea typeface="ＭＳ Ｐゴシック" pitchFamily="34" charset="-128"/>
              </a:defRPr>
            </a:lvl2pPr>
            <a:lvl3pPr marL="1143000" indent="-228600">
              <a:defRPr sz="1900">
                <a:solidFill>
                  <a:srgbClr val="FD5300"/>
                </a:solidFill>
                <a:latin typeface="Arial" pitchFamily="34" charset="0"/>
                <a:ea typeface="ＭＳ Ｐゴシック" pitchFamily="34" charset="-128"/>
              </a:defRPr>
            </a:lvl3pPr>
            <a:lvl4pPr marL="1600200" indent="-228600">
              <a:defRPr sz="1900">
                <a:solidFill>
                  <a:srgbClr val="FD5300"/>
                </a:solidFill>
                <a:latin typeface="Arial" pitchFamily="34" charset="0"/>
                <a:ea typeface="ＭＳ Ｐゴシック" pitchFamily="34" charset="-128"/>
              </a:defRPr>
            </a:lvl4pPr>
            <a:lvl5pPr marL="2057400" indent="-228600">
              <a:defRPr sz="1900">
                <a:solidFill>
                  <a:srgbClr val="FD5300"/>
                </a:solidFill>
                <a:latin typeface="Arial" pitchFamily="34" charset="0"/>
                <a:ea typeface="ＭＳ Ｐゴシック" pitchFamily="34" charset="-128"/>
              </a:defRPr>
            </a:lvl5pPr>
            <a:lvl6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6pPr>
            <a:lvl7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7pPr>
            <a:lvl8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8pPr>
            <a:lvl9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9pPr>
          </a:lstStyle>
          <a:p>
            <a:r>
              <a:rPr lang="en-US" altLang="en-US" sz="1300" b="0" dirty="0">
                <a:solidFill>
                  <a:srgbClr val="1C5A7C"/>
                </a:solidFill>
                <a:latin typeface="Trade Gothic LT Std" panose="020B0503020502020204" pitchFamily="34" charset="0"/>
                <a:cs typeface="Arial" panose="020B0604020202020204" pitchFamily="34" charset="0"/>
              </a:rPr>
              <a:t>Source: McKinsey Global Institute, </a:t>
            </a:r>
            <a:r>
              <a:rPr lang="en-US" altLang="en-US" sz="1300" b="0" i="1" dirty="0">
                <a:solidFill>
                  <a:srgbClr val="1C5A7C"/>
                </a:solidFill>
                <a:latin typeface="Trade Gothic LT Std" panose="020B0503020502020204" pitchFamily="34" charset="0"/>
                <a:cs typeface="Arial" panose="020B0604020202020204" pitchFamily="34" charset="0"/>
              </a:rPr>
              <a:t>The Internet of Things: Mapping the Value Beyond the Hype</a:t>
            </a:r>
          </a:p>
        </p:txBody>
      </p:sp>
    </p:spTree>
    <p:extLst>
      <p:ext uri="{BB962C8B-B14F-4D97-AF65-F5344CB8AC3E}">
        <p14:creationId xmlns:p14="http://schemas.microsoft.com/office/powerpoint/2010/main" val="3089526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AC97-8E3D-4658-892B-328391937A06}"/>
              </a:ext>
            </a:extLst>
          </p:cNvPr>
          <p:cNvSpPr>
            <a:spLocks noGrp="1"/>
          </p:cNvSpPr>
          <p:nvPr>
            <p:ph type="title"/>
          </p:nvPr>
        </p:nvSpPr>
        <p:spPr/>
        <p:txBody>
          <a:bodyPr/>
          <a:lstStyle/>
          <a:p>
            <a:r>
              <a:rPr lang="en-US" dirty="0"/>
              <a:t>Maturity Scale for Smart Manufactured Products </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9639300" cy="4375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a:spLocks noChangeArrowheads="1"/>
          </p:cNvSpPr>
          <p:nvPr/>
        </p:nvSpPr>
        <p:spPr bwMode="auto">
          <a:xfrm>
            <a:off x="847012" y="5747416"/>
            <a:ext cx="10972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900" b="1">
                <a:solidFill>
                  <a:srgbClr val="003F96"/>
                </a:solidFill>
                <a:latin typeface="Arial" pitchFamily="34" charset="0"/>
                <a:ea typeface="ＭＳ Ｐゴシック" pitchFamily="34" charset="-128"/>
              </a:defRPr>
            </a:lvl1pPr>
            <a:lvl2pPr marL="742950" indent="-285750">
              <a:defRPr sz="1900">
                <a:solidFill>
                  <a:srgbClr val="003F96"/>
                </a:solidFill>
                <a:latin typeface="Arial" pitchFamily="34" charset="0"/>
                <a:ea typeface="ＭＳ Ｐゴシック" pitchFamily="34" charset="-128"/>
              </a:defRPr>
            </a:lvl2pPr>
            <a:lvl3pPr marL="1143000" indent="-228600">
              <a:defRPr sz="1900">
                <a:solidFill>
                  <a:srgbClr val="FD5300"/>
                </a:solidFill>
                <a:latin typeface="Arial" pitchFamily="34" charset="0"/>
                <a:ea typeface="ＭＳ Ｐゴシック" pitchFamily="34" charset="-128"/>
              </a:defRPr>
            </a:lvl3pPr>
            <a:lvl4pPr marL="1600200" indent="-228600">
              <a:defRPr sz="1900">
                <a:solidFill>
                  <a:srgbClr val="FD5300"/>
                </a:solidFill>
                <a:latin typeface="Arial" pitchFamily="34" charset="0"/>
                <a:ea typeface="ＭＳ Ｐゴシック" pitchFamily="34" charset="-128"/>
              </a:defRPr>
            </a:lvl4pPr>
            <a:lvl5pPr marL="2057400" indent="-228600">
              <a:defRPr sz="1900">
                <a:solidFill>
                  <a:srgbClr val="FD5300"/>
                </a:solidFill>
                <a:latin typeface="Arial" pitchFamily="34" charset="0"/>
                <a:ea typeface="ＭＳ Ｐゴシック" pitchFamily="34" charset="-128"/>
              </a:defRPr>
            </a:lvl5pPr>
            <a:lvl6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6pPr>
            <a:lvl7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7pPr>
            <a:lvl8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8pPr>
            <a:lvl9pPr eaLnBrk="0" fontAlgn="base" hangingPunct="0">
              <a:spcBef>
                <a:spcPts val="350"/>
              </a:spcBef>
              <a:spcAft>
                <a:spcPct val="0"/>
              </a:spcAft>
              <a:buFont typeface="Wingdings" pitchFamily="2" charset="2"/>
              <a:buChar char="§"/>
              <a:defRPr sz="1900">
                <a:solidFill>
                  <a:srgbClr val="FD5300"/>
                </a:solidFill>
                <a:latin typeface="Arial" pitchFamily="34" charset="0"/>
                <a:ea typeface="ＭＳ Ｐゴシック" pitchFamily="34" charset="-128"/>
              </a:defRPr>
            </a:lvl9pPr>
          </a:lstStyle>
          <a:p>
            <a:r>
              <a:rPr lang="en-US" altLang="en-US" sz="1300" b="0" dirty="0">
                <a:solidFill>
                  <a:srgbClr val="1C5A7C"/>
                </a:solidFill>
                <a:latin typeface="Trade Gothic LT Std" panose="020B0503020502020204" pitchFamily="34" charset="0"/>
                <a:cs typeface="Arial" panose="020B0604020202020204" pitchFamily="34" charset="0"/>
              </a:rPr>
              <a:t>Source: HBR, </a:t>
            </a:r>
            <a:r>
              <a:rPr lang="en-US" altLang="en-US" sz="1300" b="0" i="1" dirty="0">
                <a:solidFill>
                  <a:srgbClr val="1C5A7C"/>
                </a:solidFill>
                <a:latin typeface="Trade Gothic LT Std" panose="020B0503020502020204" pitchFamily="34" charset="0"/>
                <a:cs typeface="Arial" panose="020B0604020202020204" pitchFamily="34" charset="0"/>
              </a:rPr>
              <a:t>How Smart Connected Products are Transforming Competition</a:t>
            </a:r>
            <a:br>
              <a:rPr lang="en-US" altLang="en-US" sz="1300" b="0" i="1" dirty="0">
                <a:solidFill>
                  <a:srgbClr val="1C5A7C"/>
                </a:solidFill>
                <a:latin typeface="Trade Gothic LT Std" panose="020B0503020502020204" pitchFamily="34" charset="0"/>
                <a:cs typeface="Arial" panose="020B0604020202020204" pitchFamily="34" charset="0"/>
              </a:rPr>
            </a:br>
            <a:endParaRPr lang="en-US" altLang="en-US" sz="1300" b="0" i="1" dirty="0">
              <a:solidFill>
                <a:srgbClr val="1C5A7C"/>
              </a:solidFill>
              <a:latin typeface="Trade Gothic LT Std" panose="020B0503020502020204" pitchFamily="34" charset="0"/>
              <a:cs typeface="Arial" panose="020B0604020202020204" pitchFamily="34" charset="0"/>
            </a:endParaRPr>
          </a:p>
        </p:txBody>
      </p:sp>
      <p:sp>
        <p:nvSpPr>
          <p:cNvPr id="12" name="Slide Number Placeholder 3">
            <a:extLst>
              <a:ext uri="{FF2B5EF4-FFF2-40B4-BE49-F238E27FC236}">
                <a16:creationId xmlns:a16="http://schemas.microsoft.com/office/drawing/2014/main" id="{76A2FB85-99E8-42C0-8EDA-0FC92CD18C12}"/>
              </a:ext>
            </a:extLst>
          </p:cNvPr>
          <p:cNvSpPr>
            <a:spLocks noGrp="1"/>
          </p:cNvSpPr>
          <p:nvPr>
            <p:ph type="sldNum" sz="quarter" idx="12"/>
          </p:nvPr>
        </p:nvSpPr>
        <p:spPr>
          <a:xfrm>
            <a:off x="11049000" y="6382512"/>
            <a:ext cx="457200" cy="283389"/>
          </a:xfrm>
        </p:spPr>
        <p:txBody>
          <a:bodyPr/>
          <a:lstStyle/>
          <a:p>
            <a:fld id="{B210F02F-3F4F-4BF0-9905-39922DDC03F6}" type="slidenum">
              <a:rPr lang="en-US" smtClean="0"/>
              <a:pPr/>
              <a:t>23</a:t>
            </a:fld>
            <a:endParaRPr lang="en-US" dirty="0"/>
          </a:p>
        </p:txBody>
      </p:sp>
    </p:spTree>
    <p:extLst>
      <p:ext uri="{BB962C8B-B14F-4D97-AF65-F5344CB8AC3E}">
        <p14:creationId xmlns:p14="http://schemas.microsoft.com/office/powerpoint/2010/main" val="265505907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DC18E-8DB6-457A-96F0-BF9BE48B5C13}"/>
              </a:ext>
            </a:extLst>
          </p:cNvPr>
          <p:cNvSpPr>
            <a:spLocks noGrp="1"/>
          </p:cNvSpPr>
          <p:nvPr>
            <p:ph type="title"/>
          </p:nvPr>
        </p:nvSpPr>
        <p:spPr/>
        <p:txBody>
          <a:bodyPr/>
          <a:lstStyle/>
          <a:p>
            <a:r>
              <a:rPr lang="en-US" dirty="0"/>
              <a:t>IoT &amp; Supply Chain Management</a:t>
            </a:r>
          </a:p>
        </p:txBody>
      </p:sp>
      <p:sp>
        <p:nvSpPr>
          <p:cNvPr id="3" name="Content Placeholder 2">
            <a:extLst>
              <a:ext uri="{FF2B5EF4-FFF2-40B4-BE49-F238E27FC236}">
                <a16:creationId xmlns:a16="http://schemas.microsoft.com/office/drawing/2014/main" id="{DCAC036E-EE06-43E2-B739-2150D6B56805}"/>
              </a:ext>
            </a:extLst>
          </p:cNvPr>
          <p:cNvSpPr>
            <a:spLocks noGrp="1"/>
          </p:cNvSpPr>
          <p:nvPr>
            <p:ph idx="1"/>
          </p:nvPr>
        </p:nvSpPr>
        <p:spPr>
          <a:xfrm>
            <a:off x="812800" y="1600200"/>
            <a:ext cx="9297015" cy="4419600"/>
          </a:xfrm>
        </p:spPr>
        <p:txBody>
          <a:bodyPr/>
          <a:lstStyle/>
          <a:p>
            <a:pPr marL="342900" lvl="1">
              <a:spcAft>
                <a:spcPts val="1800"/>
              </a:spcAft>
              <a:buClr>
                <a:srgbClr val="F98D29"/>
              </a:buClr>
              <a:defRPr/>
            </a:pPr>
            <a:r>
              <a:rPr lang="en-US" sz="2100" dirty="0">
                <a:latin typeface="Trade Gothic LT Std" panose="020B0503020502020204" pitchFamily="34" charset="0"/>
                <a:cs typeface="Calibri" pitchFamily="34" charset="0"/>
              </a:rPr>
              <a:t>IoT can help manufacturers better manage their supply chains.</a:t>
            </a:r>
          </a:p>
          <a:p>
            <a:pPr marL="342900" lvl="1">
              <a:spcAft>
                <a:spcPts val="1800"/>
              </a:spcAft>
              <a:buClr>
                <a:srgbClr val="F98D29"/>
              </a:buClr>
              <a:defRPr/>
            </a:pPr>
            <a:r>
              <a:rPr lang="en-US" sz="2100" dirty="0">
                <a:latin typeface="Trade Gothic LT Std" panose="020B0503020502020204" pitchFamily="34" charset="0"/>
                <a:cs typeface="Calibri" pitchFamily="34" charset="0"/>
              </a:rPr>
              <a:t>BMW: Knows the real-time status of all machines producing all parts/components from all suppliers going into vehicles.</a:t>
            </a:r>
          </a:p>
          <a:p>
            <a:pPr marL="342900" lvl="1">
              <a:spcAft>
                <a:spcPts val="1800"/>
              </a:spcAft>
              <a:buClr>
                <a:srgbClr val="F98D29"/>
              </a:buClr>
              <a:defRPr/>
            </a:pPr>
            <a:r>
              <a:rPr lang="en-US" sz="2100" dirty="0">
                <a:latin typeface="Trade Gothic LT Std" panose="020B0503020502020204" pitchFamily="34" charset="0"/>
                <a:cs typeface="Calibri" pitchFamily="34" charset="0"/>
              </a:rPr>
              <a:t>Toyota: Reduces recalls by knowing exactly what machine produced which components of which vehicles.</a:t>
            </a:r>
          </a:p>
          <a:p>
            <a:pPr marL="342900" lvl="1">
              <a:spcAft>
                <a:spcPts val="1800"/>
              </a:spcAft>
              <a:buClr>
                <a:srgbClr val="F98D29"/>
              </a:buClr>
              <a:defRPr/>
            </a:pPr>
            <a:r>
              <a:rPr lang="en-US" sz="2100" dirty="0">
                <a:latin typeface="Trade Gothic LT Std" panose="020B0503020502020204" pitchFamily="34" charset="0"/>
                <a:cs typeface="Calibri" pitchFamily="34" charset="0"/>
              </a:rPr>
              <a:t>HP: Integrates network analysis and data visualization into its supply chain management and monitoring; has reduced the time for supply chain management projects by up to 50%.</a:t>
            </a:r>
          </a:p>
          <a:p>
            <a:endParaRPr lang="en-US" dirty="0"/>
          </a:p>
        </p:txBody>
      </p:sp>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CA1F771B-47F1-456E-A132-93F675249812}" type="slidenum">
              <a:rPr lang="en-US" altLang="en-US" sz="1600">
                <a:solidFill>
                  <a:srgbClr val="1C5A7C"/>
                </a:solidFill>
              </a:rPr>
              <a:pPr eaLnBrk="1" hangingPunct="1"/>
              <a:t>24</a:t>
            </a:fld>
            <a:endParaRPr lang="en-US" altLang="en-US" sz="1600" dirty="0">
              <a:solidFill>
                <a:srgbClr val="1C5A7C"/>
              </a:solidFill>
            </a:endParaRPr>
          </a:p>
        </p:txBody>
      </p:sp>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74620" y="4561269"/>
            <a:ext cx="921290" cy="547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09815" y="3110483"/>
            <a:ext cx="1250901" cy="65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10355827" y="2012442"/>
            <a:ext cx="693173" cy="685800"/>
          </a:xfrm>
          <a:prstGeom prst="rect">
            <a:avLst/>
          </a:prstGeom>
        </p:spPr>
      </p:pic>
    </p:spTree>
    <p:extLst>
      <p:ext uri="{BB962C8B-B14F-4D97-AF65-F5344CB8AC3E}">
        <p14:creationId xmlns:p14="http://schemas.microsoft.com/office/powerpoint/2010/main" val="229611946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B04F5-4DE6-421C-A699-7270A8E231C7}"/>
              </a:ext>
            </a:extLst>
          </p:cNvPr>
          <p:cNvSpPr>
            <a:spLocks noGrp="1"/>
          </p:cNvSpPr>
          <p:nvPr>
            <p:ph type="title"/>
          </p:nvPr>
        </p:nvSpPr>
        <p:spPr/>
        <p:txBody>
          <a:bodyPr/>
          <a:lstStyle/>
          <a:p>
            <a:r>
              <a:rPr lang="en-US" dirty="0"/>
              <a:t>IoT &amp; Manufacturing Operating Efficiency  </a:t>
            </a:r>
          </a:p>
        </p:txBody>
      </p:sp>
      <p:sp>
        <p:nvSpPr>
          <p:cNvPr id="6" name="Content Placeholder 5">
            <a:extLst>
              <a:ext uri="{FF2B5EF4-FFF2-40B4-BE49-F238E27FC236}">
                <a16:creationId xmlns:a16="http://schemas.microsoft.com/office/drawing/2014/main" id="{64BB732C-9837-402F-8D34-2A4730ABEB9C}"/>
              </a:ext>
            </a:extLst>
          </p:cNvPr>
          <p:cNvSpPr>
            <a:spLocks noGrp="1"/>
          </p:cNvSpPr>
          <p:nvPr>
            <p:ph idx="1"/>
          </p:nvPr>
        </p:nvSpPr>
        <p:spPr>
          <a:xfrm>
            <a:off x="812800" y="1600200"/>
            <a:ext cx="9591804" cy="4782312"/>
          </a:xfrm>
        </p:spPr>
        <p:txBody>
          <a:bodyPr>
            <a:normAutofit/>
          </a:bodyPr>
          <a:lstStyle/>
          <a:p>
            <a:pPr marL="0" lvl="1" indent="0">
              <a:spcBef>
                <a:spcPts val="900"/>
              </a:spcBef>
              <a:spcAft>
                <a:spcPts val="900"/>
              </a:spcAft>
              <a:buNone/>
              <a:defRPr/>
            </a:pPr>
            <a:r>
              <a:rPr lang="en-US" sz="2200" dirty="0">
                <a:latin typeface="Trade Gothic LT Std" panose="020B0503020502020204" pitchFamily="34" charset="0"/>
                <a:cs typeface="Calibri" pitchFamily="34" charset="0"/>
              </a:rPr>
              <a:t>Explosion of low-cost sensor technologies has made every manufacturing process and component a potential data source.</a:t>
            </a:r>
          </a:p>
          <a:p>
            <a:pPr marL="461963" lvl="2" indent="-231775">
              <a:spcBef>
                <a:spcPts val="1200"/>
              </a:spcBef>
              <a:spcAft>
                <a:spcPts val="900"/>
              </a:spcAft>
              <a:buClr>
                <a:srgbClr val="F98D29"/>
              </a:buClr>
              <a:buFont typeface="Wingdings" panose="05000000000000000000" pitchFamily="2" charset="2"/>
              <a:buChar char="§"/>
              <a:defRPr/>
            </a:pPr>
            <a:r>
              <a:rPr lang="en-US" sz="2200" b="1" dirty="0">
                <a:latin typeface="Trade Gothic LT Std" panose="020B0503020502020204" pitchFamily="34" charset="0"/>
                <a:cs typeface="Calibri" pitchFamily="34" charset="0"/>
              </a:rPr>
              <a:t>Ford: </a:t>
            </a:r>
            <a:r>
              <a:rPr lang="en-US" sz="2200" dirty="0">
                <a:latin typeface="Trade Gothic LT Std" panose="020B0503020502020204" pitchFamily="34" charset="0"/>
                <a:cs typeface="Calibri" pitchFamily="34" charset="0"/>
              </a:rPr>
              <a:t>Placed sensors on virtually every piece of production equipment at its River Rouge facility.</a:t>
            </a:r>
          </a:p>
          <a:p>
            <a:pPr marL="461963" lvl="2" indent="-231775">
              <a:spcBef>
                <a:spcPts val="1200"/>
              </a:spcBef>
              <a:spcAft>
                <a:spcPts val="900"/>
              </a:spcAft>
              <a:buClr>
                <a:srgbClr val="F98D29"/>
              </a:buClr>
              <a:buFont typeface="Wingdings" panose="05000000000000000000" pitchFamily="2" charset="2"/>
              <a:buChar char="§"/>
              <a:defRPr/>
            </a:pPr>
            <a:r>
              <a:rPr lang="en-US" sz="2200" b="1" dirty="0">
                <a:latin typeface="Trade Gothic LT Std" panose="020B0503020502020204" pitchFamily="34" charset="0"/>
                <a:cs typeface="Calibri" pitchFamily="34" charset="0"/>
              </a:rPr>
              <a:t>GM:</a:t>
            </a:r>
            <a:r>
              <a:rPr lang="en-US" sz="2200" dirty="0">
                <a:latin typeface="Trade Gothic LT Std" panose="020B0503020502020204" pitchFamily="34" charset="0"/>
                <a:cs typeface="Calibri" pitchFamily="34" charset="0"/>
              </a:rPr>
              <a:t> Uses sensors to monitor humidity conditions during vehicle painting; if unfavorable, the work piece is moved elsewhere in plant or ventilation systems adjusted.</a:t>
            </a:r>
          </a:p>
          <a:p>
            <a:pPr marL="461963" lvl="2" indent="-231775">
              <a:spcBef>
                <a:spcPts val="1200"/>
              </a:spcBef>
              <a:spcAft>
                <a:spcPts val="1200"/>
              </a:spcAft>
              <a:buClr>
                <a:srgbClr val="F98D29"/>
              </a:buClr>
              <a:buFont typeface="Wingdings" panose="05000000000000000000" pitchFamily="2" charset="2"/>
              <a:buChar char="§"/>
              <a:defRPr/>
            </a:pPr>
            <a:r>
              <a:rPr lang="en-US" sz="2200" b="1" dirty="0">
                <a:latin typeface="Trade Gothic LT Std" panose="020B0503020502020204" pitchFamily="34" charset="0"/>
                <a:cs typeface="Calibri" pitchFamily="34" charset="0"/>
              </a:rPr>
              <a:t>Raytheon</a:t>
            </a:r>
            <a:r>
              <a:rPr lang="en-US" sz="2200" dirty="0">
                <a:latin typeface="Trade Gothic LT Std" panose="020B0503020502020204" pitchFamily="34" charset="0"/>
                <a:cs typeface="Calibri" pitchFamily="34" charset="0"/>
              </a:rPr>
              <a:t>: Keeps track of how many times a screw has been turned in its factories.</a:t>
            </a:r>
          </a:p>
          <a:p>
            <a:pPr marL="461963" lvl="2" indent="-231775">
              <a:spcBef>
                <a:spcPts val="1200"/>
              </a:spcBef>
              <a:spcAft>
                <a:spcPts val="1200"/>
              </a:spcAft>
              <a:buClr>
                <a:srgbClr val="F98D29"/>
              </a:buClr>
              <a:buFont typeface="Wingdings" panose="05000000000000000000" pitchFamily="2" charset="2"/>
              <a:buChar char="§"/>
              <a:defRPr/>
            </a:pPr>
            <a:r>
              <a:rPr lang="en-US" sz="2200" b="1" dirty="0">
                <a:latin typeface="Trade Gothic LT Std" panose="020B0503020502020204" pitchFamily="34" charset="0"/>
                <a:cs typeface="Calibri" pitchFamily="34" charset="0"/>
              </a:rPr>
              <a:t>Merck:</a:t>
            </a:r>
            <a:r>
              <a:rPr lang="en-US" sz="2200" dirty="0">
                <a:latin typeface="Trade Gothic LT Std" panose="020B0503020502020204" pitchFamily="34" charset="0"/>
                <a:cs typeface="Calibri" pitchFamily="34" charset="0"/>
              </a:rPr>
              <a:t> Improves vaccines by conducting up to 15 billion calculations to determine what environmental and process factors influence quality of final product.</a:t>
            </a:r>
          </a:p>
          <a:p>
            <a:pPr marL="461963" lvl="2" indent="-231775">
              <a:spcBef>
                <a:spcPts val="1200"/>
              </a:spcBef>
              <a:spcAft>
                <a:spcPts val="900"/>
              </a:spcAft>
              <a:buFont typeface="Wingdings" panose="05000000000000000000" pitchFamily="2" charset="2"/>
              <a:buChar char="§"/>
              <a:defRPr/>
            </a:pPr>
            <a:endParaRPr lang="en-US" sz="2200" dirty="0">
              <a:cs typeface="Calibri" pitchFamily="34" charset="0"/>
            </a:endParaRPr>
          </a:p>
          <a:p>
            <a:endParaRPr lang="en-US" dirty="0"/>
          </a:p>
        </p:txBody>
      </p:sp>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CA1F771B-47F1-456E-A132-93F675249812}" type="slidenum">
              <a:rPr lang="en-US" altLang="en-US" sz="1600">
                <a:solidFill>
                  <a:srgbClr val="1C5A7C"/>
                </a:solidFill>
                <a:latin typeface="Trade Gothic LT Std" panose="020B0503020502020204" pitchFamily="34" charset="0"/>
              </a:rPr>
              <a:pPr eaLnBrk="1" hangingPunct="1"/>
              <a:t>25</a:t>
            </a:fld>
            <a:endParaRPr lang="en-US" altLang="en-US" sz="1600" dirty="0">
              <a:solidFill>
                <a:srgbClr val="1C5A7C"/>
              </a:solidFill>
              <a:latin typeface="Trade Gothic LT Std" panose="020B0503020502020204" pitchFamily="34" charset="0"/>
            </a:endParaRPr>
          </a:p>
        </p:txBody>
      </p:sp>
      <p:pic>
        <p:nvPicPr>
          <p:cNvPr id="3" name="Picture 2"/>
          <p:cNvPicPr>
            <a:picLocks noChangeAspect="1"/>
          </p:cNvPicPr>
          <p:nvPr/>
        </p:nvPicPr>
        <p:blipFill>
          <a:blip r:embed="rId3"/>
          <a:stretch>
            <a:fillRect/>
          </a:stretch>
        </p:blipFill>
        <p:spPr>
          <a:xfrm>
            <a:off x="10288637" y="2304440"/>
            <a:ext cx="1257676" cy="519933"/>
          </a:xfrm>
          <a:prstGeom prst="rect">
            <a:avLst/>
          </a:prstGeom>
        </p:spPr>
      </p:pic>
      <p:pic>
        <p:nvPicPr>
          <p:cNvPr id="4" name="Picture 3"/>
          <p:cNvPicPr>
            <a:picLocks noChangeAspect="1"/>
          </p:cNvPicPr>
          <p:nvPr/>
        </p:nvPicPr>
        <p:blipFill>
          <a:blip r:embed="rId4"/>
          <a:stretch>
            <a:fillRect/>
          </a:stretch>
        </p:blipFill>
        <p:spPr>
          <a:xfrm>
            <a:off x="10327338" y="3160882"/>
            <a:ext cx="1443324" cy="479678"/>
          </a:xfrm>
          <a:prstGeom prst="rect">
            <a:avLst/>
          </a:prstGeom>
        </p:spPr>
      </p:pic>
      <p:pic>
        <p:nvPicPr>
          <p:cNvPr id="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51713" y="4303939"/>
            <a:ext cx="1437104" cy="27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68316" y="5157027"/>
            <a:ext cx="1376363" cy="400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531659"/>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4CFA0D9-F888-4962-A116-4A3E397CB29D}"/>
              </a:ext>
            </a:extLst>
          </p:cNvPr>
          <p:cNvSpPr>
            <a:spLocks noGrp="1"/>
          </p:cNvSpPr>
          <p:nvPr>
            <p:ph type="title"/>
          </p:nvPr>
        </p:nvSpPr>
        <p:spPr/>
        <p:txBody>
          <a:bodyPr/>
          <a:lstStyle/>
          <a:p>
            <a:r>
              <a:rPr lang="en-US" dirty="0"/>
              <a:t>IoT &amp; Predictive Maintenance</a:t>
            </a:r>
          </a:p>
        </p:txBody>
      </p:sp>
      <p:sp>
        <p:nvSpPr>
          <p:cNvPr id="4" name="Content Placeholder 3">
            <a:extLst>
              <a:ext uri="{FF2B5EF4-FFF2-40B4-BE49-F238E27FC236}">
                <a16:creationId xmlns:a16="http://schemas.microsoft.com/office/drawing/2014/main" id="{5C1B17DE-97F1-4404-98D3-F76A0C8EC044}"/>
              </a:ext>
            </a:extLst>
          </p:cNvPr>
          <p:cNvSpPr>
            <a:spLocks noGrp="1"/>
          </p:cNvSpPr>
          <p:nvPr>
            <p:ph idx="1"/>
          </p:nvPr>
        </p:nvSpPr>
        <p:spPr/>
        <p:txBody>
          <a:bodyPr/>
          <a:lstStyle/>
          <a:p>
            <a:pPr marL="230188" lvl="1" indent="-230188">
              <a:spcBef>
                <a:spcPts val="1500"/>
              </a:spcBef>
              <a:spcAft>
                <a:spcPts val="1500"/>
              </a:spcAft>
              <a:buClr>
                <a:srgbClr val="F98D29"/>
              </a:buClr>
              <a:defRPr/>
            </a:pPr>
            <a:r>
              <a:rPr lang="en-US" sz="2200" dirty="0">
                <a:latin typeface="Trade Gothic LT Std" panose="020B0503020502020204" pitchFamily="34" charset="0"/>
                <a:cs typeface="Calibri" pitchFamily="34" charset="0"/>
              </a:rPr>
              <a:t>IoT expected to reduce factory equipment maintenance costs by up to 40%.</a:t>
            </a:r>
          </a:p>
          <a:p>
            <a:pPr marL="230188" lvl="1" indent="-230188">
              <a:spcBef>
                <a:spcPts val="1500"/>
              </a:spcBef>
              <a:spcAft>
                <a:spcPts val="1500"/>
              </a:spcAft>
              <a:buClr>
                <a:srgbClr val="F98D29"/>
              </a:buClr>
              <a:defRPr/>
            </a:pPr>
            <a:r>
              <a:rPr lang="en-US" sz="2200" dirty="0">
                <a:latin typeface="Trade Gothic LT Std" panose="020B0503020502020204" pitchFamily="34" charset="0"/>
                <a:cs typeface="Calibri" pitchFamily="34" charset="0"/>
              </a:rPr>
              <a:t>Expected to reduce equipment downtime by up to 50% and is expected to reduce capital equipment investment costs 5%.</a:t>
            </a:r>
          </a:p>
          <a:p>
            <a:pPr marL="230188" lvl="1" indent="-230188">
              <a:spcBef>
                <a:spcPts val="1500"/>
              </a:spcBef>
              <a:spcAft>
                <a:spcPts val="1500"/>
              </a:spcAft>
              <a:buClr>
                <a:srgbClr val="F98D29"/>
              </a:buClr>
              <a:defRPr/>
            </a:pPr>
            <a:r>
              <a:rPr lang="en-US" sz="2200" dirty="0">
                <a:latin typeface="Trade Gothic LT Std" panose="020B0503020502020204" pitchFamily="34" charset="0"/>
                <a:cs typeface="Calibri" pitchFamily="34" charset="0"/>
              </a:rPr>
              <a:t>Generating economic value of $630B annually by 2025.</a:t>
            </a:r>
          </a:p>
          <a:p>
            <a:endParaRPr lang="en-US" dirty="0"/>
          </a:p>
        </p:txBody>
      </p:sp>
      <p:sp>
        <p:nvSpPr>
          <p:cNvPr id="348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900">
                <a:solidFill>
                  <a:schemeClr val="tx1"/>
                </a:solidFill>
                <a:latin typeface="Arial" charset="0"/>
                <a:ea typeface="ＭＳ Ｐゴシック" pitchFamily="34" charset="-128"/>
              </a:defRPr>
            </a:lvl1pPr>
            <a:lvl2pPr marL="742950" indent="-285750" eaLnBrk="0" hangingPunct="0">
              <a:defRPr sz="1900">
                <a:solidFill>
                  <a:schemeClr val="tx1"/>
                </a:solidFill>
                <a:latin typeface="Arial" charset="0"/>
                <a:ea typeface="ＭＳ Ｐゴシック" pitchFamily="34" charset="-128"/>
              </a:defRPr>
            </a:lvl2pPr>
            <a:lvl3pPr marL="1143000" indent="-228600" eaLnBrk="0" hangingPunct="0">
              <a:defRPr sz="1900">
                <a:solidFill>
                  <a:schemeClr val="tx1"/>
                </a:solidFill>
                <a:latin typeface="Arial" charset="0"/>
                <a:ea typeface="ＭＳ Ｐゴシック" pitchFamily="34" charset="-128"/>
              </a:defRPr>
            </a:lvl3pPr>
            <a:lvl4pPr marL="1600200" indent="-228600" eaLnBrk="0" hangingPunct="0">
              <a:defRPr sz="1900">
                <a:solidFill>
                  <a:schemeClr val="tx1"/>
                </a:solidFill>
                <a:latin typeface="Arial" charset="0"/>
                <a:ea typeface="ＭＳ Ｐゴシック" pitchFamily="34" charset="-128"/>
              </a:defRPr>
            </a:lvl4pPr>
            <a:lvl5pPr marL="2057400" indent="-228600" eaLnBrk="0" hangingPunct="0">
              <a:defRPr sz="1900">
                <a:solidFill>
                  <a:schemeClr val="tx1"/>
                </a:solidFill>
                <a:latin typeface="Arial" charset="0"/>
                <a:ea typeface="ＭＳ Ｐゴシック" pitchFamily="34" charset="-128"/>
              </a:defRPr>
            </a:lvl5pPr>
            <a:lvl6pPr marL="25146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6pPr>
            <a:lvl7pPr marL="29718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7pPr>
            <a:lvl8pPr marL="34290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8pPr>
            <a:lvl9pPr marL="3886200" indent="-228600" defTabSz="457200" eaLnBrk="0" fontAlgn="base" hangingPunct="0">
              <a:spcBef>
                <a:spcPts val="350"/>
              </a:spcBef>
              <a:spcAft>
                <a:spcPct val="0"/>
              </a:spcAft>
              <a:buFont typeface="Wingdings" pitchFamily="2" charset="2"/>
              <a:buChar char="§"/>
              <a:defRPr sz="1900">
                <a:solidFill>
                  <a:schemeClr val="tx1"/>
                </a:solidFill>
                <a:latin typeface="Arial" charset="0"/>
                <a:ea typeface="ＭＳ Ｐゴシック" pitchFamily="34" charset="-128"/>
              </a:defRPr>
            </a:lvl9pPr>
          </a:lstStyle>
          <a:p>
            <a:pPr eaLnBrk="1" hangingPunct="1"/>
            <a:fld id="{CA1F771B-47F1-456E-A132-93F675249812}" type="slidenum">
              <a:rPr lang="en-US" altLang="en-US" sz="1600">
                <a:solidFill>
                  <a:srgbClr val="1C5A7C"/>
                </a:solidFill>
                <a:latin typeface="Trade Gothic LT Std" panose="020B0503020502020204" pitchFamily="34" charset="0"/>
              </a:rPr>
              <a:pPr eaLnBrk="1" hangingPunct="1"/>
              <a:t>26</a:t>
            </a:fld>
            <a:endParaRPr lang="en-US" altLang="en-US" sz="1600" dirty="0">
              <a:solidFill>
                <a:srgbClr val="1C5A7C"/>
              </a:solidFill>
              <a:latin typeface="Trade Gothic LT Std" panose="020B0503020502020204" pitchFamily="34" charset="0"/>
            </a:endParaRPr>
          </a:p>
        </p:txBody>
      </p:sp>
      <p:pic>
        <p:nvPicPr>
          <p:cNvPr id="2" name="Picture 1"/>
          <p:cNvPicPr>
            <a:picLocks noChangeAspect="1"/>
          </p:cNvPicPr>
          <p:nvPr/>
        </p:nvPicPr>
        <p:blipFill>
          <a:blip r:embed="rId3"/>
          <a:stretch>
            <a:fillRect/>
          </a:stretch>
        </p:blipFill>
        <p:spPr>
          <a:xfrm>
            <a:off x="3510777" y="3950084"/>
            <a:ext cx="5170446" cy="2055720"/>
          </a:xfrm>
          <a:prstGeom prst="rect">
            <a:avLst/>
          </a:prstGeom>
        </p:spPr>
      </p:pic>
    </p:spTree>
    <p:extLst>
      <p:ext uri="{BB962C8B-B14F-4D97-AF65-F5344CB8AC3E}">
        <p14:creationId xmlns:p14="http://schemas.microsoft.com/office/powerpoint/2010/main" val="133673724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Tech Innovation Progresses Along S-Curves</a:t>
            </a:r>
          </a:p>
        </p:txBody>
      </p:sp>
      <p:sp>
        <p:nvSpPr>
          <p:cNvPr id="4" name="Slide Number Placeholder 3"/>
          <p:cNvSpPr>
            <a:spLocks noGrp="1"/>
          </p:cNvSpPr>
          <p:nvPr>
            <p:ph type="sldNum" sz="quarter" idx="12"/>
          </p:nvPr>
        </p:nvSpPr>
        <p:spPr/>
        <p:txBody>
          <a:bodyPr/>
          <a:lstStyle/>
          <a:p>
            <a:fld id="{B210F02F-3F4F-4BF0-9905-39922DDC03F6}" type="slidenum">
              <a:rPr lang="en-US" smtClean="0"/>
              <a:pPr/>
              <a:t>27</a:t>
            </a:fld>
            <a:endParaRPr lang="en-US" dirty="0"/>
          </a:p>
        </p:txBody>
      </p:sp>
      <p:sp>
        <p:nvSpPr>
          <p:cNvPr id="7" name="Rectangle 10"/>
          <p:cNvSpPr>
            <a:spLocks noChangeArrowheads="1"/>
          </p:cNvSpPr>
          <p:nvPr/>
        </p:nvSpPr>
        <p:spPr bwMode="auto">
          <a:xfrm>
            <a:off x="872067" y="5525535"/>
            <a:ext cx="11726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1C5A7C"/>
                </a:solidFill>
                <a:latin typeface="Trade Gothic LT Std" panose="020B0503020502020204" pitchFamily="34" charset="0"/>
              </a:rPr>
              <a:t>Takeoff      Installation       Slowdown</a:t>
            </a:r>
          </a:p>
        </p:txBody>
      </p:sp>
      <p:sp>
        <p:nvSpPr>
          <p:cNvPr id="8" name="Rectangle 11"/>
          <p:cNvSpPr>
            <a:spLocks noChangeArrowheads="1"/>
          </p:cNvSpPr>
          <p:nvPr/>
        </p:nvSpPr>
        <p:spPr bwMode="auto">
          <a:xfrm>
            <a:off x="810685" y="5788224"/>
            <a:ext cx="1127971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003F96"/>
                </a:solidFill>
              </a:rPr>
              <a:t> </a:t>
            </a:r>
            <a:r>
              <a:rPr lang="en-US" altLang="en-US" sz="1200" dirty="0">
                <a:solidFill>
                  <a:srgbClr val="1C5A7C"/>
                </a:solidFill>
                <a:latin typeface="Trade Gothic LT Std" panose="020B0503020502020204" pitchFamily="34" charset="0"/>
              </a:rPr>
              <a:t>1945-58        59-74               74-93</a:t>
            </a:r>
          </a:p>
        </p:txBody>
      </p:sp>
      <p:pic>
        <p:nvPicPr>
          <p:cNvPr id="9" name="Picture 8"/>
          <p:cNvPicPr>
            <a:picLocks noChangeAspect="1"/>
          </p:cNvPicPr>
          <p:nvPr/>
        </p:nvPicPr>
        <p:blipFill>
          <a:blip r:embed="rId2"/>
          <a:stretch>
            <a:fillRect/>
          </a:stretch>
        </p:blipFill>
        <p:spPr>
          <a:xfrm>
            <a:off x="1117601" y="3200401"/>
            <a:ext cx="1766457" cy="1291927"/>
          </a:xfrm>
          <a:prstGeom prst="rect">
            <a:avLst/>
          </a:prstGeom>
        </p:spPr>
      </p:pic>
      <p:sp>
        <p:nvSpPr>
          <p:cNvPr id="12" name="Text Box 8"/>
          <p:cNvSpPr txBox="1">
            <a:spLocks noChangeArrowheads="1"/>
          </p:cNvSpPr>
          <p:nvPr/>
        </p:nvSpPr>
        <p:spPr bwMode="auto">
          <a:xfrm>
            <a:off x="914400" y="2133600"/>
            <a:ext cx="38798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Electro-Mechanical </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cxnSp>
        <p:nvCxnSpPr>
          <p:cNvPr id="15" name="AutoShape 3"/>
          <p:cNvCxnSpPr>
            <a:cxnSpLocks noChangeShapeType="1"/>
          </p:cNvCxnSpPr>
          <p:nvPr/>
        </p:nvCxnSpPr>
        <p:spPr bwMode="auto">
          <a:xfrm flipV="1">
            <a:off x="1016001" y="1447800"/>
            <a:ext cx="5312249" cy="3934184"/>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07319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No: Tech Innovation Progresses Along S-Curves</a:t>
            </a:r>
          </a:p>
        </p:txBody>
      </p:sp>
      <p:sp>
        <p:nvSpPr>
          <p:cNvPr id="4" name="Slide Number Placeholder 3"/>
          <p:cNvSpPr>
            <a:spLocks noGrp="1"/>
          </p:cNvSpPr>
          <p:nvPr>
            <p:ph type="sldNum" sz="quarter" idx="12"/>
          </p:nvPr>
        </p:nvSpPr>
        <p:spPr/>
        <p:txBody>
          <a:bodyPr/>
          <a:lstStyle/>
          <a:p>
            <a:fld id="{B210F02F-3F4F-4BF0-9905-39922DDC03F6}" type="slidenum">
              <a:rPr lang="en-US" smtClean="0"/>
              <a:pPr/>
              <a:t>28</a:t>
            </a:fld>
            <a:endParaRPr lang="en-US" dirty="0"/>
          </a:p>
        </p:txBody>
      </p:sp>
      <p:sp>
        <p:nvSpPr>
          <p:cNvPr id="7" name="Rectangle 10"/>
          <p:cNvSpPr>
            <a:spLocks noChangeArrowheads="1"/>
          </p:cNvSpPr>
          <p:nvPr/>
        </p:nvSpPr>
        <p:spPr bwMode="auto">
          <a:xfrm>
            <a:off x="872067" y="5525535"/>
            <a:ext cx="11726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1C5A7C"/>
                </a:solidFill>
                <a:latin typeface="Trade Gothic LT Std" panose="020B0503020502020204" pitchFamily="34" charset="0"/>
              </a:rPr>
              <a:t>Takeoff      Installation       Slowdown       Takeoff       Installation     </a:t>
            </a:r>
            <a:r>
              <a:rPr lang="en-US" altLang="en-US" sz="1400" dirty="0">
                <a:solidFill>
                  <a:srgbClr val="F98D29"/>
                </a:solidFill>
                <a:latin typeface="Trade Gothic LT Std" panose="020B0503020502020204" pitchFamily="34" charset="0"/>
              </a:rPr>
              <a:t>Slowdown</a:t>
            </a:r>
            <a:endParaRPr lang="en-US" altLang="en-US" sz="1400" dirty="0">
              <a:solidFill>
                <a:srgbClr val="1C5A7C"/>
              </a:solidFill>
              <a:latin typeface="Trade Gothic LT Std" panose="020B0503020502020204" pitchFamily="34" charset="0"/>
            </a:endParaRPr>
          </a:p>
        </p:txBody>
      </p:sp>
      <p:sp>
        <p:nvSpPr>
          <p:cNvPr id="8" name="Rectangle 11"/>
          <p:cNvSpPr>
            <a:spLocks noChangeArrowheads="1"/>
          </p:cNvSpPr>
          <p:nvPr/>
        </p:nvSpPr>
        <p:spPr bwMode="auto">
          <a:xfrm>
            <a:off x="810685" y="5788224"/>
            <a:ext cx="1127971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003F96"/>
                </a:solidFill>
              </a:rPr>
              <a:t> </a:t>
            </a:r>
            <a:r>
              <a:rPr lang="en-US" altLang="en-US" sz="1200" dirty="0">
                <a:solidFill>
                  <a:srgbClr val="1C5A7C"/>
                </a:solidFill>
                <a:latin typeface="Trade Gothic LT Std" panose="020B0503020502020204" pitchFamily="34" charset="0"/>
              </a:rPr>
              <a:t>1945-58        59-74               74-93                 94-2000       2001-2010        </a:t>
            </a:r>
            <a:r>
              <a:rPr lang="en-US" altLang="en-US" sz="1200" dirty="0">
                <a:solidFill>
                  <a:srgbClr val="F98D29"/>
                </a:solidFill>
                <a:latin typeface="Trade Gothic LT Std" panose="020B0503020502020204" pitchFamily="34" charset="0"/>
              </a:rPr>
              <a:t>2011-27</a:t>
            </a:r>
            <a:endParaRPr lang="en-US" altLang="en-US" sz="1200" dirty="0">
              <a:solidFill>
                <a:srgbClr val="1C5A7C"/>
              </a:solidFill>
              <a:latin typeface="Trade Gothic LT Std" panose="020B0503020502020204" pitchFamily="34" charset="0"/>
            </a:endParaRPr>
          </a:p>
        </p:txBody>
      </p:sp>
      <p:pic>
        <p:nvPicPr>
          <p:cNvPr id="9" name="Picture 8"/>
          <p:cNvPicPr>
            <a:picLocks noChangeAspect="1"/>
          </p:cNvPicPr>
          <p:nvPr/>
        </p:nvPicPr>
        <p:blipFill>
          <a:blip r:embed="rId2"/>
          <a:stretch>
            <a:fillRect/>
          </a:stretch>
        </p:blipFill>
        <p:spPr>
          <a:xfrm>
            <a:off x="1117601" y="3200401"/>
            <a:ext cx="1766457" cy="1291927"/>
          </a:xfrm>
          <a:prstGeom prst="rect">
            <a:avLst/>
          </a:prstGeom>
        </p:spPr>
      </p:pic>
      <p:pic>
        <p:nvPicPr>
          <p:cNvPr id="10" name="Picture 9"/>
          <p:cNvPicPr>
            <a:picLocks noChangeAspect="1"/>
          </p:cNvPicPr>
          <p:nvPr/>
        </p:nvPicPr>
        <p:blipFill>
          <a:blip r:embed="rId3"/>
          <a:stretch>
            <a:fillRect/>
          </a:stretch>
        </p:blipFill>
        <p:spPr>
          <a:xfrm>
            <a:off x="4267200" y="3124201"/>
            <a:ext cx="2159000" cy="880189"/>
          </a:xfrm>
          <a:prstGeom prst="rect">
            <a:avLst/>
          </a:prstGeom>
        </p:spPr>
      </p:pic>
      <p:sp>
        <p:nvSpPr>
          <p:cNvPr id="12" name="Text Box 8"/>
          <p:cNvSpPr txBox="1">
            <a:spLocks noChangeArrowheads="1"/>
          </p:cNvSpPr>
          <p:nvPr/>
        </p:nvSpPr>
        <p:spPr bwMode="auto">
          <a:xfrm>
            <a:off x="914400" y="2133600"/>
            <a:ext cx="38798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Electro-Mechanical </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sp>
        <p:nvSpPr>
          <p:cNvPr id="13" name="Text Box 8"/>
          <p:cNvSpPr txBox="1">
            <a:spLocks noChangeArrowheads="1"/>
          </p:cNvSpPr>
          <p:nvPr/>
        </p:nvSpPr>
        <p:spPr bwMode="auto">
          <a:xfrm>
            <a:off x="4368800" y="2133600"/>
            <a:ext cx="38798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Digital Electronic</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cxnSp>
        <p:nvCxnSpPr>
          <p:cNvPr id="15" name="AutoShape 3"/>
          <p:cNvCxnSpPr>
            <a:cxnSpLocks noChangeShapeType="1"/>
          </p:cNvCxnSpPr>
          <p:nvPr/>
        </p:nvCxnSpPr>
        <p:spPr bwMode="auto">
          <a:xfrm flipV="1">
            <a:off x="1016001" y="1447800"/>
            <a:ext cx="5312249" cy="3934184"/>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cxnSp>
        <p:nvCxnSpPr>
          <p:cNvPr id="16" name="AutoShape 3"/>
          <p:cNvCxnSpPr>
            <a:cxnSpLocks noChangeShapeType="1"/>
          </p:cNvCxnSpPr>
          <p:nvPr/>
        </p:nvCxnSpPr>
        <p:spPr bwMode="auto">
          <a:xfrm flipV="1">
            <a:off x="3962400" y="1524001"/>
            <a:ext cx="5358579" cy="3964087"/>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653648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No: Tech Innovation Progresses Along S-Curves</a:t>
            </a:r>
          </a:p>
        </p:txBody>
      </p:sp>
      <p:sp>
        <p:nvSpPr>
          <p:cNvPr id="4" name="Slide Number Placeholder 3"/>
          <p:cNvSpPr>
            <a:spLocks noGrp="1"/>
          </p:cNvSpPr>
          <p:nvPr>
            <p:ph type="sldNum" sz="quarter" idx="12"/>
          </p:nvPr>
        </p:nvSpPr>
        <p:spPr/>
        <p:txBody>
          <a:bodyPr/>
          <a:lstStyle/>
          <a:p>
            <a:fld id="{B210F02F-3F4F-4BF0-9905-39922DDC03F6}" type="slidenum">
              <a:rPr lang="en-US" smtClean="0"/>
              <a:pPr/>
              <a:t>29</a:t>
            </a:fld>
            <a:endParaRPr lang="en-US" dirty="0"/>
          </a:p>
        </p:txBody>
      </p:sp>
      <p:sp>
        <p:nvSpPr>
          <p:cNvPr id="7" name="Rectangle 10"/>
          <p:cNvSpPr>
            <a:spLocks noChangeArrowheads="1"/>
          </p:cNvSpPr>
          <p:nvPr/>
        </p:nvSpPr>
        <p:spPr bwMode="auto">
          <a:xfrm>
            <a:off x="872067" y="5525535"/>
            <a:ext cx="117263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1C5A7C"/>
                </a:solidFill>
                <a:latin typeface="Trade Gothic LT Std" panose="020B0503020502020204" pitchFamily="34" charset="0"/>
              </a:rPr>
              <a:t>Takeoff      Installation       Slowdown       Takeoff       Installation     </a:t>
            </a:r>
            <a:r>
              <a:rPr lang="en-US" altLang="en-US" sz="1400" dirty="0">
                <a:solidFill>
                  <a:srgbClr val="F98D29"/>
                </a:solidFill>
                <a:latin typeface="Trade Gothic LT Std" panose="020B0503020502020204" pitchFamily="34" charset="0"/>
              </a:rPr>
              <a:t>Slowdown  </a:t>
            </a:r>
            <a:r>
              <a:rPr lang="en-US" altLang="en-US" sz="1400" dirty="0">
                <a:solidFill>
                  <a:srgbClr val="1C5A7C"/>
                </a:solidFill>
                <a:latin typeface="Trade Gothic LT Std" panose="020B0503020502020204" pitchFamily="34" charset="0"/>
              </a:rPr>
              <a:t>   Takeoff     Installation </a:t>
            </a:r>
          </a:p>
        </p:txBody>
      </p:sp>
      <p:sp>
        <p:nvSpPr>
          <p:cNvPr id="8" name="Rectangle 11"/>
          <p:cNvSpPr>
            <a:spLocks noChangeArrowheads="1"/>
          </p:cNvSpPr>
          <p:nvPr/>
        </p:nvSpPr>
        <p:spPr bwMode="auto">
          <a:xfrm>
            <a:off x="810685" y="5788224"/>
            <a:ext cx="11279715"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pPr>
            <a:r>
              <a:rPr lang="en-US" altLang="en-US" sz="1400" dirty="0">
                <a:solidFill>
                  <a:srgbClr val="003F96"/>
                </a:solidFill>
              </a:rPr>
              <a:t> </a:t>
            </a:r>
            <a:r>
              <a:rPr lang="en-US" altLang="en-US" sz="1200" dirty="0">
                <a:solidFill>
                  <a:srgbClr val="1C5A7C"/>
                </a:solidFill>
                <a:latin typeface="Trade Gothic LT Std" panose="020B0503020502020204" pitchFamily="34" charset="0"/>
              </a:rPr>
              <a:t>1945-58        59-74               74-93                 94-2000       2001-2010        </a:t>
            </a:r>
            <a:r>
              <a:rPr lang="en-US" altLang="en-US" sz="1200" dirty="0">
                <a:solidFill>
                  <a:srgbClr val="F98D29"/>
                </a:solidFill>
                <a:latin typeface="Trade Gothic LT Std" panose="020B0503020502020204" pitchFamily="34" charset="0"/>
              </a:rPr>
              <a:t>2011-27  </a:t>
            </a:r>
            <a:r>
              <a:rPr lang="en-US" altLang="en-US" sz="1200" dirty="0">
                <a:solidFill>
                  <a:srgbClr val="1C5A7C"/>
                </a:solidFill>
                <a:latin typeface="Trade Gothic LT Std" panose="020B0503020502020204" pitchFamily="34" charset="0"/>
              </a:rPr>
              <a:t>      2028-39      2039-??   </a:t>
            </a:r>
          </a:p>
        </p:txBody>
      </p:sp>
      <p:pic>
        <p:nvPicPr>
          <p:cNvPr id="9" name="Picture 8"/>
          <p:cNvPicPr>
            <a:picLocks noChangeAspect="1"/>
          </p:cNvPicPr>
          <p:nvPr/>
        </p:nvPicPr>
        <p:blipFill>
          <a:blip r:embed="rId2"/>
          <a:stretch>
            <a:fillRect/>
          </a:stretch>
        </p:blipFill>
        <p:spPr>
          <a:xfrm>
            <a:off x="1117601" y="3200401"/>
            <a:ext cx="1766457" cy="1291927"/>
          </a:xfrm>
          <a:prstGeom prst="rect">
            <a:avLst/>
          </a:prstGeom>
        </p:spPr>
      </p:pic>
      <p:pic>
        <p:nvPicPr>
          <p:cNvPr id="10" name="Picture 9"/>
          <p:cNvPicPr>
            <a:picLocks noChangeAspect="1"/>
          </p:cNvPicPr>
          <p:nvPr/>
        </p:nvPicPr>
        <p:blipFill>
          <a:blip r:embed="rId3"/>
          <a:stretch>
            <a:fillRect/>
          </a:stretch>
        </p:blipFill>
        <p:spPr>
          <a:xfrm>
            <a:off x="4267200" y="3124201"/>
            <a:ext cx="2159000" cy="880189"/>
          </a:xfrm>
          <a:prstGeom prst="rect">
            <a:avLst/>
          </a:prstGeom>
        </p:spPr>
      </p:pic>
      <p:pic>
        <p:nvPicPr>
          <p:cNvPr id="11" name="Picture 4" descr="machine-learni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16801" y="2971801"/>
            <a:ext cx="1666191" cy="1249643"/>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8"/>
          <p:cNvSpPr txBox="1">
            <a:spLocks noChangeArrowheads="1"/>
          </p:cNvSpPr>
          <p:nvPr/>
        </p:nvSpPr>
        <p:spPr bwMode="auto">
          <a:xfrm>
            <a:off x="914400" y="2133600"/>
            <a:ext cx="38798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Electro-Mechanical </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sp>
        <p:nvSpPr>
          <p:cNvPr id="13" name="Text Box 8"/>
          <p:cNvSpPr txBox="1">
            <a:spLocks noChangeArrowheads="1"/>
          </p:cNvSpPr>
          <p:nvPr/>
        </p:nvSpPr>
        <p:spPr bwMode="auto">
          <a:xfrm>
            <a:off x="4368800" y="2133600"/>
            <a:ext cx="3879851"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Digital Electronic</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sp>
        <p:nvSpPr>
          <p:cNvPr id="14" name="Text Box 9"/>
          <p:cNvSpPr txBox="1">
            <a:spLocks noChangeArrowheads="1"/>
          </p:cNvSpPr>
          <p:nvPr/>
        </p:nvSpPr>
        <p:spPr bwMode="auto">
          <a:xfrm>
            <a:off x="7518401" y="2133600"/>
            <a:ext cx="3744383"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1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1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1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1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ts val="350"/>
              </a:spcBef>
              <a:spcAft>
                <a:spcPct val="0"/>
              </a:spcAft>
              <a:buFont typeface="Wingdings" panose="05000000000000000000" pitchFamily="2" charset="2"/>
              <a:buChar char="§"/>
              <a:defRPr sz="1900">
                <a:solidFill>
                  <a:schemeClr val="tx1"/>
                </a:solidFill>
                <a:latin typeface="Arial" panose="020B0604020202020204" pitchFamily="34" charset="0"/>
                <a:ea typeface="ＭＳ Ｐゴシック" panose="020B0600070205080204" pitchFamily="34" charset="-128"/>
              </a:defRPr>
            </a:lvl9pPr>
          </a:lstStyle>
          <a:p>
            <a:pPr defTabSz="914400" eaLnBrk="1" hangingPunct="1">
              <a:spcBef>
                <a:spcPct val="0"/>
              </a:spcBef>
              <a:buFontTx/>
              <a:buNone/>
            </a:pPr>
            <a:r>
              <a:rPr lang="en-US" altLang="en-US" dirty="0">
                <a:solidFill>
                  <a:srgbClr val="1C5A7C"/>
                </a:solidFill>
                <a:latin typeface="Trade Gothic LT Std" panose="020B0503020502020204" pitchFamily="34" charset="0"/>
              </a:rPr>
              <a:t>AI-Robotics</a:t>
            </a:r>
          </a:p>
          <a:p>
            <a:pPr defTabSz="914400" eaLnBrk="1" hangingPunct="1">
              <a:spcBef>
                <a:spcPct val="0"/>
              </a:spcBef>
              <a:buFontTx/>
              <a:buNone/>
            </a:pPr>
            <a:r>
              <a:rPr lang="en-US" altLang="en-US" dirty="0">
                <a:solidFill>
                  <a:srgbClr val="1C5A7C"/>
                </a:solidFill>
                <a:latin typeface="Trade Gothic LT Std" panose="020B0503020502020204" pitchFamily="34" charset="0"/>
              </a:rPr>
              <a:t>Tech System</a:t>
            </a:r>
          </a:p>
        </p:txBody>
      </p:sp>
      <p:cxnSp>
        <p:nvCxnSpPr>
          <p:cNvPr id="15" name="AutoShape 3"/>
          <p:cNvCxnSpPr>
            <a:cxnSpLocks noChangeShapeType="1"/>
          </p:cNvCxnSpPr>
          <p:nvPr/>
        </p:nvCxnSpPr>
        <p:spPr bwMode="auto">
          <a:xfrm flipV="1">
            <a:off x="1016001" y="1447800"/>
            <a:ext cx="5312249" cy="3934184"/>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cxnSp>
        <p:nvCxnSpPr>
          <p:cNvPr id="16" name="AutoShape 3"/>
          <p:cNvCxnSpPr>
            <a:cxnSpLocks noChangeShapeType="1"/>
          </p:cNvCxnSpPr>
          <p:nvPr/>
        </p:nvCxnSpPr>
        <p:spPr bwMode="auto">
          <a:xfrm flipV="1">
            <a:off x="3962400" y="1524001"/>
            <a:ext cx="5358579" cy="3964087"/>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cxnSp>
        <p:nvCxnSpPr>
          <p:cNvPr id="17" name="AutoShape 3"/>
          <p:cNvCxnSpPr>
            <a:cxnSpLocks noChangeShapeType="1"/>
          </p:cNvCxnSpPr>
          <p:nvPr/>
        </p:nvCxnSpPr>
        <p:spPr bwMode="auto">
          <a:xfrm flipV="1">
            <a:off x="6705600" y="1598514"/>
            <a:ext cx="5358579" cy="3964087"/>
          </a:xfrm>
          <a:prstGeom prst="curvedConnector3">
            <a:avLst>
              <a:gd name="adj1" fmla="val 50000"/>
            </a:avLst>
          </a:prstGeom>
          <a:noFill/>
          <a:ln w="31750">
            <a:solidFill>
              <a:srgbClr val="F98D29"/>
            </a:solidFill>
            <a:round/>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5418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Relevant ITIF Reports</a:t>
            </a:r>
          </a:p>
        </p:txBody>
      </p:sp>
      <p:sp>
        <p:nvSpPr>
          <p:cNvPr id="3" name="Content Placeholder 2"/>
          <p:cNvSpPr>
            <a:spLocks noGrp="1"/>
          </p:cNvSpPr>
          <p:nvPr>
            <p:ph idx="1"/>
          </p:nvPr>
        </p:nvSpPr>
        <p:spPr>
          <a:xfrm>
            <a:off x="812800" y="1600200"/>
            <a:ext cx="10769600" cy="4495800"/>
          </a:xfrm>
        </p:spPr>
        <p:txBody>
          <a:bodyPr>
            <a:noAutofit/>
          </a:bodyPr>
          <a:lstStyle/>
          <a:p>
            <a:pPr>
              <a:buClr>
                <a:srgbClr val="F98D29"/>
              </a:buClr>
            </a:pPr>
            <a:r>
              <a:rPr lang="en-US" sz="2050" dirty="0">
                <a:solidFill>
                  <a:schemeClr val="tx1"/>
                </a:solidFill>
              </a:rPr>
              <a:t>“Trade vs. Productivity: What Caused U.S. Manufacturing's Decline and How to Revive It”</a:t>
            </a:r>
          </a:p>
          <a:p>
            <a:pPr>
              <a:buClr>
                <a:srgbClr val="F98D29"/>
              </a:buClr>
            </a:pPr>
            <a:r>
              <a:rPr lang="en-US" sz="2050" dirty="0">
                <a:solidFill>
                  <a:schemeClr val="tx1"/>
                </a:solidFill>
              </a:rPr>
              <a:t>“Ten Principles to Guide the Trump Administration's Manufacturing Strategy”</a:t>
            </a:r>
          </a:p>
          <a:p>
            <a:pPr>
              <a:buClr>
                <a:srgbClr val="F98D29"/>
              </a:buClr>
            </a:pPr>
            <a:r>
              <a:rPr lang="en-US" sz="2050" dirty="0"/>
              <a:t>“The Myth of America’s Manufacturing Renaissance: The Real State of U.S. Manufacturing”</a:t>
            </a:r>
          </a:p>
          <a:p>
            <a:pPr>
              <a:buClr>
                <a:srgbClr val="F98D29"/>
              </a:buClr>
            </a:pPr>
            <a:r>
              <a:rPr lang="en-US" sz="2050" dirty="0"/>
              <a:t>“A Critique of CRS’s ‘U.S. Manufacturing in International Perspective’”</a:t>
            </a:r>
          </a:p>
          <a:p>
            <a:pPr>
              <a:buClr>
                <a:srgbClr val="F98D29"/>
              </a:buClr>
            </a:pPr>
            <a:r>
              <a:rPr lang="en-US" sz="2050" dirty="0"/>
              <a:t>“Worse Than the Great Depression: What the Experts Are Missing About </a:t>
            </a:r>
            <a:r>
              <a:rPr lang="en-US" sz="2050" dirty="0">
                <a:solidFill>
                  <a:schemeClr val="tx1"/>
                </a:solidFill>
              </a:rPr>
              <a:t>American   Manufacturing Decline”</a:t>
            </a:r>
            <a:endParaRPr lang="en-US" sz="2050" dirty="0">
              <a:solidFill>
                <a:schemeClr val="tx1"/>
              </a:solidFill>
              <a:highlight>
                <a:srgbClr val="FFFF00"/>
              </a:highlight>
            </a:endParaRPr>
          </a:p>
          <a:p>
            <a:pPr>
              <a:buClr>
                <a:srgbClr val="F98D29"/>
              </a:buClr>
            </a:pPr>
            <a:r>
              <a:rPr lang="en-US" sz="2050" dirty="0">
                <a:solidFill>
                  <a:schemeClr val="tx1"/>
                </a:solidFill>
              </a:rPr>
              <a:t>“A Policymaker’s Guide to Smart Manufacturing”</a:t>
            </a:r>
          </a:p>
          <a:p>
            <a:pPr>
              <a:buClr>
                <a:srgbClr val="F98D29"/>
              </a:buClr>
            </a:pPr>
            <a:r>
              <a:rPr lang="en-US" sz="2050" dirty="0">
                <a:solidFill>
                  <a:schemeClr val="tx1"/>
                </a:solidFill>
              </a:rPr>
              <a:t>“How Cloud Computing Enables Modern Manufacturing”</a:t>
            </a:r>
            <a:endParaRPr lang="en-US" sz="2050" dirty="0">
              <a:solidFill>
                <a:schemeClr val="tx1"/>
              </a:solidFill>
              <a:highlight>
                <a:srgbClr val="FFFF00"/>
              </a:highlight>
            </a:endParaRPr>
          </a:p>
        </p:txBody>
      </p:sp>
      <p:sp>
        <p:nvSpPr>
          <p:cNvPr id="4" name="Slide Number Placeholder 3"/>
          <p:cNvSpPr>
            <a:spLocks noGrp="1"/>
          </p:cNvSpPr>
          <p:nvPr>
            <p:ph type="sldNum" sz="quarter" idx="12"/>
          </p:nvPr>
        </p:nvSpPr>
        <p:spPr/>
        <p:txBody>
          <a:bodyPr/>
          <a:lstStyle/>
          <a:p>
            <a:fld id="{B210F02F-3F4F-4BF0-9905-39922DDC03F6}" type="slidenum">
              <a:rPr lang="en-US" smtClean="0"/>
              <a:pPr/>
              <a:t>3</a:t>
            </a:fld>
            <a:endParaRPr lang="en-US" dirty="0"/>
          </a:p>
        </p:txBody>
      </p:sp>
    </p:spTree>
    <p:extLst>
      <p:ext uri="{BB962C8B-B14F-4D97-AF65-F5344CB8AC3E}">
        <p14:creationId xmlns:p14="http://schemas.microsoft.com/office/powerpoint/2010/main" val="2064702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Today’s Presentation</a:t>
            </a:r>
            <a:endParaRPr lang="en-US" sz="3400" dirty="0"/>
          </a:p>
        </p:txBody>
      </p:sp>
      <p:sp>
        <p:nvSpPr>
          <p:cNvPr id="3" name="Content Placeholder 2"/>
          <p:cNvSpPr>
            <a:spLocks noGrp="1"/>
          </p:cNvSpPr>
          <p:nvPr>
            <p:ph idx="1"/>
          </p:nvPr>
        </p:nvSpPr>
        <p:spPr>
          <a:xfrm>
            <a:off x="838200" y="1828800"/>
            <a:ext cx="10515600" cy="4191000"/>
          </a:xfrm>
        </p:spPr>
        <p:txBody>
          <a:bodyPr>
            <a:normAutofit/>
          </a:bodyPr>
          <a:lstStyle/>
          <a:p>
            <a:pPr marL="461963" indent="0">
              <a:spcAft>
                <a:spcPts val="1800"/>
              </a:spcAft>
              <a:buNone/>
            </a:pPr>
            <a:r>
              <a:rPr lang="en-US" dirty="0"/>
              <a:t>What’s Happened to U.S. Manufacturing?</a:t>
            </a:r>
          </a:p>
          <a:p>
            <a:pPr marL="461963" indent="0">
              <a:spcAft>
                <a:spcPts val="1800"/>
              </a:spcAft>
              <a:buNone/>
            </a:pPr>
            <a:endParaRPr lang="en-US" dirty="0">
              <a:solidFill>
                <a:srgbClr val="F98D29"/>
              </a:solidFill>
            </a:endParaRPr>
          </a:p>
          <a:p>
            <a:pPr marL="461963" indent="0">
              <a:spcAft>
                <a:spcPts val="1800"/>
              </a:spcAft>
              <a:buNone/>
            </a:pPr>
            <a:r>
              <a:rPr lang="en-US" dirty="0"/>
              <a:t>Smart Manufacturing Opportunities </a:t>
            </a:r>
          </a:p>
          <a:p>
            <a:pPr marL="461963" indent="0">
              <a:spcAft>
                <a:spcPts val="1800"/>
              </a:spcAft>
              <a:buNone/>
            </a:pPr>
            <a:endParaRPr lang="en-US" dirty="0"/>
          </a:p>
          <a:p>
            <a:pPr marL="461963" indent="0">
              <a:spcAft>
                <a:spcPts val="1800"/>
              </a:spcAft>
              <a:buNone/>
            </a:pPr>
            <a:r>
              <a:rPr lang="en-US" dirty="0">
                <a:solidFill>
                  <a:srgbClr val="F98D29"/>
                </a:solidFill>
              </a:rPr>
              <a:t>What is the Role of Government in Helping Manufacturers?</a:t>
            </a:r>
          </a:p>
        </p:txBody>
      </p:sp>
      <p:sp>
        <p:nvSpPr>
          <p:cNvPr id="11" name="TextBox 10"/>
          <p:cNvSpPr txBox="1"/>
          <p:nvPr/>
        </p:nvSpPr>
        <p:spPr>
          <a:xfrm>
            <a:off x="838200" y="19050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3276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8" name="Slide Number Placeholder 3"/>
          <p:cNvSpPr>
            <a:spLocks noGrp="1"/>
          </p:cNvSpPr>
          <p:nvPr>
            <p:ph type="sldNum" sz="quarter" idx="12"/>
          </p:nvPr>
        </p:nvSpPr>
        <p:spPr>
          <a:xfrm>
            <a:off x="11049000" y="6400800"/>
            <a:ext cx="711200" cy="283389"/>
          </a:xfrm>
          <a:prstGeom prst="rect">
            <a:avLst/>
          </a:prstGeom>
        </p:spPr>
        <p:txBody>
          <a:bodyPr/>
          <a:lstStyle/>
          <a:p>
            <a:fld id="{B210F02F-3F4F-4BF0-9905-39922DDC03F6}" type="slidenum">
              <a:rPr lang="en-US" smtClean="0"/>
              <a:pPr/>
              <a:t>30</a:t>
            </a:fld>
            <a:endParaRPr lang="en-US" dirty="0"/>
          </a:p>
        </p:txBody>
      </p:sp>
      <p:sp>
        <p:nvSpPr>
          <p:cNvPr id="7" name="TextBox 6">
            <a:extLst>
              <a:ext uri="{FF2B5EF4-FFF2-40B4-BE49-F238E27FC236}">
                <a16:creationId xmlns:a16="http://schemas.microsoft.com/office/drawing/2014/main" id="{477EB536-FD08-45E9-8107-3FEE52BEF97E}"/>
              </a:ext>
            </a:extLst>
          </p:cNvPr>
          <p:cNvSpPr txBox="1"/>
          <p:nvPr/>
        </p:nvSpPr>
        <p:spPr>
          <a:xfrm>
            <a:off x="838200" y="4583668"/>
            <a:ext cx="381000" cy="369332"/>
          </a:xfrm>
          <a:prstGeom prst="rect">
            <a:avLst/>
          </a:prstGeom>
          <a:solidFill>
            <a:srgbClr val="F98D29"/>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Tree>
    <p:extLst>
      <p:ext uri="{BB962C8B-B14F-4D97-AF65-F5344CB8AC3E}">
        <p14:creationId xmlns:p14="http://schemas.microsoft.com/office/powerpoint/2010/main" val="102712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 Policy Must Get the 4 “Ts” Right</a:t>
            </a:r>
          </a:p>
        </p:txBody>
      </p:sp>
      <p:sp>
        <p:nvSpPr>
          <p:cNvPr id="9" name="Slide Number Placeholder 5"/>
          <p:cNvSpPr>
            <a:spLocks noGrp="1"/>
          </p:cNvSpPr>
          <p:nvPr>
            <p:ph type="sldNum" sz="quarter" idx="12"/>
          </p:nvPr>
        </p:nvSpPr>
        <p:spPr>
          <a:xfrm>
            <a:off x="9753600" y="6338074"/>
            <a:ext cx="533400" cy="283389"/>
          </a:xfrm>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31</a:t>
            </a:fld>
            <a:endParaRPr lang="en-US" dirty="0">
              <a:latin typeface="Trade Gothic LT Std" panose="020B0503020502020204" pitchFamily="34" charset="0"/>
            </a:endParaRPr>
          </a:p>
        </p:txBody>
      </p:sp>
      <p:graphicFrame>
        <p:nvGraphicFramePr>
          <p:cNvPr id="6" name="Table 5"/>
          <p:cNvGraphicFramePr>
            <a:graphicFrameLocks noGrp="1"/>
          </p:cNvGraphicFramePr>
          <p:nvPr>
            <p:extLst/>
          </p:nvPr>
        </p:nvGraphicFramePr>
        <p:xfrm>
          <a:off x="3124200" y="1447800"/>
          <a:ext cx="6019800" cy="4495800"/>
        </p:xfrm>
        <a:graphic>
          <a:graphicData uri="http://schemas.openxmlformats.org/drawingml/2006/table">
            <a:tbl>
              <a:tblPr>
                <a:tableStyleId>{073A0DAA-6AF3-43AB-8588-CEC1D06C72B9}</a:tableStyleId>
              </a:tblPr>
              <a:tblGrid>
                <a:gridCol w="3009900">
                  <a:extLst>
                    <a:ext uri="{9D8B030D-6E8A-4147-A177-3AD203B41FA5}">
                      <a16:colId xmlns:a16="http://schemas.microsoft.com/office/drawing/2014/main" val="20000"/>
                    </a:ext>
                  </a:extLst>
                </a:gridCol>
                <a:gridCol w="3009900">
                  <a:extLst>
                    <a:ext uri="{9D8B030D-6E8A-4147-A177-3AD203B41FA5}">
                      <a16:colId xmlns:a16="http://schemas.microsoft.com/office/drawing/2014/main" val="20001"/>
                    </a:ext>
                  </a:extLst>
                </a:gridCol>
              </a:tblGrid>
              <a:tr h="2247900">
                <a:tc>
                  <a:txBody>
                    <a:bodyPr/>
                    <a:lstStyle/>
                    <a:p>
                      <a:pPr algn="ctr"/>
                      <a:r>
                        <a:rPr lang="en-US" sz="3000" b="0" dirty="0">
                          <a:solidFill>
                            <a:schemeClr val="accent1"/>
                          </a:solidFill>
                          <a:latin typeface="Trade Gothic LT Std" panose="020B0503020502020204" pitchFamily="34" charset="0"/>
                        </a:rPr>
                        <a:t>Trade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0" dirty="0">
                          <a:solidFill>
                            <a:schemeClr val="accent1"/>
                          </a:solidFill>
                          <a:latin typeface="Trade Gothic LT Std" panose="020B0503020502020204" pitchFamily="34" charset="0"/>
                        </a:rPr>
                        <a:t>Tax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247900">
                <a:tc>
                  <a:txBody>
                    <a:bodyPr/>
                    <a:lstStyle/>
                    <a:p>
                      <a:pPr algn="ctr"/>
                      <a:r>
                        <a:rPr lang="en-US" sz="3000" b="0" dirty="0">
                          <a:solidFill>
                            <a:schemeClr val="accent1"/>
                          </a:solidFill>
                          <a:latin typeface="Trade Gothic LT Std" panose="020B0503020502020204" pitchFamily="34" charset="0"/>
                        </a:rPr>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000" b="0" dirty="0">
                          <a:solidFill>
                            <a:schemeClr val="accent1"/>
                          </a:solidFill>
                          <a:latin typeface="Trade Gothic LT Std" panose="020B0503020502020204" pitchFamily="34" charset="0"/>
                        </a:rPr>
                        <a:t>Talent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7" name="Picture 2" descr="http://farm4.static.flickr.com/3062/2548405543_03484be9c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77472" y="4210068"/>
            <a:ext cx="2068513"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descr="http://farm4.static.flickr.com/3170/3312687965_73f91b33d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905000"/>
            <a:ext cx="2098675"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9425" y="4211639"/>
            <a:ext cx="1543050" cy="155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stretch>
            <a:fillRect/>
          </a:stretch>
        </p:blipFill>
        <p:spPr>
          <a:xfrm>
            <a:off x="6934201" y="1905000"/>
            <a:ext cx="1635198" cy="1608390"/>
          </a:xfrm>
          <a:prstGeom prst="rect">
            <a:avLst/>
          </a:prstGeom>
        </p:spPr>
      </p:pic>
      <p:sp>
        <p:nvSpPr>
          <p:cNvPr id="3" name="TextBox 2">
            <a:extLst>
              <a:ext uri="{FF2B5EF4-FFF2-40B4-BE49-F238E27FC236}">
                <a16:creationId xmlns:a16="http://schemas.microsoft.com/office/drawing/2014/main" id="{8D986385-D174-45E5-A9C2-F37CC91AE6F0}"/>
              </a:ext>
            </a:extLst>
          </p:cNvPr>
          <p:cNvSpPr txBox="1"/>
          <p:nvPr/>
        </p:nvSpPr>
        <p:spPr>
          <a:xfrm>
            <a:off x="1467940" y="2158425"/>
            <a:ext cx="1351460" cy="584775"/>
          </a:xfrm>
          <a:prstGeom prst="rect">
            <a:avLst/>
          </a:prstGeom>
          <a:noFill/>
        </p:spPr>
        <p:txBody>
          <a:bodyPr wrap="none" rtlCol="0">
            <a:spAutoFit/>
          </a:bodyPr>
          <a:lstStyle/>
          <a:p>
            <a:r>
              <a:rPr lang="en-US" sz="3200" dirty="0"/>
              <a:t>Macro </a:t>
            </a:r>
          </a:p>
        </p:txBody>
      </p:sp>
      <p:sp>
        <p:nvSpPr>
          <p:cNvPr id="11" name="TextBox 10">
            <a:extLst>
              <a:ext uri="{FF2B5EF4-FFF2-40B4-BE49-F238E27FC236}">
                <a16:creationId xmlns:a16="http://schemas.microsoft.com/office/drawing/2014/main" id="{46583994-5805-42E5-A596-3C7B5A097539}"/>
              </a:ext>
            </a:extLst>
          </p:cNvPr>
          <p:cNvSpPr txBox="1"/>
          <p:nvPr/>
        </p:nvSpPr>
        <p:spPr>
          <a:xfrm>
            <a:off x="1507363" y="4724400"/>
            <a:ext cx="1155894" cy="584775"/>
          </a:xfrm>
          <a:prstGeom prst="rect">
            <a:avLst/>
          </a:prstGeom>
          <a:noFill/>
        </p:spPr>
        <p:txBody>
          <a:bodyPr wrap="none" rtlCol="0">
            <a:spAutoFit/>
          </a:bodyPr>
          <a:lstStyle/>
          <a:p>
            <a:r>
              <a:rPr lang="en-US" sz="3200" dirty="0"/>
              <a:t>Micro</a:t>
            </a:r>
          </a:p>
        </p:txBody>
      </p:sp>
      <p:sp>
        <p:nvSpPr>
          <p:cNvPr id="12" name="Slide Number Placeholder 3">
            <a:extLst>
              <a:ext uri="{FF2B5EF4-FFF2-40B4-BE49-F238E27FC236}">
                <a16:creationId xmlns:a16="http://schemas.microsoft.com/office/drawing/2014/main" id="{47E53DA4-EFFB-49C0-B3C3-8E3160EDDEF4}"/>
              </a:ext>
            </a:extLst>
          </p:cNvPr>
          <p:cNvSpPr txBox="1">
            <a:spLocks/>
          </p:cNvSpPr>
          <p:nvPr/>
        </p:nvSpPr>
        <p:spPr>
          <a:xfrm>
            <a:off x="11049000" y="6422211"/>
            <a:ext cx="711200" cy="283389"/>
          </a:xfrm>
          <a:prstGeom prst="rect">
            <a:avLst/>
          </a:prstGeom>
        </p:spPr>
        <p:txBody>
          <a:bodyPr/>
          <a:lstStyle>
            <a:defPPr>
              <a:defRPr lang="en-US"/>
            </a:defPPr>
            <a:lvl1pPr marL="0" algn="l" defTabSz="914400" rtl="0" eaLnBrk="1" latinLnBrk="0" hangingPunct="1">
              <a:defRPr sz="1600" b="0" kern="1200">
                <a:solidFill>
                  <a:srgbClr val="1C5A7C"/>
                </a:solidFill>
                <a:latin typeface="Trade Gothic LT Std" panose="020B05030205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10F02F-3F4F-4BF0-9905-39922DDC03F6}" type="slidenum">
              <a:rPr lang="en-US" smtClean="0"/>
              <a:pPr/>
              <a:t>31</a:t>
            </a:fld>
            <a:endParaRPr lang="en-US" dirty="0"/>
          </a:p>
        </p:txBody>
      </p:sp>
    </p:spTree>
    <p:extLst>
      <p:ext uri="{BB962C8B-B14F-4D97-AF65-F5344CB8AC3E}">
        <p14:creationId xmlns:p14="http://schemas.microsoft.com/office/powerpoint/2010/main" val="236942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 Policy Should Encourage the High Road</a:t>
            </a:r>
          </a:p>
        </p:txBody>
      </p:sp>
      <p:sp>
        <p:nvSpPr>
          <p:cNvPr id="3" name="Content Placeholder 2"/>
          <p:cNvSpPr>
            <a:spLocks noGrp="1"/>
          </p:cNvSpPr>
          <p:nvPr>
            <p:ph idx="1"/>
          </p:nvPr>
        </p:nvSpPr>
        <p:spPr>
          <a:xfrm>
            <a:off x="381000" y="1408887"/>
            <a:ext cx="10998200" cy="4839513"/>
          </a:xfrm>
        </p:spPr>
        <p:txBody>
          <a:bodyPr>
            <a:normAutofit/>
          </a:bodyPr>
          <a:lstStyle/>
          <a:p>
            <a:pPr marL="365760" lvl="1" indent="0">
              <a:buNone/>
            </a:pPr>
            <a:r>
              <a:rPr lang="en-US" dirty="0"/>
              <a:t>There is more than one “production recipe.” The “high road” recipe involves greater use of capital equipment, more reliance on skilled workers and their knowledge, and greater focus on innovation.</a:t>
            </a:r>
          </a:p>
          <a:p>
            <a:pPr lvl="1"/>
            <a:r>
              <a:rPr lang="en-US" dirty="0"/>
              <a:t>0.7 correlation between payroll per employee and value-added per employee</a:t>
            </a:r>
          </a:p>
          <a:p>
            <a:pPr lvl="1"/>
            <a:r>
              <a:rPr lang="en-US" dirty="0"/>
              <a:t>0.6 correlation between payroll and capital expenditures</a:t>
            </a:r>
          </a:p>
          <a:p>
            <a:pPr lvl="1"/>
            <a:r>
              <a:rPr lang="en-US" dirty="0"/>
              <a:t>Firms with higher payroll per employee have more skilled workers.</a:t>
            </a:r>
          </a:p>
          <a:p>
            <a:pPr lvl="1"/>
            <a:endParaRPr lang="en-US" dirty="0"/>
          </a:p>
          <a:p>
            <a:pPr marL="365760" lvl="1" indent="0">
              <a:buNone/>
            </a:pPr>
            <a:endParaRPr lang="en-US" sz="1400" dirty="0"/>
          </a:p>
          <a:p>
            <a:pPr marL="365760" lvl="1" indent="0">
              <a:buNone/>
            </a:pPr>
            <a:r>
              <a:rPr lang="en-US" sz="1400" dirty="0"/>
              <a:t>Source (Susan Helper and Ryan Noonan, “Taking the High Road: New Data Show Higher Wages                                                                          May Increase Productivity, Among Other Benefits, U.S. Department of Commerce, Aug 4, 2015)</a:t>
            </a:r>
          </a:p>
          <a:p>
            <a:pPr lvl="1"/>
            <a:endParaRPr lang="en-US" dirty="0"/>
          </a:p>
        </p:txBody>
      </p:sp>
      <p:sp>
        <p:nvSpPr>
          <p:cNvPr id="4" name="Slide Number Placeholder 3"/>
          <p:cNvSpPr>
            <a:spLocks noGrp="1"/>
          </p:cNvSpPr>
          <p:nvPr>
            <p:ph type="sldNum" sz="quarter" idx="12"/>
          </p:nvPr>
        </p:nvSpPr>
        <p:spPr>
          <a:xfrm>
            <a:off x="11049000" y="6422211"/>
            <a:ext cx="457200" cy="283389"/>
          </a:xfrm>
        </p:spPr>
        <p:txBody>
          <a:bodyPr/>
          <a:lstStyle/>
          <a:p>
            <a:fld id="{B210F02F-3F4F-4BF0-9905-39922DDC03F6}" type="slidenum">
              <a:rPr lang="en-US" smtClean="0"/>
              <a:pPr/>
              <a:t>32</a:t>
            </a:fld>
            <a:endParaRPr lang="en-US" dirty="0"/>
          </a:p>
        </p:txBody>
      </p:sp>
      <p:pic>
        <p:nvPicPr>
          <p:cNvPr id="7" name="Picture 6"/>
          <p:cNvPicPr>
            <a:picLocks noChangeAspect="1"/>
          </p:cNvPicPr>
          <p:nvPr/>
        </p:nvPicPr>
        <p:blipFill>
          <a:blip r:embed="rId3"/>
          <a:stretch>
            <a:fillRect/>
          </a:stretch>
        </p:blipFill>
        <p:spPr>
          <a:xfrm>
            <a:off x="8996597" y="4419600"/>
            <a:ext cx="2064844" cy="1377235"/>
          </a:xfrm>
          <a:prstGeom prst="rect">
            <a:avLst/>
          </a:prstGeom>
        </p:spPr>
      </p:pic>
    </p:spTree>
    <p:extLst>
      <p:ext uri="{BB962C8B-B14F-4D97-AF65-F5344CB8AC3E}">
        <p14:creationId xmlns:p14="http://schemas.microsoft.com/office/powerpoint/2010/main" val="390367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925" y="304800"/>
            <a:ext cx="10566400" cy="914400"/>
          </a:xfrm>
        </p:spPr>
        <p:txBody>
          <a:bodyPr>
            <a:normAutofit/>
          </a:bodyPr>
          <a:lstStyle/>
          <a:p>
            <a:r>
              <a:rPr lang="en-US" dirty="0"/>
              <a:t>Federal R&amp;D Funding Is Down</a:t>
            </a:r>
          </a:p>
        </p:txBody>
      </p:sp>
      <p:sp>
        <p:nvSpPr>
          <p:cNvPr id="9" name="Slide Number Placeholder 5"/>
          <p:cNvSpPr>
            <a:spLocks noGrp="1"/>
          </p:cNvSpPr>
          <p:nvPr>
            <p:ph type="sldNum" sz="quarter" idx="12"/>
          </p:nvPr>
        </p:nvSpPr>
        <p:spPr>
          <a:xfrm>
            <a:off x="10972800" y="6422211"/>
            <a:ext cx="711200" cy="283389"/>
          </a:xfrm>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33</a:t>
            </a:fld>
            <a:endParaRPr lang="en-US" dirty="0">
              <a:latin typeface="Trade Gothic LT Std" panose="020B0503020502020204" pitchFamily="34" charset="0"/>
            </a:endParaRPr>
          </a:p>
        </p:txBody>
      </p:sp>
      <p:pic>
        <p:nvPicPr>
          <p:cNvPr id="3" name="Picture 2"/>
          <p:cNvPicPr>
            <a:picLocks noChangeAspect="1"/>
          </p:cNvPicPr>
          <p:nvPr/>
        </p:nvPicPr>
        <p:blipFill>
          <a:blip r:embed="rId2"/>
          <a:stretch>
            <a:fillRect/>
          </a:stretch>
        </p:blipFill>
        <p:spPr>
          <a:xfrm>
            <a:off x="783925" y="1371600"/>
            <a:ext cx="10591800" cy="4682627"/>
          </a:xfrm>
          <a:prstGeom prst="rect">
            <a:avLst/>
          </a:prstGeom>
        </p:spPr>
      </p:pic>
    </p:spTree>
    <p:extLst>
      <p:ext uri="{BB962C8B-B14F-4D97-AF65-F5344CB8AC3E}">
        <p14:creationId xmlns:p14="http://schemas.microsoft.com/office/powerpoint/2010/main" val="4231362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China Outspends the U.S. in Late-Stage R&amp;D</a:t>
            </a:r>
          </a:p>
        </p:txBody>
      </p:sp>
      <p:sp>
        <p:nvSpPr>
          <p:cNvPr id="6" name="Content Placeholder 8"/>
          <p:cNvSpPr txBox="1">
            <a:spLocks/>
          </p:cNvSpPr>
          <p:nvPr/>
        </p:nvSpPr>
        <p:spPr>
          <a:xfrm>
            <a:off x="685800" y="5638800"/>
            <a:ext cx="10972800" cy="381000"/>
          </a:xfrm>
          <a:prstGeom prst="rect">
            <a:avLst/>
          </a:prstGeom>
        </p:spPr>
        <p:txBody>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mn-lt"/>
                <a:ea typeface="+mn-ea"/>
                <a:cs typeface="+mn-cs"/>
              </a:defRPr>
            </a:lvl1pPr>
            <a:lvl2pPr marL="640080" indent="-27432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mn-lt"/>
                <a:ea typeface="+mn-ea"/>
                <a:cs typeface="+mn-cs"/>
              </a:defRPr>
            </a:lvl2pPr>
            <a:lvl3pPr marL="914400" indent="-228600" algn="l" defTabSz="914400" rtl="0" eaLnBrk="1" latinLnBrk="0" hangingPunct="1">
              <a:spcBef>
                <a:spcPct val="20000"/>
              </a:spcBef>
              <a:buClr>
                <a:srgbClr val="1C5A7C"/>
              </a:buClr>
              <a:buSzPct val="76000"/>
              <a:buFont typeface="Wingdings" pitchFamily="2" charset="2"/>
              <a:buChar char="§"/>
              <a:defRPr sz="2000" kern="1200">
                <a:solidFill>
                  <a:srgbClr val="1C5A7C"/>
                </a:solidFill>
                <a:latin typeface="+mn-lt"/>
                <a:ea typeface="+mn-ea"/>
                <a:cs typeface="+mn-cs"/>
              </a:defRPr>
            </a:lvl3pPr>
            <a:lvl4pPr marL="1124712" indent="-228600" algn="l" defTabSz="914400" rtl="0" eaLnBrk="1" latinLnBrk="0" hangingPunct="1">
              <a:spcBef>
                <a:spcPct val="20000"/>
              </a:spcBef>
              <a:buClr>
                <a:srgbClr val="1C5A7C"/>
              </a:buClr>
              <a:buSzPct val="76000"/>
              <a:buFont typeface="Wingdings" pitchFamily="2" charset="2"/>
              <a:buChar char="§"/>
              <a:defRPr sz="1800" kern="1200">
                <a:solidFill>
                  <a:srgbClr val="1C5A7C"/>
                </a:solidFill>
                <a:latin typeface="+mn-lt"/>
                <a:ea typeface="+mn-ea"/>
                <a:cs typeface="+mn-cs"/>
              </a:defRPr>
            </a:lvl4pPr>
            <a:lvl5pPr marL="1325880" indent="-228600" algn="l" defTabSz="914400" rtl="0" eaLnBrk="1" latinLnBrk="0" hangingPunct="1">
              <a:spcBef>
                <a:spcPct val="20000"/>
              </a:spcBef>
              <a:buClr>
                <a:srgbClr val="1C5A7C"/>
              </a:buClr>
              <a:buSzPct val="76000"/>
              <a:buFont typeface="Wingdings" pitchFamily="2" charset="2"/>
              <a:buChar char="§"/>
              <a:defRPr sz="1600" kern="1200" baseline="0">
                <a:solidFill>
                  <a:srgbClr val="1C5A7C"/>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r>
              <a:rPr lang="en-US" sz="1300" dirty="0">
                <a:latin typeface="Trade Gothic LT Std" panose="020B0503020502020204" pitchFamily="34" charset="0"/>
              </a:rPr>
              <a:t>Source: Boston Consulting Group Analysis of National Science Board, Science and Engineering Indicators 2016, Organisation for Economic Co-Operation and Development Data</a:t>
            </a:r>
          </a:p>
        </p:txBody>
      </p:sp>
      <p:sp>
        <p:nvSpPr>
          <p:cNvPr id="8" name="Slide Number Placeholder 3"/>
          <p:cNvSpPr>
            <a:spLocks noGrp="1"/>
          </p:cNvSpPr>
          <p:nvPr>
            <p:ph type="sldNum" sz="quarter" idx="12"/>
          </p:nvPr>
        </p:nvSpPr>
        <p:spPr>
          <a:xfrm>
            <a:off x="11049000" y="6422211"/>
            <a:ext cx="711200" cy="283389"/>
          </a:xfrm>
          <a:prstGeom prst="rect">
            <a:avLst/>
          </a:prstGeom>
        </p:spPr>
        <p:txBody>
          <a:bodyPr/>
          <a:lstStyle/>
          <a:p>
            <a:fld id="{B210F02F-3F4F-4BF0-9905-39922DDC03F6}" type="slidenum">
              <a:rPr lang="en-US" smtClean="0"/>
              <a:pPr/>
              <a:t>34</a:t>
            </a:fld>
            <a:endParaRPr lang="en-US" dirty="0"/>
          </a:p>
        </p:txBody>
      </p:sp>
      <p:pic>
        <p:nvPicPr>
          <p:cNvPr id="1026" name="Picture 1"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447800"/>
            <a:ext cx="6400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12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Uncompetitive Tax System</a:t>
            </a:r>
          </a:p>
        </p:txBody>
      </p:sp>
      <p:sp>
        <p:nvSpPr>
          <p:cNvPr id="6" name="Content Placeholder 2"/>
          <p:cNvSpPr>
            <a:spLocks noGrp="1"/>
          </p:cNvSpPr>
          <p:nvPr>
            <p:ph idx="1"/>
          </p:nvPr>
        </p:nvSpPr>
        <p:spPr/>
        <p:txBody>
          <a:bodyPr>
            <a:noAutofit/>
          </a:bodyPr>
          <a:lstStyle/>
          <a:p>
            <a:pPr marL="228600" indent="-228600">
              <a:spcBef>
                <a:spcPts val="900"/>
              </a:spcBef>
              <a:spcAft>
                <a:spcPts val="1200"/>
              </a:spcAft>
              <a:buClr>
                <a:srgbClr val="F98D29"/>
              </a:buClr>
            </a:pPr>
            <a:r>
              <a:rPr lang="en-US" dirty="0">
                <a:latin typeface="Trade Gothic LT Std" panose="020B0503020502020204" pitchFamily="34" charset="0"/>
              </a:rPr>
              <a:t>Highest corporate tax rate in the OECD.</a:t>
            </a:r>
          </a:p>
          <a:p>
            <a:pPr marL="228600" indent="-228600">
              <a:spcBef>
                <a:spcPts val="900"/>
              </a:spcBef>
              <a:spcAft>
                <a:spcPts val="1200"/>
              </a:spcAft>
              <a:buClr>
                <a:srgbClr val="F98D29"/>
              </a:buClr>
            </a:pPr>
            <a:r>
              <a:rPr lang="en-US" dirty="0"/>
              <a:t>Highest </a:t>
            </a:r>
            <a:r>
              <a:rPr lang="en-US" i="1" dirty="0"/>
              <a:t>effective</a:t>
            </a:r>
            <a:r>
              <a:rPr lang="en-US" dirty="0"/>
              <a:t> corporate tax rate for manufacturers among 13 major nations.</a:t>
            </a:r>
          </a:p>
          <a:p>
            <a:pPr marL="228600" indent="-228600">
              <a:spcBef>
                <a:spcPts val="900"/>
              </a:spcBef>
              <a:spcAft>
                <a:spcPts val="1200"/>
              </a:spcAft>
              <a:buClr>
                <a:srgbClr val="F98D29"/>
              </a:buClr>
            </a:pPr>
            <a:r>
              <a:rPr lang="en-US" dirty="0"/>
              <a:t>29</a:t>
            </a:r>
            <a:r>
              <a:rPr lang="en-US" baseline="30000" dirty="0"/>
              <a:t>th</a:t>
            </a:r>
            <a:r>
              <a:rPr lang="en-US" dirty="0"/>
              <a:t> least generous R&amp;D tax incentive</a:t>
            </a:r>
          </a:p>
          <a:p>
            <a:pPr marL="228600" indent="-228600">
              <a:spcBef>
                <a:spcPts val="900"/>
              </a:spcBef>
              <a:spcAft>
                <a:spcPts val="1200"/>
              </a:spcAft>
              <a:buClr>
                <a:srgbClr val="F98D29"/>
              </a:buClr>
            </a:pPr>
            <a:r>
              <a:rPr lang="en-US" dirty="0"/>
              <a:t>Weak investment tax incentives </a:t>
            </a:r>
          </a:p>
          <a:p>
            <a:pPr marL="228600" indent="-228600">
              <a:spcBef>
                <a:spcPts val="900"/>
              </a:spcBef>
              <a:spcAft>
                <a:spcPts val="1200"/>
              </a:spcAft>
              <a:buClr>
                <a:srgbClr val="F98D29"/>
              </a:buClr>
            </a:pPr>
            <a:r>
              <a:rPr lang="en-US" dirty="0">
                <a:latin typeface="Trade Gothic LT Std" panose="020B0503020502020204" pitchFamily="34" charset="0"/>
              </a:rPr>
              <a:t>No “innovation box” </a:t>
            </a:r>
            <a:r>
              <a:rPr lang="en-US" dirty="0" smtClean="0">
                <a:latin typeface="Trade Gothic LT Std" panose="020B0503020502020204" pitchFamily="34" charset="0"/>
              </a:rPr>
              <a:t>incentive</a:t>
            </a:r>
          </a:p>
          <a:p>
            <a:pPr marL="228600" indent="-228600">
              <a:spcBef>
                <a:spcPts val="900"/>
              </a:spcBef>
              <a:spcAft>
                <a:spcPts val="1200"/>
              </a:spcAft>
              <a:buClr>
                <a:srgbClr val="F98D29"/>
              </a:buClr>
            </a:pPr>
            <a:r>
              <a:rPr lang="en-US" dirty="0" smtClean="0"/>
              <a:t>Territorial tax system</a:t>
            </a:r>
            <a:endParaRPr lang="en-US" dirty="0"/>
          </a:p>
          <a:p>
            <a:pPr marL="457200" indent="-457200">
              <a:spcBef>
                <a:spcPts val="900"/>
              </a:spcBef>
              <a:spcAft>
                <a:spcPts val="900"/>
              </a:spcAft>
              <a:buFont typeface="+mj-lt"/>
              <a:buAutoNum type="arabicPeriod"/>
            </a:pPr>
            <a:endParaRPr lang="en-US" sz="2300" dirty="0"/>
          </a:p>
          <a:p>
            <a:pPr marL="457200" indent="-457200">
              <a:spcBef>
                <a:spcPts val="900"/>
              </a:spcBef>
              <a:spcAft>
                <a:spcPts val="900"/>
              </a:spcAft>
              <a:buFont typeface="+mj-lt"/>
              <a:buAutoNum type="arabicPeriod"/>
            </a:pPr>
            <a:endParaRPr lang="en-US" dirty="0">
              <a:latin typeface="Trade Gothic LT Std" panose="020B0503020502020204" pitchFamily="34" charset="0"/>
            </a:endParaRPr>
          </a:p>
        </p:txBody>
      </p:sp>
      <p:sp>
        <p:nvSpPr>
          <p:cNvPr id="9" name="Slide Number Placeholder 5"/>
          <p:cNvSpPr>
            <a:spLocks noGrp="1"/>
          </p:cNvSpPr>
          <p:nvPr>
            <p:ph type="sldNum" sz="quarter" idx="12"/>
          </p:nvPr>
        </p:nvSpPr>
        <p:spPr>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35</a:t>
            </a:fld>
            <a:endParaRPr lang="en-US" dirty="0">
              <a:latin typeface="Trade Gothic LT Std" panose="020B0503020502020204" pitchFamily="34" charset="0"/>
            </a:endParaRPr>
          </a:p>
        </p:txBody>
      </p:sp>
    </p:spTree>
    <p:extLst>
      <p:ext uri="{BB962C8B-B14F-4D97-AF65-F5344CB8AC3E}">
        <p14:creationId xmlns:p14="http://schemas.microsoft.com/office/powerpoint/2010/main" val="3790016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4AB42F-38C4-4E45-8903-2DE6EB5EF923}"/>
              </a:ext>
            </a:extLst>
          </p:cNvPr>
          <p:cNvSpPr>
            <a:spLocks noGrp="1"/>
          </p:cNvSpPr>
          <p:nvPr>
            <p:ph type="title"/>
          </p:nvPr>
        </p:nvSpPr>
        <p:spPr/>
        <p:txBody>
          <a:bodyPr/>
          <a:lstStyle/>
          <a:p>
            <a:r>
              <a:rPr lang="en-US" dirty="0"/>
              <a:t>Weak Smart Manufacturing Policies</a:t>
            </a:r>
          </a:p>
        </p:txBody>
      </p:sp>
      <p:sp>
        <p:nvSpPr>
          <p:cNvPr id="2" name="Slide Number Placeholder 1"/>
          <p:cNvSpPr>
            <a:spLocks noGrp="1"/>
          </p:cNvSpPr>
          <p:nvPr>
            <p:ph type="sldNum" sz="quarter" idx="12"/>
          </p:nvPr>
        </p:nvSpPr>
        <p:spPr/>
        <p:txBody>
          <a:bodyPr/>
          <a:lstStyle/>
          <a:p>
            <a:pPr>
              <a:defRPr/>
            </a:pPr>
            <a:fld id="{146C6AC6-1486-4EE7-8919-0B216BE59EB2}" type="slidenum">
              <a:rPr lang="en-US" smtClean="0"/>
              <a:pPr>
                <a:defRPr/>
              </a:pPr>
              <a:t>36</a:t>
            </a:fld>
            <a:endParaRPr lang="en-US" dirty="0"/>
          </a:p>
        </p:txBody>
      </p:sp>
      <p:graphicFrame>
        <p:nvGraphicFramePr>
          <p:cNvPr id="3" name="Content Placeholder 4"/>
          <p:cNvGraphicFramePr>
            <a:graphicFrameLocks/>
          </p:cNvGraphicFramePr>
          <p:nvPr>
            <p:extLst>
              <p:ext uri="{D42A27DB-BD31-4B8C-83A1-F6EECF244321}">
                <p14:modId xmlns:p14="http://schemas.microsoft.com/office/powerpoint/2010/main" val="2692130664"/>
              </p:ext>
            </p:extLst>
          </p:nvPr>
        </p:nvGraphicFramePr>
        <p:xfrm>
          <a:off x="2434589" y="1369749"/>
          <a:ext cx="7162801" cy="4613029"/>
        </p:xfrm>
        <a:graphic>
          <a:graphicData uri="http://schemas.openxmlformats.org/drawingml/2006/table">
            <a:tbl>
              <a:tblPr firstRow="1" bandRow="1">
                <a:tableStyleId>{5C22544A-7EE6-4342-B048-85BDC9FD1C3A}</a:tableStyleId>
              </a:tblPr>
              <a:tblGrid>
                <a:gridCol w="1283898">
                  <a:extLst>
                    <a:ext uri="{9D8B030D-6E8A-4147-A177-3AD203B41FA5}">
                      <a16:colId xmlns:a16="http://schemas.microsoft.com/office/drawing/2014/main" val="20000"/>
                    </a:ext>
                  </a:extLst>
                </a:gridCol>
                <a:gridCol w="3822914">
                  <a:extLst>
                    <a:ext uri="{9D8B030D-6E8A-4147-A177-3AD203B41FA5}">
                      <a16:colId xmlns:a16="http://schemas.microsoft.com/office/drawing/2014/main" val="20001"/>
                    </a:ext>
                  </a:extLst>
                </a:gridCol>
                <a:gridCol w="2055989">
                  <a:extLst>
                    <a:ext uri="{9D8B030D-6E8A-4147-A177-3AD203B41FA5}">
                      <a16:colId xmlns:a16="http://schemas.microsoft.com/office/drawing/2014/main" val="20002"/>
                    </a:ext>
                  </a:extLst>
                </a:gridCol>
              </a:tblGrid>
              <a:tr h="505720">
                <a:tc>
                  <a:txBody>
                    <a:bodyPr/>
                    <a:lstStyle/>
                    <a:p>
                      <a:pPr marL="0" marR="0">
                        <a:lnSpc>
                          <a:spcPct val="115000"/>
                        </a:lnSpc>
                        <a:spcBef>
                          <a:spcPts val="0"/>
                        </a:spcBef>
                        <a:spcAft>
                          <a:spcPts val="0"/>
                        </a:spcAft>
                      </a:pPr>
                      <a:r>
                        <a:rPr lang="en-US" sz="1400" b="1" dirty="0">
                          <a:solidFill>
                            <a:schemeClr val="bg1"/>
                          </a:solidFill>
                          <a:effectLst/>
                          <a:latin typeface="+mn-lt"/>
                        </a:rPr>
                        <a:t>Country</a:t>
                      </a:r>
                      <a:endParaRPr lang="en-US" sz="1400" b="1" dirty="0">
                        <a:solidFill>
                          <a:schemeClr val="bg1"/>
                        </a:solidFill>
                        <a:effectLst/>
                        <a:latin typeface="+mn-lt"/>
                        <a:ea typeface="Calibri"/>
                        <a:cs typeface="Times New Roman"/>
                      </a:endParaRPr>
                    </a:p>
                  </a:txBody>
                  <a:tcPr marL="68580" marR="68580" marT="0" marB="0" anchor="ctr"/>
                </a:tc>
                <a:tc>
                  <a:txBody>
                    <a:bodyPr/>
                    <a:lstStyle/>
                    <a:p>
                      <a:pPr marL="0" marR="0">
                        <a:lnSpc>
                          <a:spcPct val="115000"/>
                        </a:lnSpc>
                        <a:spcBef>
                          <a:spcPts val="0"/>
                        </a:spcBef>
                        <a:spcAft>
                          <a:spcPts val="0"/>
                        </a:spcAft>
                      </a:pPr>
                      <a:r>
                        <a:rPr lang="en-US" sz="1400" b="1" dirty="0">
                          <a:solidFill>
                            <a:schemeClr val="bg1"/>
                          </a:solidFill>
                          <a:effectLst/>
                          <a:latin typeface="+mn-lt"/>
                          <a:ea typeface="Calibri"/>
                          <a:cs typeface="Times New Roman"/>
                        </a:rPr>
                        <a:t>Smart</a:t>
                      </a:r>
                      <a:r>
                        <a:rPr lang="en-US" sz="1400" b="1" baseline="0" dirty="0">
                          <a:solidFill>
                            <a:schemeClr val="bg1"/>
                          </a:solidFill>
                          <a:effectLst/>
                          <a:latin typeface="+mn-lt"/>
                          <a:ea typeface="Calibri"/>
                          <a:cs typeface="Times New Roman"/>
                        </a:rPr>
                        <a:t> Manufacturing Policy/Program</a:t>
                      </a:r>
                      <a:endParaRPr lang="en-US" sz="1400" b="1" dirty="0">
                        <a:solidFill>
                          <a:schemeClr val="bg1"/>
                        </a:solidFill>
                        <a:effectLst/>
                        <a:latin typeface="+mn-lt"/>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400" b="1" dirty="0">
                          <a:solidFill>
                            <a:schemeClr val="bg1"/>
                          </a:solidFill>
                          <a:effectLst/>
                          <a:latin typeface="+mn-lt"/>
                        </a:rPr>
                        <a:t>Investment</a:t>
                      </a:r>
                      <a:r>
                        <a:rPr lang="en-US" sz="1400" b="1" baseline="0" dirty="0">
                          <a:solidFill>
                            <a:schemeClr val="bg1"/>
                          </a:solidFill>
                          <a:effectLst/>
                          <a:latin typeface="+mn-lt"/>
                        </a:rPr>
                        <a:t> Level</a:t>
                      </a:r>
                      <a:endParaRPr lang="en-US" sz="1400" b="1" dirty="0">
                        <a:solidFill>
                          <a:schemeClr val="bg1"/>
                        </a:solidFill>
                        <a:effectLst/>
                        <a:latin typeface="+mn-lt"/>
                        <a:ea typeface="Calibri"/>
                        <a:cs typeface="Times New Roman"/>
                      </a:endParaRPr>
                    </a:p>
                  </a:txBody>
                  <a:tcPr marL="68580" marR="68580" marT="0" marB="0" anchor="ctr"/>
                </a:tc>
                <a:extLst>
                  <a:ext uri="{0D108BD9-81ED-4DB2-BD59-A6C34878D82A}">
                    <a16:rowId xmlns:a16="http://schemas.microsoft.com/office/drawing/2014/main" val="10000"/>
                  </a:ext>
                </a:extLst>
              </a:tr>
              <a:tr h="412686">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cs typeface="Arial" panose="020B0604020202020204" pitchFamily="34" charset="0"/>
                        </a:rPr>
                        <a:t>Austria</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R&amp;D</a:t>
                      </a:r>
                      <a:r>
                        <a:rPr lang="en-US" sz="1300" b="1" baseline="0" dirty="0">
                          <a:solidFill>
                            <a:srgbClr val="000000"/>
                          </a:solidFill>
                          <a:effectLst/>
                          <a:latin typeface="Arial" panose="020B0604020202020204" pitchFamily="34" charset="0"/>
                          <a:ea typeface="Calibri"/>
                          <a:cs typeface="Arial" panose="020B0604020202020204" pitchFamily="34" charset="0"/>
                        </a:rPr>
                        <a:t> projects associated with Industry 4.0</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r>
                        <a:rPr lang="en-US" sz="1300" b="1" dirty="0">
                          <a:solidFill>
                            <a:srgbClr val="000000"/>
                          </a:solidFill>
                          <a:latin typeface="Arial" panose="020B0604020202020204" pitchFamily="34" charset="0"/>
                          <a:cs typeface="Arial" panose="020B0604020202020204" pitchFamily="34" charset="0"/>
                        </a:rPr>
                        <a:t>€250/$300</a:t>
                      </a:r>
                      <a:r>
                        <a:rPr lang="en-US" sz="1300" b="1" baseline="0" dirty="0">
                          <a:solidFill>
                            <a:srgbClr val="000000"/>
                          </a:solidFill>
                          <a:latin typeface="Arial" panose="020B0604020202020204" pitchFamily="34" charset="0"/>
                          <a:cs typeface="Arial" panose="020B0604020202020204" pitchFamily="34" charset="0"/>
                        </a:rPr>
                        <a:t> Million</a:t>
                      </a:r>
                      <a:endParaRPr lang="en-US" sz="1300" b="1" dirty="0">
                        <a:solidFill>
                          <a:srgbClr val="000000"/>
                        </a:solidFill>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1"/>
                  </a:ext>
                </a:extLst>
              </a:tr>
              <a:tr h="648691">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China</a:t>
                      </a:r>
                    </a:p>
                  </a:txBody>
                  <a:tcPr marL="68580" marR="68580" marT="0" marB="0" anchor="ctr"/>
                </a:tc>
                <a:tc>
                  <a:txBody>
                    <a:bodyPr/>
                    <a:lstStyle/>
                    <a:p>
                      <a:pPr marL="0" marR="0" algn="l">
                        <a:lnSpc>
                          <a:spcPct val="115000"/>
                        </a:lnSpc>
                        <a:spcBef>
                          <a:spcPts val="0"/>
                        </a:spcBef>
                        <a:spcAft>
                          <a:spcPts val="0"/>
                        </a:spcAft>
                      </a:pPr>
                      <a:r>
                        <a:rPr lang="en-US" sz="1300" b="1" i="1" dirty="0">
                          <a:solidFill>
                            <a:srgbClr val="000000"/>
                          </a:solidFill>
                          <a:effectLst/>
                          <a:latin typeface="Arial" panose="020B0604020202020204" pitchFamily="34" charset="0"/>
                          <a:ea typeface="Calibri"/>
                          <a:cs typeface="Arial" panose="020B0604020202020204" pitchFamily="34" charset="0"/>
                        </a:rPr>
                        <a:t>Made in China 2025 Program</a:t>
                      </a:r>
                    </a:p>
                    <a:p>
                      <a:pPr marL="0" marR="0" algn="l">
                        <a:lnSpc>
                          <a:spcPct val="115000"/>
                        </a:lnSpc>
                        <a:spcBef>
                          <a:spcPts val="0"/>
                        </a:spcBef>
                        <a:spcAft>
                          <a:spcPts val="0"/>
                        </a:spcAft>
                      </a:pPr>
                      <a:r>
                        <a:rPr lang="en-US" sz="1300" b="1" i="1" dirty="0">
                          <a:solidFill>
                            <a:srgbClr val="000000"/>
                          </a:solidFill>
                          <a:effectLst/>
                          <a:latin typeface="Arial" panose="020B0604020202020204" pitchFamily="34" charset="0"/>
                          <a:ea typeface="Calibri"/>
                          <a:cs typeface="Arial" panose="020B0604020202020204" pitchFamily="34" charset="0"/>
                        </a:rPr>
                        <a:t>Implementation Plan for the 2016 Intelligent Manufacturing Pilots Special Project</a:t>
                      </a:r>
                    </a:p>
                  </a:txBody>
                  <a:tcPr marL="68580" marR="68580" marT="0" marB="0" anchor="ctr"/>
                </a:tc>
                <a:tc>
                  <a:txBody>
                    <a:bodyPr/>
                    <a:lstStyle/>
                    <a:p>
                      <a:r>
                        <a:rPr lang="en-US" sz="1300" b="1" dirty="0">
                          <a:solidFill>
                            <a:srgbClr val="000000"/>
                          </a:solidFill>
                          <a:latin typeface="Arial" panose="020B0604020202020204" pitchFamily="34" charset="0"/>
                          <a:cs typeface="Arial" panose="020B0604020202020204" pitchFamily="34" charset="0"/>
                        </a:rPr>
                        <a:t>“Enormous”</a:t>
                      </a:r>
                    </a:p>
                  </a:txBody>
                  <a:tcPr marL="68580" marR="68580" marT="0" marB="0" anchor="ctr"/>
                </a:tc>
                <a:extLst>
                  <a:ext uri="{0D108BD9-81ED-4DB2-BD59-A6C34878D82A}">
                    <a16:rowId xmlns:a16="http://schemas.microsoft.com/office/drawing/2014/main" val="1005569287"/>
                  </a:ext>
                </a:extLst>
              </a:tr>
              <a:tr h="648691">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mn-ea"/>
                          <a:cs typeface="Arial" panose="020B0604020202020204" pitchFamily="34" charset="0"/>
                        </a:rPr>
                        <a:t>Germany</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To help industry</a:t>
                      </a:r>
                      <a:r>
                        <a:rPr lang="en-US" sz="1300" b="1" baseline="0" dirty="0">
                          <a:solidFill>
                            <a:srgbClr val="000000"/>
                          </a:solidFill>
                          <a:effectLst/>
                          <a:latin typeface="Arial" panose="020B0604020202020204" pitchFamily="34" charset="0"/>
                          <a:ea typeface="Calibri"/>
                          <a:cs typeface="Arial" panose="020B0604020202020204" pitchFamily="34" charset="0"/>
                        </a:rPr>
                        <a:t> associations, research institutes, and companies create Industry 4.0 implementation strategies.</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a:solidFill>
                            <a:srgbClr val="000000"/>
                          </a:solidFill>
                          <a:latin typeface="Arial" panose="020B0604020202020204" pitchFamily="34" charset="0"/>
                          <a:cs typeface="Arial" panose="020B0604020202020204" pitchFamily="34" charset="0"/>
                        </a:rPr>
                        <a:t>€200/$300</a:t>
                      </a:r>
                      <a:r>
                        <a:rPr lang="en-US" sz="1300" b="1" baseline="0" dirty="0">
                          <a:solidFill>
                            <a:srgbClr val="000000"/>
                          </a:solidFill>
                          <a:latin typeface="Arial" panose="020B0604020202020204" pitchFamily="34" charset="0"/>
                          <a:cs typeface="Arial" panose="020B0604020202020204" pitchFamily="34" charset="0"/>
                        </a:rPr>
                        <a:t> Million</a:t>
                      </a:r>
                      <a:endParaRPr lang="en-US" sz="1300" b="1" dirty="0">
                        <a:solidFill>
                          <a:srgbClr val="000000"/>
                        </a:solidFill>
                        <a:latin typeface="Arial" panose="020B0604020202020204" pitchFamily="34" charset="0"/>
                        <a:cs typeface="Arial" panose="020B0604020202020204" pitchFamily="34" charset="0"/>
                      </a:endParaRPr>
                    </a:p>
                    <a:p>
                      <a:endParaRPr lang="en-US" sz="1300" b="1" dirty="0">
                        <a:solidFill>
                          <a:srgbClr val="000000"/>
                        </a:solidFill>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864922">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cs typeface="Arial" panose="020B0604020202020204" pitchFamily="34" charset="0"/>
                        </a:rPr>
                        <a:t>United Kingdom</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High-Value</a:t>
                      </a:r>
                      <a:r>
                        <a:rPr lang="en-US" sz="1300" b="1" baseline="0" dirty="0">
                          <a:solidFill>
                            <a:srgbClr val="000000"/>
                          </a:solidFill>
                          <a:effectLst/>
                          <a:latin typeface="Arial" panose="020B0604020202020204" pitchFamily="34" charset="0"/>
                          <a:ea typeface="Calibri"/>
                          <a:cs typeface="Arial" panose="020B0604020202020204" pitchFamily="34" charset="0"/>
                        </a:rPr>
                        <a:t> Manufacturing Catapult, a network of seven advanced manufacturing technology institutes, including a Manufacturing Technology Centre (MTC).</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a:solidFill>
                            <a:srgbClr val="000000"/>
                          </a:solidFill>
                          <a:latin typeface="Arial" panose="020B0604020202020204" pitchFamily="34" charset="0"/>
                          <a:cs typeface="Arial" panose="020B0604020202020204" pitchFamily="34" charset="0"/>
                        </a:rPr>
                        <a:t>£140/$220</a:t>
                      </a:r>
                      <a:r>
                        <a:rPr lang="en-US" sz="1300" b="1" baseline="0" dirty="0">
                          <a:solidFill>
                            <a:srgbClr val="000000"/>
                          </a:solidFill>
                          <a:latin typeface="Arial" panose="020B0604020202020204" pitchFamily="34" charset="0"/>
                          <a:cs typeface="Arial" panose="020B0604020202020204" pitchFamily="34" charset="0"/>
                        </a:rPr>
                        <a:t> Million (Over next 5 years)</a:t>
                      </a:r>
                      <a:endParaRPr lang="en-US" sz="1300" b="1" dirty="0">
                        <a:solidFill>
                          <a:srgbClr val="000000"/>
                        </a:solidFill>
                        <a:latin typeface="Arial" panose="020B0604020202020204" pitchFamily="34" charset="0"/>
                        <a:cs typeface="Arial" panose="020B0604020202020204" pitchFamily="34" charset="0"/>
                      </a:endParaRPr>
                    </a:p>
                    <a:p>
                      <a:endParaRPr lang="en-US" sz="1300" b="1" dirty="0">
                        <a:solidFill>
                          <a:srgbClr val="000000"/>
                        </a:solidFill>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3"/>
                  </a:ext>
                </a:extLst>
              </a:tr>
              <a:tr h="732729">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ea typeface="+mn-ea"/>
                          <a:cs typeface="Arial" panose="020B0604020202020204" pitchFamily="34" charset="0"/>
                        </a:rPr>
                        <a:t>European</a:t>
                      </a:r>
                      <a:r>
                        <a:rPr lang="en-US" sz="1300" b="1" baseline="0" dirty="0">
                          <a:solidFill>
                            <a:srgbClr val="000000"/>
                          </a:solidFill>
                          <a:effectLst/>
                          <a:latin typeface="Arial" panose="020B0604020202020204" pitchFamily="34" charset="0"/>
                          <a:ea typeface="+mn-ea"/>
                          <a:cs typeface="Arial" panose="020B0604020202020204" pitchFamily="34" charset="0"/>
                        </a:rPr>
                        <a:t> Union</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Horizon 2020 allocates</a:t>
                      </a:r>
                      <a:r>
                        <a:rPr lang="en-US" sz="1300" b="1" baseline="0" dirty="0">
                          <a:solidFill>
                            <a:srgbClr val="000000"/>
                          </a:solidFill>
                          <a:effectLst/>
                          <a:latin typeface="Arial" panose="020B0604020202020204" pitchFamily="34" charset="0"/>
                          <a:ea typeface="Calibri"/>
                          <a:cs typeface="Arial" panose="020B0604020202020204" pitchFamily="34" charset="0"/>
                        </a:rPr>
                        <a:t> funds for “leadership in deploying key enabling and industrial technologies.”</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300" b="1" dirty="0">
                          <a:solidFill>
                            <a:srgbClr val="000000"/>
                          </a:solidFill>
                          <a:latin typeface="Arial" panose="020B0604020202020204" pitchFamily="34" charset="0"/>
                          <a:cs typeface="Arial" panose="020B0604020202020204" pitchFamily="34" charset="0"/>
                        </a:rPr>
                        <a:t>€16B/$23B (Total</a:t>
                      </a:r>
                      <a:r>
                        <a:rPr lang="en-US" sz="1300" b="1" baseline="0" dirty="0">
                          <a:solidFill>
                            <a:srgbClr val="000000"/>
                          </a:solidFill>
                          <a:latin typeface="Arial" panose="020B0604020202020204" pitchFamily="34" charset="0"/>
                          <a:cs typeface="Arial" panose="020B0604020202020204" pitchFamily="34" charset="0"/>
                        </a:rPr>
                        <a:t> seven years to 2020)</a:t>
                      </a:r>
                      <a:endParaRPr lang="en-US" sz="1300" b="1" dirty="0">
                        <a:solidFill>
                          <a:srgbClr val="000000"/>
                        </a:solidFill>
                        <a:latin typeface="Arial" panose="020B0604020202020204" pitchFamily="34" charset="0"/>
                        <a:cs typeface="Arial" panose="020B0604020202020204" pitchFamily="34" charset="0"/>
                      </a:endParaRPr>
                    </a:p>
                    <a:p>
                      <a:endParaRPr lang="en-US" sz="1300" b="1" dirty="0">
                        <a:solidFill>
                          <a:srgbClr val="000000"/>
                        </a:solidFill>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4"/>
                  </a:ext>
                </a:extLst>
              </a:tr>
              <a:tr h="648691">
                <a:tc>
                  <a:txBody>
                    <a:bodyPr/>
                    <a:lstStyle/>
                    <a:p>
                      <a:pPr marL="0" marR="0">
                        <a:lnSpc>
                          <a:spcPct val="115000"/>
                        </a:lnSpc>
                        <a:spcBef>
                          <a:spcPts val="0"/>
                        </a:spcBef>
                        <a:spcAft>
                          <a:spcPts val="0"/>
                        </a:spcAft>
                      </a:pPr>
                      <a:r>
                        <a:rPr lang="en-US" sz="1300" b="1" dirty="0">
                          <a:solidFill>
                            <a:srgbClr val="000000"/>
                          </a:solidFill>
                          <a:effectLst/>
                          <a:latin typeface="Arial" panose="020B0604020202020204" pitchFamily="34" charset="0"/>
                          <a:cs typeface="Arial" panose="020B0604020202020204" pitchFamily="34" charset="0"/>
                        </a:rPr>
                        <a:t>United States</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l">
                        <a:lnSpc>
                          <a:spcPct val="115000"/>
                        </a:lnSpc>
                        <a:spcBef>
                          <a:spcPts val="0"/>
                        </a:spcBef>
                        <a:spcAft>
                          <a:spcPts val="0"/>
                        </a:spcAft>
                      </a:pPr>
                      <a:r>
                        <a:rPr lang="en-US" sz="1300" b="1" dirty="0">
                          <a:solidFill>
                            <a:srgbClr val="000000"/>
                          </a:solidFill>
                          <a:effectLst/>
                          <a:latin typeface="Arial" panose="020B0604020202020204" pitchFamily="34" charset="0"/>
                          <a:ea typeface="Calibri"/>
                          <a:cs typeface="Arial" panose="020B0604020202020204" pitchFamily="34" charset="0"/>
                        </a:rPr>
                        <a:t>2 Related NNMIs – Digital Manufacturing</a:t>
                      </a:r>
                      <a:r>
                        <a:rPr lang="en-US" sz="1300" b="1" baseline="0" dirty="0">
                          <a:solidFill>
                            <a:srgbClr val="000000"/>
                          </a:solidFill>
                          <a:effectLst/>
                          <a:latin typeface="Arial" panose="020B0604020202020204" pitchFamily="34" charset="0"/>
                          <a:ea typeface="Calibri"/>
                          <a:cs typeface="Arial" panose="020B0604020202020204" pitchFamily="34" charset="0"/>
                        </a:rPr>
                        <a:t> and Design Innovation Institute (DMDII) and New Smart Manufacturing Institute</a:t>
                      </a:r>
                      <a:endParaRPr lang="en-US" sz="1300" b="1"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r>
                        <a:rPr lang="en-US" sz="1300" b="1" dirty="0">
                          <a:solidFill>
                            <a:srgbClr val="000000"/>
                          </a:solidFill>
                          <a:latin typeface="Arial" panose="020B0604020202020204" pitchFamily="34" charset="0"/>
                          <a:cs typeface="Arial" panose="020B0604020202020204" pitchFamily="34" charset="0"/>
                        </a:rPr>
                        <a:t>$140M in federal funds,</a:t>
                      </a:r>
                      <a:r>
                        <a:rPr lang="en-US" sz="1300" b="1" baseline="0" dirty="0">
                          <a:solidFill>
                            <a:srgbClr val="000000"/>
                          </a:solidFill>
                          <a:latin typeface="Arial" panose="020B0604020202020204" pitchFamily="34" charset="0"/>
                          <a:cs typeface="Arial" panose="020B0604020202020204" pitchFamily="34" charset="0"/>
                        </a:rPr>
                        <a:t> matched 2:1</a:t>
                      </a:r>
                      <a:endParaRPr lang="en-US" sz="1300" b="1" dirty="0">
                        <a:solidFill>
                          <a:srgbClr val="000000"/>
                        </a:solidFill>
                        <a:latin typeface="Arial" panose="020B06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4" name="Rectangle 2"/>
          <p:cNvSpPr>
            <a:spLocks noChangeArrowheads="1"/>
          </p:cNvSpPr>
          <p:nvPr/>
        </p:nvSpPr>
        <p:spPr bwMode="auto">
          <a:xfrm>
            <a:off x="1901190" y="455349"/>
            <a:ext cx="8229600" cy="715963"/>
          </a:xfrm>
          <a:prstGeom prst="rect">
            <a:avLst/>
          </a:prstGeom>
          <a:noFill/>
          <a:ln w="9525">
            <a:noFill/>
            <a:miter lim="800000"/>
            <a:headEnd/>
            <a:tailEnd/>
          </a:ln>
        </p:spPr>
        <p:txBody>
          <a:bodyPr anchor="ctr"/>
          <a:lstStyle/>
          <a:p>
            <a:pPr eaLnBrk="0" hangingPunct="0">
              <a:lnSpc>
                <a:spcPts val="3125"/>
              </a:lnSpc>
              <a:defRPr/>
            </a:pPr>
            <a:endParaRPr lang="en-US" sz="3100" dirty="0">
              <a:solidFill>
                <a:srgbClr val="1C5A7C"/>
              </a:solidFill>
              <a:latin typeface="+mj-lt"/>
            </a:endParaRPr>
          </a:p>
        </p:txBody>
      </p:sp>
    </p:spTree>
    <p:extLst>
      <p:ext uri="{BB962C8B-B14F-4D97-AF65-F5344CB8AC3E}">
        <p14:creationId xmlns:p14="http://schemas.microsoft.com/office/powerpoint/2010/main" val="492084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Weak Manufacturing Skills Systems</a:t>
            </a:r>
          </a:p>
        </p:txBody>
      </p:sp>
      <p:sp>
        <p:nvSpPr>
          <p:cNvPr id="6" name="Content Placeholder 2"/>
          <p:cNvSpPr>
            <a:spLocks noGrp="1"/>
          </p:cNvSpPr>
          <p:nvPr>
            <p:ph idx="1"/>
          </p:nvPr>
        </p:nvSpPr>
        <p:spPr>
          <a:xfrm>
            <a:off x="812800" y="1600200"/>
            <a:ext cx="5054600" cy="4419600"/>
          </a:xfrm>
        </p:spPr>
        <p:txBody>
          <a:bodyPr>
            <a:noAutofit/>
          </a:bodyPr>
          <a:lstStyle/>
          <a:p>
            <a:pPr>
              <a:spcBef>
                <a:spcPts val="900"/>
              </a:spcBef>
              <a:spcAft>
                <a:spcPts val="900"/>
              </a:spcAft>
              <a:buClr>
                <a:srgbClr val="F98D29"/>
              </a:buClr>
            </a:pPr>
            <a:r>
              <a:rPr lang="en-US" dirty="0"/>
              <a:t>Global leaders (Austria, Germany) have systems of industry-led industry training centers and apprenticeship programs’.</a:t>
            </a:r>
          </a:p>
          <a:p>
            <a:pPr marL="0" indent="0">
              <a:spcBef>
                <a:spcPts val="900"/>
              </a:spcBef>
              <a:spcAft>
                <a:spcPts val="900"/>
              </a:spcAft>
              <a:buClr>
                <a:srgbClr val="F98D29"/>
              </a:buClr>
              <a:buNone/>
            </a:pPr>
            <a:r>
              <a:rPr lang="en-US" dirty="0">
                <a:latin typeface="Trade Gothic LT Std" panose="020B0503020502020204" pitchFamily="34" charset="0"/>
              </a:rPr>
              <a:t>	</a:t>
            </a:r>
            <a:endParaRPr lang="en-US" dirty="0"/>
          </a:p>
          <a:p>
            <a:pPr marL="457200" indent="-457200">
              <a:spcBef>
                <a:spcPts val="900"/>
              </a:spcBef>
              <a:spcAft>
                <a:spcPts val="900"/>
              </a:spcAft>
              <a:buFont typeface="+mj-lt"/>
              <a:buAutoNum type="arabicPeriod"/>
            </a:pPr>
            <a:endParaRPr lang="en-US" sz="2300" dirty="0"/>
          </a:p>
          <a:p>
            <a:pPr marL="457200" indent="-457200">
              <a:spcBef>
                <a:spcPts val="900"/>
              </a:spcBef>
              <a:spcAft>
                <a:spcPts val="900"/>
              </a:spcAft>
              <a:buFont typeface="+mj-lt"/>
              <a:buAutoNum type="arabicPeriod"/>
            </a:pPr>
            <a:endParaRPr lang="en-US" dirty="0">
              <a:latin typeface="Trade Gothic LT Std" panose="020B0503020502020204" pitchFamily="34" charset="0"/>
            </a:endParaRPr>
          </a:p>
        </p:txBody>
      </p:sp>
      <p:sp>
        <p:nvSpPr>
          <p:cNvPr id="9" name="Slide Number Placeholder 5"/>
          <p:cNvSpPr>
            <a:spLocks noGrp="1"/>
          </p:cNvSpPr>
          <p:nvPr>
            <p:ph type="sldNum" sz="quarter" idx="12"/>
          </p:nvPr>
        </p:nvSpPr>
        <p:spPr>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37</a:t>
            </a:fld>
            <a:endParaRPr lang="en-US" dirty="0">
              <a:latin typeface="Trade Gothic LT Std" panose="020B0503020502020204" pitchFamily="34" charset="0"/>
            </a:endParaRPr>
          </a:p>
        </p:txBody>
      </p:sp>
      <p:pic>
        <p:nvPicPr>
          <p:cNvPr id="1030" name="Picture 6" descr="Image result for apprenticeship">
            <a:extLst>
              <a:ext uri="{FF2B5EF4-FFF2-40B4-BE49-F238E27FC236}">
                <a16:creationId xmlns:a16="http://schemas.microsoft.com/office/drawing/2014/main" id="{1F2F5361-2AD4-4A62-89A5-ED7E6351A58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40005" y="3817776"/>
            <a:ext cx="293687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rossed-Flag-Pins Germany-Austria">
            <a:extLst>
              <a:ext uri="{FF2B5EF4-FFF2-40B4-BE49-F238E27FC236}">
                <a16:creationId xmlns:a16="http://schemas.microsoft.com/office/drawing/2014/main" id="{CEA83641-6FB7-45AC-8D7D-7FD13571D0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380744"/>
            <a:ext cx="3190280" cy="2353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657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Anemic Investment in SME Support Systems</a:t>
            </a:r>
          </a:p>
        </p:txBody>
      </p:sp>
      <p:sp>
        <p:nvSpPr>
          <p:cNvPr id="6" name="Content Placeholder 2"/>
          <p:cNvSpPr>
            <a:spLocks noGrp="1"/>
          </p:cNvSpPr>
          <p:nvPr>
            <p:ph idx="1"/>
          </p:nvPr>
        </p:nvSpPr>
        <p:spPr/>
        <p:txBody>
          <a:bodyPr>
            <a:noAutofit/>
          </a:bodyPr>
          <a:lstStyle/>
          <a:p>
            <a:pPr marL="228600" indent="-228600">
              <a:spcBef>
                <a:spcPts val="900"/>
              </a:spcBef>
              <a:spcAft>
                <a:spcPts val="2400"/>
              </a:spcAft>
              <a:buClr>
                <a:srgbClr val="F98D29"/>
              </a:buClr>
            </a:pPr>
            <a:r>
              <a:rPr lang="en-US" dirty="0"/>
              <a:t>Competitors invest much more on per-GDP basis (Canada 10x; Germany 20x; Japan 40x).</a:t>
            </a:r>
          </a:p>
          <a:p>
            <a:pPr marL="228600" indent="-228600">
              <a:spcBef>
                <a:spcPts val="900"/>
              </a:spcBef>
              <a:spcAft>
                <a:spcPts val="2400"/>
              </a:spcAft>
              <a:buClr>
                <a:srgbClr val="F98D29"/>
              </a:buClr>
            </a:pPr>
            <a:r>
              <a:rPr lang="en-US" dirty="0">
                <a:latin typeface="Trade Gothic LT Std" panose="020B0503020502020204" pitchFamily="34" charset="0"/>
              </a:rPr>
              <a:t>Other nations invest in “innovation voucher” programs for small manufacturers (</a:t>
            </a:r>
            <a:r>
              <a:rPr lang="en-US" dirty="0"/>
              <a:t>Austria, Belgium, Canada, Denmark, Germany, the Netherlands, Ireland, and Sweden).</a:t>
            </a:r>
          </a:p>
          <a:p>
            <a:pPr marL="457200" indent="-457200">
              <a:spcBef>
                <a:spcPts val="900"/>
              </a:spcBef>
              <a:spcAft>
                <a:spcPts val="900"/>
              </a:spcAft>
              <a:buFont typeface="+mj-lt"/>
              <a:buAutoNum type="arabicPeriod"/>
            </a:pPr>
            <a:endParaRPr lang="en-US" sz="2300" dirty="0"/>
          </a:p>
          <a:p>
            <a:pPr marL="457200" indent="-457200">
              <a:spcBef>
                <a:spcPts val="900"/>
              </a:spcBef>
              <a:spcAft>
                <a:spcPts val="900"/>
              </a:spcAft>
              <a:buFont typeface="+mj-lt"/>
              <a:buAutoNum type="arabicPeriod"/>
            </a:pPr>
            <a:endParaRPr lang="en-US" dirty="0">
              <a:latin typeface="Trade Gothic LT Std" panose="020B0503020502020204" pitchFamily="34" charset="0"/>
            </a:endParaRPr>
          </a:p>
        </p:txBody>
      </p:sp>
      <p:sp>
        <p:nvSpPr>
          <p:cNvPr id="9" name="Slide Number Placeholder 5"/>
          <p:cNvSpPr>
            <a:spLocks noGrp="1"/>
          </p:cNvSpPr>
          <p:nvPr>
            <p:ph type="sldNum" sz="quarter" idx="12"/>
          </p:nvPr>
        </p:nvSpPr>
        <p:spPr>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38</a:t>
            </a:fld>
            <a:endParaRPr lang="en-US" dirty="0">
              <a:latin typeface="Trade Gothic LT Std" panose="020B0503020502020204" pitchFamily="34" charset="0"/>
            </a:endParaRPr>
          </a:p>
        </p:txBody>
      </p:sp>
    </p:spTree>
    <p:extLst>
      <p:ext uri="{BB962C8B-B14F-4D97-AF65-F5344CB8AC3E}">
        <p14:creationId xmlns:p14="http://schemas.microsoft.com/office/powerpoint/2010/main" val="29563554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Promising Steps: Manufacturing Skills Act (S. 1542)</a:t>
            </a:r>
          </a:p>
        </p:txBody>
      </p:sp>
      <p:sp>
        <p:nvSpPr>
          <p:cNvPr id="6" name="Content Placeholder 2"/>
          <p:cNvSpPr>
            <a:spLocks noGrp="1"/>
          </p:cNvSpPr>
          <p:nvPr>
            <p:ph idx="1"/>
          </p:nvPr>
        </p:nvSpPr>
        <p:spPr>
          <a:xfrm>
            <a:off x="812800" y="1600200"/>
            <a:ext cx="10566400" cy="4419600"/>
          </a:xfrm>
        </p:spPr>
        <p:txBody>
          <a:bodyPr>
            <a:noAutofit/>
          </a:bodyPr>
          <a:lstStyle/>
          <a:p>
            <a:pPr marL="228600" indent="-228600">
              <a:spcBef>
                <a:spcPts val="900"/>
              </a:spcBef>
              <a:spcAft>
                <a:spcPts val="1200"/>
              </a:spcAft>
              <a:buClr>
                <a:srgbClr val="F98D29"/>
              </a:buClr>
            </a:pPr>
            <a:r>
              <a:rPr lang="en-US" sz="2400" dirty="0">
                <a:latin typeface="Trade Gothic LT Std" panose="020B0503020502020204" pitchFamily="34" charset="0"/>
              </a:rPr>
              <a:t>Creates annual $100 million competition to promote reforms in workforce education and skills training for manufacturing in states and metropolitan areas.</a:t>
            </a:r>
          </a:p>
          <a:p>
            <a:pPr marL="228600" indent="-228600">
              <a:spcBef>
                <a:spcPts val="900"/>
              </a:spcBef>
              <a:spcAft>
                <a:spcPts val="1200"/>
              </a:spcAft>
              <a:buClr>
                <a:srgbClr val="F98D29"/>
              </a:buClr>
            </a:pPr>
            <a:r>
              <a:rPr lang="en-US" sz="2400" dirty="0">
                <a:latin typeface="Trade Gothic LT Std" panose="020B0503020502020204" pitchFamily="34" charset="0"/>
              </a:rPr>
              <a:t>Stakeholder task force would conduct SWOT assessment of regional mfg. assets and capacities.</a:t>
            </a:r>
          </a:p>
          <a:p>
            <a:pPr marL="228600" indent="-228600">
              <a:spcBef>
                <a:spcPts val="900"/>
              </a:spcBef>
              <a:spcAft>
                <a:spcPts val="1200"/>
              </a:spcAft>
              <a:buClr>
                <a:srgbClr val="F98D29"/>
              </a:buClr>
            </a:pPr>
            <a:r>
              <a:rPr lang="en-US" sz="2400" dirty="0">
                <a:latin typeface="Trade Gothic LT Std" panose="020B0503020502020204" pitchFamily="34" charset="0"/>
              </a:rPr>
              <a:t>Grant awards of $10 million for three years to up to five states and five metropolitan areas with the strongest and most comprehensive proposals.</a:t>
            </a:r>
          </a:p>
          <a:p>
            <a:pPr marL="228600" indent="-228600">
              <a:spcBef>
                <a:spcPts val="900"/>
              </a:spcBef>
              <a:spcAft>
                <a:spcPts val="1200"/>
              </a:spcAft>
              <a:buClr>
                <a:srgbClr val="F98D29"/>
              </a:buClr>
            </a:pPr>
            <a:r>
              <a:rPr lang="en-US" sz="2400" dirty="0">
                <a:latin typeface="Trade Gothic LT Std" panose="020B0503020502020204" pitchFamily="34" charset="0"/>
              </a:rPr>
              <a:t>Bipartisan legislation sponsored by Coons (D-DE) &amp; Ayotte (R-NH)</a:t>
            </a:r>
            <a:r>
              <a:rPr lang="en-US" dirty="0">
                <a:latin typeface="Trade Gothic LT Std" panose="020B0503020502020204" pitchFamily="34" charset="0"/>
              </a:rPr>
              <a:t/>
            </a:r>
            <a:br>
              <a:rPr lang="en-US" dirty="0">
                <a:latin typeface="Trade Gothic LT Std" panose="020B0503020502020204" pitchFamily="34" charset="0"/>
              </a:rPr>
            </a:br>
            <a:r>
              <a:rPr lang="en-US" dirty="0">
                <a:latin typeface="Trade Gothic LT Std" panose="020B0503020502020204" pitchFamily="34" charset="0"/>
              </a:rPr>
              <a:t>	</a:t>
            </a:r>
            <a:endParaRPr lang="en-US" dirty="0"/>
          </a:p>
          <a:p>
            <a:pPr marL="457200" indent="-457200">
              <a:spcBef>
                <a:spcPts val="900"/>
              </a:spcBef>
              <a:spcAft>
                <a:spcPts val="900"/>
              </a:spcAft>
              <a:buFont typeface="+mj-lt"/>
              <a:buAutoNum type="arabicPeriod"/>
            </a:pPr>
            <a:endParaRPr lang="en-US" sz="2300" dirty="0"/>
          </a:p>
          <a:p>
            <a:pPr marL="457200" indent="-457200">
              <a:spcBef>
                <a:spcPts val="900"/>
              </a:spcBef>
              <a:spcAft>
                <a:spcPts val="900"/>
              </a:spcAft>
              <a:buFont typeface="+mj-lt"/>
              <a:buAutoNum type="arabicPeriod"/>
            </a:pPr>
            <a:endParaRPr lang="en-US" dirty="0">
              <a:latin typeface="Trade Gothic LT Std" panose="020B0503020502020204" pitchFamily="34" charset="0"/>
            </a:endParaRPr>
          </a:p>
        </p:txBody>
      </p:sp>
      <p:sp>
        <p:nvSpPr>
          <p:cNvPr id="9" name="Slide Number Placeholder 5"/>
          <p:cNvSpPr>
            <a:spLocks noGrp="1"/>
          </p:cNvSpPr>
          <p:nvPr>
            <p:ph type="sldNum" sz="quarter" idx="12"/>
          </p:nvPr>
        </p:nvSpPr>
        <p:spPr>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39</a:t>
            </a:fld>
            <a:endParaRPr lang="en-US" dirty="0">
              <a:latin typeface="Trade Gothic LT Std" panose="020B0503020502020204" pitchFamily="34" charset="0"/>
            </a:endParaRPr>
          </a:p>
        </p:txBody>
      </p:sp>
    </p:spTree>
    <p:extLst>
      <p:ext uri="{BB962C8B-B14F-4D97-AF65-F5344CB8AC3E}">
        <p14:creationId xmlns:p14="http://schemas.microsoft.com/office/powerpoint/2010/main" val="486337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sz="3400" dirty="0">
                <a:latin typeface="Trade Gothic LT Std Bold" panose="020B0804050502020204" pitchFamily="34" charset="0"/>
              </a:rPr>
              <a:t>Today’s Presentation</a:t>
            </a:r>
            <a:endParaRPr lang="en-US" sz="3400" dirty="0"/>
          </a:p>
        </p:txBody>
      </p:sp>
      <p:sp>
        <p:nvSpPr>
          <p:cNvPr id="3" name="Content Placeholder 2"/>
          <p:cNvSpPr>
            <a:spLocks noGrp="1"/>
          </p:cNvSpPr>
          <p:nvPr>
            <p:ph idx="1"/>
          </p:nvPr>
        </p:nvSpPr>
        <p:spPr>
          <a:xfrm>
            <a:off x="838200" y="1828800"/>
            <a:ext cx="10515600" cy="4191000"/>
          </a:xfrm>
        </p:spPr>
        <p:txBody>
          <a:bodyPr>
            <a:normAutofit/>
          </a:bodyPr>
          <a:lstStyle/>
          <a:p>
            <a:pPr marL="461963" indent="0">
              <a:spcAft>
                <a:spcPts val="1800"/>
              </a:spcAft>
              <a:buNone/>
            </a:pPr>
            <a:r>
              <a:rPr lang="en-US" dirty="0">
                <a:solidFill>
                  <a:srgbClr val="F98D29"/>
                </a:solidFill>
              </a:rPr>
              <a:t>What’s Happened to U.S. Manufacturing?</a:t>
            </a:r>
          </a:p>
          <a:p>
            <a:pPr marL="461963" indent="0">
              <a:spcAft>
                <a:spcPts val="1800"/>
              </a:spcAft>
              <a:buNone/>
            </a:pPr>
            <a:endParaRPr lang="en-US" dirty="0"/>
          </a:p>
          <a:p>
            <a:pPr marL="461963" indent="0">
              <a:spcAft>
                <a:spcPts val="1800"/>
              </a:spcAft>
              <a:buNone/>
            </a:pPr>
            <a:r>
              <a:rPr lang="en-US" dirty="0"/>
              <a:t>Smart Manufacturing Opportunities </a:t>
            </a:r>
          </a:p>
          <a:p>
            <a:pPr marL="461963" indent="0">
              <a:spcAft>
                <a:spcPts val="1800"/>
              </a:spcAft>
              <a:buNone/>
            </a:pPr>
            <a:endParaRPr lang="en-US" dirty="0"/>
          </a:p>
          <a:p>
            <a:pPr marL="461963" indent="0">
              <a:spcAft>
                <a:spcPts val="1800"/>
              </a:spcAft>
              <a:buNone/>
            </a:pPr>
            <a:r>
              <a:rPr lang="en-US" dirty="0"/>
              <a:t>What is the Role of Government in Helping Manufacturers?</a:t>
            </a:r>
          </a:p>
        </p:txBody>
      </p:sp>
      <p:sp>
        <p:nvSpPr>
          <p:cNvPr id="11" name="TextBox 10"/>
          <p:cNvSpPr txBox="1"/>
          <p:nvPr/>
        </p:nvSpPr>
        <p:spPr>
          <a:xfrm>
            <a:off x="838200" y="1905000"/>
            <a:ext cx="381000" cy="369332"/>
          </a:xfrm>
          <a:prstGeom prst="rect">
            <a:avLst/>
          </a:prstGeom>
          <a:solidFill>
            <a:schemeClr val="accent2"/>
          </a:solidFill>
        </p:spPr>
        <p:txBody>
          <a:bodyPr wrap="square" rtlCol="0">
            <a:spAutoFit/>
          </a:bodyPr>
          <a:lstStyle/>
          <a:p>
            <a:pPr algn="ctr"/>
            <a:r>
              <a:rPr lang="en-US" b="1" dirty="0">
                <a:solidFill>
                  <a:schemeClr val="bg1"/>
                </a:solidFill>
                <a:latin typeface="Trade Gothic LT Std Bold" panose="020B0804050502020204" pitchFamily="34" charset="0"/>
              </a:rPr>
              <a:t>1</a:t>
            </a:r>
          </a:p>
        </p:txBody>
      </p:sp>
      <p:sp>
        <p:nvSpPr>
          <p:cNvPr id="12" name="TextBox 11"/>
          <p:cNvSpPr txBox="1"/>
          <p:nvPr/>
        </p:nvSpPr>
        <p:spPr>
          <a:xfrm>
            <a:off x="838200" y="3276600"/>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2</a:t>
            </a:r>
          </a:p>
        </p:txBody>
      </p:sp>
      <p:sp>
        <p:nvSpPr>
          <p:cNvPr id="18" name="Slide Number Placeholder 3"/>
          <p:cNvSpPr>
            <a:spLocks noGrp="1"/>
          </p:cNvSpPr>
          <p:nvPr>
            <p:ph type="sldNum" sz="quarter" idx="12"/>
          </p:nvPr>
        </p:nvSpPr>
        <p:spPr>
          <a:xfrm>
            <a:off x="11125200" y="6400800"/>
            <a:ext cx="711200" cy="283389"/>
          </a:xfrm>
          <a:prstGeom prst="rect">
            <a:avLst/>
          </a:prstGeom>
        </p:spPr>
        <p:txBody>
          <a:bodyPr/>
          <a:lstStyle/>
          <a:p>
            <a:fld id="{B210F02F-3F4F-4BF0-9905-39922DDC03F6}" type="slidenum">
              <a:rPr lang="en-US" smtClean="0"/>
              <a:pPr/>
              <a:t>4</a:t>
            </a:fld>
            <a:endParaRPr lang="en-US" dirty="0"/>
          </a:p>
        </p:txBody>
      </p:sp>
      <p:sp>
        <p:nvSpPr>
          <p:cNvPr id="7" name="TextBox 6">
            <a:extLst>
              <a:ext uri="{FF2B5EF4-FFF2-40B4-BE49-F238E27FC236}">
                <a16:creationId xmlns:a16="http://schemas.microsoft.com/office/drawing/2014/main" id="{477EB536-FD08-45E9-8107-3FEE52BEF97E}"/>
              </a:ext>
            </a:extLst>
          </p:cNvPr>
          <p:cNvSpPr txBox="1"/>
          <p:nvPr/>
        </p:nvSpPr>
        <p:spPr>
          <a:xfrm>
            <a:off x="838200" y="4583668"/>
            <a:ext cx="381000" cy="369332"/>
          </a:xfrm>
          <a:prstGeom prst="rect">
            <a:avLst/>
          </a:prstGeom>
          <a:solidFill>
            <a:srgbClr val="1C5A7C"/>
          </a:solidFill>
        </p:spPr>
        <p:txBody>
          <a:bodyPr wrap="square" rtlCol="0">
            <a:spAutoFit/>
          </a:bodyPr>
          <a:lstStyle/>
          <a:p>
            <a:pPr algn="ctr"/>
            <a:r>
              <a:rPr lang="en-US" b="1" dirty="0">
                <a:solidFill>
                  <a:schemeClr val="bg1"/>
                </a:solidFill>
                <a:latin typeface="Trade Gothic LT Std Bold" panose="020B0804050502020204" pitchFamily="34" charset="0"/>
              </a:rPr>
              <a:t>3</a:t>
            </a:r>
          </a:p>
        </p:txBody>
      </p:sp>
    </p:spTree>
    <p:extLst>
      <p:ext uri="{BB962C8B-B14F-4D97-AF65-F5344CB8AC3E}">
        <p14:creationId xmlns:p14="http://schemas.microsoft.com/office/powerpoint/2010/main" val="9937815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Promising Steps: Manufacturing Universities Act</a:t>
            </a:r>
          </a:p>
        </p:txBody>
      </p:sp>
      <p:sp>
        <p:nvSpPr>
          <p:cNvPr id="9" name="Slide Number Placeholder 5"/>
          <p:cNvSpPr>
            <a:spLocks noGrp="1"/>
          </p:cNvSpPr>
          <p:nvPr>
            <p:ph type="sldNum" sz="quarter" idx="12"/>
          </p:nvPr>
        </p:nvSpPr>
        <p:spPr>
          <a:xfrm>
            <a:off x="11049000" y="6400961"/>
            <a:ext cx="533400" cy="304639"/>
          </a:xfrm>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40</a:t>
            </a:fld>
            <a:endParaRPr lang="en-US" dirty="0">
              <a:latin typeface="Trade Gothic LT Std" panose="020B0503020502020204" pitchFamily="34" charset="0"/>
            </a:endParaRPr>
          </a:p>
        </p:txBody>
      </p:sp>
      <p:sp>
        <p:nvSpPr>
          <p:cNvPr id="4" name="Content Placeholder 3">
            <a:extLst>
              <a:ext uri="{FF2B5EF4-FFF2-40B4-BE49-F238E27FC236}">
                <a16:creationId xmlns:a16="http://schemas.microsoft.com/office/drawing/2014/main" id="{501007B4-C010-4E9F-B0FF-EF77451318E5}"/>
              </a:ext>
            </a:extLst>
          </p:cNvPr>
          <p:cNvSpPr>
            <a:spLocks noGrp="1"/>
          </p:cNvSpPr>
          <p:nvPr>
            <p:ph idx="1"/>
          </p:nvPr>
        </p:nvSpPr>
        <p:spPr/>
        <p:txBody>
          <a:bodyPr>
            <a:normAutofit/>
          </a:bodyPr>
          <a:lstStyle/>
          <a:p>
            <a:pPr marL="228600" indent="-228600">
              <a:spcBef>
                <a:spcPts val="900"/>
              </a:spcBef>
              <a:spcAft>
                <a:spcPts val="1200"/>
              </a:spcAft>
              <a:buClr>
                <a:srgbClr val="F98D29"/>
              </a:buClr>
            </a:pPr>
            <a:r>
              <a:rPr lang="en-US" sz="2200" dirty="0"/>
              <a:t>Goal: Better prepare university engineering programs to produce engineers better-prepared for careers in innovation and advanced manufacturing. </a:t>
            </a:r>
          </a:p>
          <a:p>
            <a:pPr marL="228600" indent="-228600">
              <a:spcBef>
                <a:spcPts val="900"/>
              </a:spcBef>
              <a:spcAft>
                <a:spcPts val="1200"/>
              </a:spcAft>
              <a:buClr>
                <a:srgbClr val="F98D29"/>
              </a:buClr>
            </a:pPr>
            <a:r>
              <a:rPr lang="en-US" sz="2200" dirty="0"/>
              <a:t>A competition to designate Mfg. Universities, that would receive $5 million annually for four years to: Improve engineering programs to emphasize manufacturing; Increase joint projects, co-ops, with manufacturing firms; Increase numbers of engineering or mfg-related graduates; Have universities designate Chief Mfg. Officers.</a:t>
            </a:r>
          </a:p>
          <a:p>
            <a:pPr marL="228600" indent="-228600">
              <a:spcBef>
                <a:spcPts val="900"/>
              </a:spcBef>
              <a:spcAft>
                <a:spcPts val="1200"/>
              </a:spcAft>
              <a:buClr>
                <a:srgbClr val="F98D29"/>
              </a:buClr>
            </a:pPr>
            <a:r>
              <a:rPr lang="en-US" sz="2200" dirty="0"/>
              <a:t>Bicameral, bipartisan legislation (S. 771/H.R. 1441), Coons, Gillibrand, Ayotte, Graham, Baldwin, Kirk.</a:t>
            </a:r>
          </a:p>
        </p:txBody>
      </p:sp>
    </p:spTree>
    <p:extLst>
      <p:ext uri="{BB962C8B-B14F-4D97-AF65-F5344CB8AC3E}">
        <p14:creationId xmlns:p14="http://schemas.microsoft.com/office/powerpoint/2010/main" val="3810037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Promising Steps: MEP Improvement Act</a:t>
            </a:r>
          </a:p>
        </p:txBody>
      </p:sp>
      <p:sp>
        <p:nvSpPr>
          <p:cNvPr id="6" name="Content Placeholder 2"/>
          <p:cNvSpPr>
            <a:spLocks noGrp="1"/>
          </p:cNvSpPr>
          <p:nvPr>
            <p:ph idx="1"/>
          </p:nvPr>
        </p:nvSpPr>
        <p:spPr/>
        <p:txBody>
          <a:bodyPr>
            <a:noAutofit/>
          </a:bodyPr>
          <a:lstStyle/>
          <a:p>
            <a:pPr marL="228600" indent="-228600">
              <a:spcBef>
                <a:spcPts val="900"/>
              </a:spcBef>
              <a:spcAft>
                <a:spcPts val="1800"/>
              </a:spcAft>
              <a:buClr>
                <a:srgbClr val="F98D29"/>
              </a:buClr>
            </a:pPr>
            <a:r>
              <a:rPr lang="en-US" sz="2400" dirty="0">
                <a:latin typeface="Trade Gothic LT Std" panose="020B0503020502020204" pitchFamily="34" charset="0"/>
              </a:rPr>
              <a:t>Increase MEP authorization to $260 million/year through 2020.</a:t>
            </a:r>
          </a:p>
          <a:p>
            <a:pPr marL="228600" indent="-228600">
              <a:spcBef>
                <a:spcPts val="900"/>
              </a:spcBef>
              <a:spcAft>
                <a:spcPts val="1800"/>
              </a:spcAft>
              <a:buClr>
                <a:srgbClr val="F98D29"/>
              </a:buClr>
            </a:pPr>
            <a:r>
              <a:rPr lang="en-US" sz="2400" dirty="0">
                <a:latin typeface="Trade Gothic LT Std" panose="020B0503020502020204" pitchFamily="34" charset="0"/>
              </a:rPr>
              <a:t>Permanently adjust the federal MEP cost share to 1:1.</a:t>
            </a:r>
          </a:p>
          <a:p>
            <a:pPr marL="228600" indent="-228600">
              <a:spcBef>
                <a:spcPts val="900"/>
              </a:spcBef>
              <a:spcAft>
                <a:spcPts val="1800"/>
              </a:spcAft>
              <a:buClr>
                <a:srgbClr val="F98D29"/>
              </a:buClr>
            </a:pPr>
            <a:r>
              <a:rPr lang="en-US" sz="2400" dirty="0">
                <a:latin typeface="Trade Gothic LT Std" panose="020B0503020502020204" pitchFamily="34" charset="0"/>
              </a:rPr>
              <a:t>Require re-competition of all MEP centers every 10 years.</a:t>
            </a:r>
          </a:p>
          <a:p>
            <a:pPr marL="228600" indent="-228600">
              <a:spcBef>
                <a:spcPts val="900"/>
              </a:spcBef>
              <a:spcAft>
                <a:spcPts val="1800"/>
              </a:spcAft>
              <a:buClr>
                <a:srgbClr val="F98D29"/>
              </a:buClr>
            </a:pPr>
            <a:r>
              <a:rPr lang="en-US" sz="2400" dirty="0">
                <a:latin typeface="Trade Gothic LT Std" panose="020B0503020502020204" pitchFamily="34" charset="0"/>
              </a:rPr>
              <a:t>Involve MEPs more in mfg.-related apprenticeships.</a:t>
            </a:r>
          </a:p>
          <a:p>
            <a:pPr marL="228600" indent="-228600">
              <a:spcBef>
                <a:spcPts val="900"/>
              </a:spcBef>
              <a:spcAft>
                <a:spcPts val="1800"/>
              </a:spcAft>
              <a:buClr>
                <a:srgbClr val="F98D29"/>
              </a:buClr>
            </a:pPr>
            <a:r>
              <a:rPr lang="en-US" sz="2400" dirty="0">
                <a:latin typeface="Trade Gothic LT Std" panose="020B0503020502020204" pitchFamily="34" charset="0"/>
              </a:rPr>
              <a:t>Sponsored by Coons, Ayotte, and Peters.</a:t>
            </a:r>
            <a:r>
              <a:rPr lang="en-US" dirty="0">
                <a:latin typeface="Trade Gothic LT Std" panose="020B0503020502020204" pitchFamily="34" charset="0"/>
              </a:rPr>
              <a:t/>
            </a:r>
            <a:br>
              <a:rPr lang="en-US" dirty="0">
                <a:latin typeface="Trade Gothic LT Std" panose="020B0503020502020204" pitchFamily="34" charset="0"/>
              </a:rPr>
            </a:br>
            <a:r>
              <a:rPr lang="en-US" dirty="0">
                <a:latin typeface="Trade Gothic LT Std" panose="020B0503020502020204" pitchFamily="34" charset="0"/>
              </a:rPr>
              <a:t>	</a:t>
            </a:r>
            <a:endParaRPr lang="en-US" dirty="0"/>
          </a:p>
          <a:p>
            <a:pPr marL="457200" indent="-457200">
              <a:spcBef>
                <a:spcPts val="900"/>
              </a:spcBef>
              <a:spcAft>
                <a:spcPts val="900"/>
              </a:spcAft>
              <a:buFont typeface="+mj-lt"/>
              <a:buAutoNum type="arabicPeriod"/>
            </a:pPr>
            <a:endParaRPr lang="en-US" sz="2300" dirty="0"/>
          </a:p>
          <a:p>
            <a:pPr marL="457200" indent="-457200">
              <a:spcBef>
                <a:spcPts val="900"/>
              </a:spcBef>
              <a:spcAft>
                <a:spcPts val="900"/>
              </a:spcAft>
              <a:buFont typeface="+mj-lt"/>
              <a:buAutoNum type="arabicPeriod"/>
            </a:pPr>
            <a:endParaRPr lang="en-US" dirty="0">
              <a:latin typeface="Trade Gothic LT Std" panose="020B0503020502020204" pitchFamily="34" charset="0"/>
            </a:endParaRPr>
          </a:p>
        </p:txBody>
      </p:sp>
      <p:sp>
        <p:nvSpPr>
          <p:cNvPr id="9" name="Slide Number Placeholder 5"/>
          <p:cNvSpPr>
            <a:spLocks noGrp="1"/>
          </p:cNvSpPr>
          <p:nvPr>
            <p:ph type="sldNum" sz="quarter" idx="12"/>
          </p:nvPr>
        </p:nvSpPr>
        <p:spPr>
          <a:prstGeom prst="rect">
            <a:avLst/>
          </a:prstGeom>
        </p:spPr>
        <p:txBody>
          <a:bodyPr/>
          <a:lstStyle>
            <a:lvl1pPr>
              <a:defRPr sz="1600" b="0">
                <a:solidFill>
                  <a:srgbClr val="1C5A7C"/>
                </a:solidFill>
              </a:defRPr>
            </a:lvl1pPr>
          </a:lstStyle>
          <a:p>
            <a:fld id="{B210F02F-3F4F-4BF0-9905-39922DDC03F6}" type="slidenum">
              <a:rPr lang="en-US" smtClean="0">
                <a:latin typeface="Trade Gothic LT Std" panose="020B0503020502020204" pitchFamily="34" charset="0"/>
              </a:rPr>
              <a:pPr/>
              <a:t>41</a:t>
            </a:fld>
            <a:endParaRPr lang="en-US" dirty="0">
              <a:latin typeface="Trade Gothic LT Std" panose="020B0503020502020204" pitchFamily="34" charset="0"/>
            </a:endParaRPr>
          </a:p>
        </p:txBody>
      </p:sp>
    </p:spTree>
    <p:extLst>
      <p:ext uri="{BB962C8B-B14F-4D97-AF65-F5344CB8AC3E}">
        <p14:creationId xmlns:p14="http://schemas.microsoft.com/office/powerpoint/2010/main" val="3122004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Promising Steps: Innovative Skills Programs</a:t>
            </a:r>
          </a:p>
        </p:txBody>
      </p:sp>
      <p:sp>
        <p:nvSpPr>
          <p:cNvPr id="3" name="Content Placeholder 2"/>
          <p:cNvSpPr>
            <a:spLocks noGrp="1"/>
          </p:cNvSpPr>
          <p:nvPr>
            <p:ph idx="1"/>
          </p:nvPr>
        </p:nvSpPr>
        <p:spPr/>
        <p:txBody>
          <a:bodyPr>
            <a:normAutofit/>
          </a:bodyPr>
          <a:lstStyle/>
          <a:p>
            <a:pPr lvl="1">
              <a:spcAft>
                <a:spcPts val="2400"/>
              </a:spcAft>
              <a:buClr>
                <a:srgbClr val="F98D29"/>
              </a:buClr>
              <a:buFont typeface="Wingdings" panose="05000000000000000000" pitchFamily="2" charset="2"/>
              <a:buChar char="§"/>
            </a:pPr>
            <a:r>
              <a:rPr lang="en-US" sz="2200" dirty="0"/>
              <a:t>More engineering in high school (e.g., Purdue’s High School evGrandPrix; FIRST; SkillsUSA; SMU’s Infinity Project; Purdue Polytechnic Charter High School) </a:t>
            </a:r>
          </a:p>
          <a:p>
            <a:pPr lvl="1">
              <a:spcAft>
                <a:spcPts val="2400"/>
              </a:spcAft>
              <a:buClr>
                <a:srgbClr val="F98D29"/>
              </a:buClr>
              <a:buFont typeface="Wingdings" panose="05000000000000000000" pitchFamily="2" charset="2"/>
              <a:buChar char="§"/>
            </a:pPr>
            <a:r>
              <a:rPr lang="en-US" sz="2200" dirty="0"/>
              <a:t>Advanced Manufacturing Training Centers (e.g., Francis Tuttle Technology Center in Oklahoma City; Learn Work Earn, MN; National Coalition of Certification Centers).</a:t>
            </a:r>
          </a:p>
          <a:p>
            <a:pPr lvl="1">
              <a:spcAft>
                <a:spcPts val="2400"/>
              </a:spcAft>
              <a:buClr>
                <a:srgbClr val="F98D29"/>
              </a:buClr>
              <a:buFont typeface="Wingdings" panose="05000000000000000000" pitchFamily="2" charset="2"/>
              <a:buChar char="§"/>
            </a:pPr>
            <a:r>
              <a:rPr lang="en-US" sz="2200" dirty="0"/>
              <a:t>University programs that emphasize manufacturing (e.g., Haley Barbour Center for Manufacturing Excellence at University of Mississippi; Georgia Tech’s Manufacturing Center; University of Louisville engineering Co-op program).</a:t>
            </a:r>
          </a:p>
          <a:p>
            <a:pPr lvl="1">
              <a:spcAft>
                <a:spcPts val="2400"/>
              </a:spcAft>
              <a:buClr>
                <a:srgbClr val="F98D29"/>
              </a:buClr>
              <a:buFont typeface="Wingdings" panose="05000000000000000000" pitchFamily="2" charset="2"/>
              <a:buChar char="§"/>
            </a:pPr>
            <a:r>
              <a:rPr lang="en-US" sz="2200" dirty="0"/>
              <a:t>Regional Skills Alliances (e.g., Southwest Virginia Alliance for Manufacturing, Wauskesha County Manufacturing Alliance [WI]; Manufacturing Alliance of Hillsborough County [FL].</a:t>
            </a:r>
          </a:p>
          <a:p>
            <a:pPr lvl="1"/>
            <a:endParaRPr lang="en-US" dirty="0"/>
          </a:p>
        </p:txBody>
      </p:sp>
      <p:sp>
        <p:nvSpPr>
          <p:cNvPr id="4" name="Slide Number Placeholder 3"/>
          <p:cNvSpPr>
            <a:spLocks noGrp="1"/>
          </p:cNvSpPr>
          <p:nvPr>
            <p:ph type="sldNum" sz="quarter" idx="12"/>
          </p:nvPr>
        </p:nvSpPr>
        <p:spPr/>
        <p:txBody>
          <a:bodyPr/>
          <a:lstStyle/>
          <a:p>
            <a:fld id="{B210F02F-3F4F-4BF0-9905-39922DDC03F6}" type="slidenum">
              <a:rPr lang="en-US" smtClean="0"/>
              <a:pPr/>
              <a:t>42</a:t>
            </a:fld>
            <a:endParaRPr lang="en-US" dirty="0"/>
          </a:p>
        </p:txBody>
      </p:sp>
    </p:spTree>
    <p:extLst>
      <p:ext uri="{BB962C8B-B14F-4D97-AF65-F5344CB8AC3E}">
        <p14:creationId xmlns:p14="http://schemas.microsoft.com/office/powerpoint/2010/main" val="1555175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1C5A7C"/>
        </a:solidFill>
        <a:effectLst/>
      </p:bgPr>
    </p:bg>
    <p:spTree>
      <p:nvGrpSpPr>
        <p:cNvPr id="1" name=""/>
        <p:cNvGrpSpPr/>
        <p:nvPr/>
      </p:nvGrpSpPr>
      <p:grpSpPr>
        <a:xfrm>
          <a:off x="0" y="0"/>
          <a:ext cx="0" cy="0"/>
          <a:chOff x="0" y="0"/>
          <a:chExt cx="0" cy="0"/>
        </a:xfrm>
      </p:grpSpPr>
      <p:sp>
        <p:nvSpPr>
          <p:cNvPr id="9" name="Title 1"/>
          <p:cNvSpPr txBox="1">
            <a:spLocks/>
          </p:cNvSpPr>
          <p:nvPr/>
        </p:nvSpPr>
        <p:spPr>
          <a:xfrm>
            <a:off x="1676400" y="304801"/>
            <a:ext cx="8686800" cy="22590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latin typeface="Trade Gothic LT Std Bold" panose="020B0804050502020204" pitchFamily="34" charset="0"/>
              </a:rPr>
              <a:t>Thank You!</a:t>
            </a:r>
          </a:p>
        </p:txBody>
      </p:sp>
      <p:sp>
        <p:nvSpPr>
          <p:cNvPr id="10" name="Subtitle 2"/>
          <p:cNvSpPr txBox="1">
            <a:spLocks/>
          </p:cNvSpPr>
          <p:nvPr/>
        </p:nvSpPr>
        <p:spPr>
          <a:xfrm>
            <a:off x="1676400" y="2819400"/>
            <a:ext cx="8763000" cy="609600"/>
          </a:xfrm>
          <a:prstGeom prst="rect">
            <a:avLst/>
          </a:prstGeom>
        </p:spPr>
        <p:txBody>
          <a:bodyPr vert="horz" lIns="91440" tIns="45720" rIns="91440" bIns="45720" rtlCol="0">
            <a:normAutofit/>
          </a:bodyPr>
          <a:lstStyle>
            <a:lvl1pPr marL="68580" indent="0" algn="l" defTabSz="914400" rtl="0" eaLnBrk="1" latinLnBrk="0" hangingPunct="1">
              <a:spcBef>
                <a:spcPct val="20000"/>
              </a:spcBef>
              <a:buClr>
                <a:srgbClr val="1C5A7C"/>
              </a:buClr>
              <a:buSzPct val="76000"/>
              <a:buFontTx/>
              <a:buNone/>
              <a:defRPr sz="2400" kern="1200">
                <a:solidFill>
                  <a:srgbClr val="1C5A7C"/>
                </a:solidFill>
                <a:latin typeface="TradeGothic" pitchFamily="34" charset="0"/>
                <a:ea typeface="+mn-ea"/>
                <a:cs typeface="+mn-cs"/>
              </a:defRPr>
            </a:lvl1pPr>
            <a:lvl2pPr marL="708660" indent="-342900" algn="l" defTabSz="914400" rtl="0" eaLnBrk="1" latinLnBrk="0" hangingPunct="1">
              <a:spcBef>
                <a:spcPct val="20000"/>
              </a:spcBef>
              <a:buClr>
                <a:srgbClr val="1C5A7C"/>
              </a:buClr>
              <a:buSzPct val="76000"/>
              <a:buFont typeface="Wingdings" pitchFamily="2" charset="2"/>
              <a:buChar char="§"/>
              <a:defRPr sz="2200" kern="1200">
                <a:solidFill>
                  <a:srgbClr val="1C5A7C"/>
                </a:solidFill>
                <a:latin typeface="TradeGothic" pitchFamily="34" charset="0"/>
                <a:ea typeface="+mn-ea"/>
                <a:cs typeface="+mn-cs"/>
              </a:defRPr>
            </a:lvl2pPr>
            <a:lvl3pPr marL="685800" indent="0" algn="l" defTabSz="914400" rtl="0" eaLnBrk="1" latinLnBrk="0" hangingPunct="1">
              <a:spcBef>
                <a:spcPct val="20000"/>
              </a:spcBef>
              <a:buClr>
                <a:srgbClr val="1C5A7C"/>
              </a:buClr>
              <a:buSzPct val="76000"/>
              <a:buFontTx/>
              <a:buNone/>
              <a:defRPr sz="2000" kern="1200">
                <a:solidFill>
                  <a:srgbClr val="1C5A7C"/>
                </a:solidFill>
                <a:latin typeface="TradeGothic" pitchFamily="34" charset="0"/>
                <a:ea typeface="+mn-ea"/>
                <a:cs typeface="+mn-cs"/>
              </a:defRPr>
            </a:lvl3pPr>
            <a:lvl4pPr marL="896112" indent="0" algn="l" defTabSz="914400" rtl="0" eaLnBrk="1" latinLnBrk="0" hangingPunct="1">
              <a:spcBef>
                <a:spcPct val="20000"/>
              </a:spcBef>
              <a:buClr>
                <a:srgbClr val="1C5A7C"/>
              </a:buClr>
              <a:buSzPct val="76000"/>
              <a:buFontTx/>
              <a:buNone/>
              <a:defRPr sz="1800" kern="1200">
                <a:solidFill>
                  <a:srgbClr val="1C5A7C"/>
                </a:solidFill>
                <a:latin typeface="TradeGothic" pitchFamily="34" charset="0"/>
                <a:ea typeface="+mn-ea"/>
                <a:cs typeface="+mn-cs"/>
              </a:defRPr>
            </a:lvl4pPr>
            <a:lvl5pPr marL="1097280" indent="0" algn="l" defTabSz="914400" rtl="0" eaLnBrk="1" latinLnBrk="0" hangingPunct="1">
              <a:spcBef>
                <a:spcPct val="20000"/>
              </a:spcBef>
              <a:buClr>
                <a:srgbClr val="1C5A7C"/>
              </a:buClr>
              <a:buSzPct val="76000"/>
              <a:buFontTx/>
              <a:buNone/>
              <a:defRPr sz="1600" kern="1200" baseline="0">
                <a:solidFill>
                  <a:srgbClr val="1C5A7C"/>
                </a:solidFill>
                <a:latin typeface="TradeGothic" pitchFamily="34" charset="0"/>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algn="ctr">
              <a:spcBef>
                <a:spcPct val="0"/>
              </a:spcBef>
            </a:pPr>
            <a:r>
              <a:rPr lang="en-US" dirty="0">
                <a:solidFill>
                  <a:schemeClr val="bg1"/>
                </a:solidFill>
                <a:latin typeface="Trade Gothic LT Std" panose="020B0503020502020204" pitchFamily="34" charset="0"/>
                <a:ea typeface="+mj-ea"/>
                <a:cs typeface="+mj-cs"/>
              </a:rPr>
              <a:t>Robert D. Atkinson </a:t>
            </a:r>
            <a:r>
              <a:rPr lang="en-US" dirty="0">
                <a:solidFill>
                  <a:srgbClr val="F98D29"/>
                </a:solidFill>
                <a:latin typeface="Trade Gothic LT Std" panose="020B0503020502020204" pitchFamily="34" charset="0"/>
                <a:ea typeface="+mj-ea"/>
                <a:cs typeface="+mj-cs"/>
              </a:rPr>
              <a:t>|</a:t>
            </a:r>
            <a:r>
              <a:rPr lang="en-US" dirty="0">
                <a:solidFill>
                  <a:schemeClr val="bg1"/>
                </a:solidFill>
                <a:latin typeface="Trade Gothic LT Std" panose="020B0503020502020204" pitchFamily="34" charset="0"/>
                <a:ea typeface="+mj-ea"/>
                <a:cs typeface="+mj-cs"/>
              </a:rPr>
              <a:t>  ratkinson@itif.org  </a:t>
            </a:r>
            <a:r>
              <a:rPr lang="en-US" dirty="0">
                <a:solidFill>
                  <a:srgbClr val="F98D29"/>
                </a:solidFill>
                <a:latin typeface="Trade Gothic LT Std" panose="020B0503020502020204" pitchFamily="34" charset="0"/>
                <a:ea typeface="+mj-ea"/>
                <a:cs typeface="+mj-cs"/>
              </a:rPr>
              <a:t>|</a:t>
            </a:r>
            <a:r>
              <a:rPr lang="en-US" dirty="0">
                <a:solidFill>
                  <a:schemeClr val="bg1"/>
                </a:solidFill>
                <a:latin typeface="Trade Gothic LT Std" panose="020B0503020502020204" pitchFamily="34" charset="0"/>
                <a:ea typeface="+mj-ea"/>
                <a:cs typeface="+mj-cs"/>
              </a:rPr>
              <a:t>  @RobAtkinsonITIF</a:t>
            </a:r>
          </a:p>
        </p:txBody>
      </p:sp>
      <p:sp>
        <p:nvSpPr>
          <p:cNvPr id="11" name="Rectangle 10"/>
          <p:cNvSpPr/>
          <p:nvPr/>
        </p:nvSpPr>
        <p:spPr>
          <a:xfrm>
            <a:off x="-152400" y="5486400"/>
            <a:ext cx="124968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448800" y="5846445"/>
            <a:ext cx="2584486" cy="707886"/>
          </a:xfrm>
          <a:prstGeom prst="rect">
            <a:avLst/>
          </a:prstGeom>
        </p:spPr>
        <p:txBody>
          <a:bodyPr wrap="square">
            <a:spAutoFit/>
          </a:bodyPr>
          <a:lstStyle/>
          <a:p>
            <a:r>
              <a:rPr lang="en-US" sz="4000" b="1" dirty="0">
                <a:solidFill>
                  <a:srgbClr val="1C5A7C"/>
                </a:solidFill>
                <a:latin typeface="Trade Gothic LT Std Bold" panose="020B0804050502020204" pitchFamily="34" charset="0"/>
              </a:rPr>
              <a:t>@ITIFdc </a:t>
            </a:r>
            <a:endParaRPr lang="en-US" sz="4000" b="1" dirty="0">
              <a:latin typeface="Trade Gothic LT Std Bold" panose="020B0804050502020204" pitchFamily="34" charset="0"/>
            </a:endParaRPr>
          </a:p>
        </p:txBody>
      </p:sp>
      <p:cxnSp>
        <p:nvCxnSpPr>
          <p:cNvPr id="13" name="Straight Connector 12"/>
          <p:cNvCxnSpPr/>
          <p:nvPr/>
        </p:nvCxnSpPr>
        <p:spPr>
          <a:xfrm>
            <a:off x="-152400" y="5486400"/>
            <a:ext cx="12420600" cy="0"/>
          </a:xfrm>
          <a:prstGeom prst="line">
            <a:avLst/>
          </a:prstGeom>
          <a:ln w="50800">
            <a:solidFill>
              <a:srgbClr val="F98D29"/>
            </a:solidFill>
          </a:ln>
        </p:spPr>
        <p:style>
          <a:lnRef idx="1">
            <a:schemeClr val="accent1"/>
          </a:lnRef>
          <a:fillRef idx="0">
            <a:schemeClr val="accent1"/>
          </a:fillRef>
          <a:effectRef idx="0">
            <a:schemeClr val="accent1"/>
          </a:effectRef>
          <a:fontRef idx="minor">
            <a:schemeClr val="tx1"/>
          </a:fontRef>
        </p:style>
      </p:cxn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794666"/>
            <a:ext cx="4248150" cy="811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8018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 Manufacturing Plants Have Been Getting Smaller</a:t>
            </a:r>
          </a:p>
        </p:txBody>
      </p:sp>
      <p:sp>
        <p:nvSpPr>
          <p:cNvPr id="3" name="Content Placeholder 2"/>
          <p:cNvSpPr>
            <a:spLocks noGrp="1"/>
          </p:cNvSpPr>
          <p:nvPr>
            <p:ph idx="1"/>
          </p:nvPr>
        </p:nvSpPr>
        <p:spPr>
          <a:xfrm>
            <a:off x="812800" y="1447800"/>
            <a:ext cx="10566400" cy="4572000"/>
          </a:xfrm>
        </p:spPr>
        <p:txBody>
          <a:bodyPr>
            <a:normAutofit fontScale="92500" lnSpcReduction="20000"/>
          </a:bodyPr>
          <a:lstStyle/>
          <a:p>
            <a:pPr marL="0" indent="0" algn="ctr">
              <a:buClr>
                <a:srgbClr val="F98D29"/>
              </a:buClr>
              <a:buNone/>
            </a:pPr>
            <a:r>
              <a:rPr lang="en-US" dirty="0" smtClean="0"/>
              <a:t>Average manufacturing </a:t>
            </a:r>
            <a:r>
              <a:rPr lang="en-US" dirty="0"/>
              <a:t>plant size (employment)</a:t>
            </a:r>
            <a:r>
              <a:rPr lang="en-US" baseline="30000" dirty="0"/>
              <a:t> </a:t>
            </a:r>
            <a:r>
              <a:rPr lang="en-US" dirty="0"/>
              <a:t>  </a:t>
            </a:r>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a:buClr>
                <a:srgbClr val="F98D29"/>
              </a:buClr>
            </a:pPr>
            <a:endParaRPr lang="en-US" sz="1200" dirty="0"/>
          </a:p>
          <a:p>
            <a:pPr marL="0" indent="0">
              <a:buClr>
                <a:srgbClr val="F98D29"/>
              </a:buClr>
              <a:buNone/>
            </a:pPr>
            <a:endParaRPr lang="en-US" sz="1400" dirty="0"/>
          </a:p>
          <a:p>
            <a:pPr marL="0" indent="0">
              <a:buClr>
                <a:srgbClr val="F98D29"/>
              </a:buClr>
              <a:buNone/>
            </a:pPr>
            <a:r>
              <a:rPr lang="en-US" sz="1400" dirty="0"/>
              <a:t>Source: U.S. Census Bureau, Statistical Abstracts of the United States (various, 1900 to 1987)</a:t>
            </a:r>
          </a:p>
        </p:txBody>
      </p:sp>
      <p:sp>
        <p:nvSpPr>
          <p:cNvPr id="4" name="Slide Number Placeholder 3"/>
          <p:cNvSpPr>
            <a:spLocks noGrp="1"/>
          </p:cNvSpPr>
          <p:nvPr>
            <p:ph type="sldNum" sz="quarter" idx="12"/>
          </p:nvPr>
        </p:nvSpPr>
        <p:spPr/>
        <p:txBody>
          <a:bodyPr/>
          <a:lstStyle/>
          <a:p>
            <a:fld id="{B210F02F-3F4F-4BF0-9905-39922DDC03F6}" type="slidenum">
              <a:rPr lang="en-US" smtClean="0"/>
              <a:pPr/>
              <a:t>5</a:t>
            </a:fld>
            <a:endParaRPr lang="en-US" dirty="0"/>
          </a:p>
        </p:txBody>
      </p:sp>
      <p:graphicFrame>
        <p:nvGraphicFramePr>
          <p:cNvPr id="5" name="Chart 4">
            <a:extLst>
              <a:ext uri="{FF2B5EF4-FFF2-40B4-BE49-F238E27FC236}">
                <a16:creationId xmlns:a16="http://schemas.microsoft.com/office/drawing/2014/main" id="{BE276778-A7DE-4037-9DB1-41D312A19BEC}"/>
              </a:ext>
            </a:extLst>
          </p:cNvPr>
          <p:cNvGraphicFramePr/>
          <p:nvPr>
            <p:extLst>
              <p:ext uri="{D42A27DB-BD31-4B8C-83A1-F6EECF244321}">
                <p14:modId xmlns:p14="http://schemas.microsoft.com/office/powerpoint/2010/main" val="2448702648"/>
              </p:ext>
            </p:extLst>
          </p:nvPr>
        </p:nvGraphicFramePr>
        <p:xfrm>
          <a:off x="812800" y="2209800"/>
          <a:ext cx="9855200" cy="3276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0487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Manufacturing Firms Have Been Getting Smaller</a:t>
            </a:r>
          </a:p>
        </p:txBody>
      </p:sp>
      <p:sp>
        <p:nvSpPr>
          <p:cNvPr id="3" name="Content Placeholder 2"/>
          <p:cNvSpPr>
            <a:spLocks noGrp="1"/>
          </p:cNvSpPr>
          <p:nvPr>
            <p:ph idx="1"/>
          </p:nvPr>
        </p:nvSpPr>
        <p:spPr>
          <a:xfrm>
            <a:off x="739192" y="1447800"/>
            <a:ext cx="10566400" cy="4419600"/>
          </a:xfrm>
        </p:spPr>
        <p:txBody>
          <a:bodyPr/>
          <a:lstStyle/>
          <a:p>
            <a:pPr marL="0" indent="0" algn="ctr">
              <a:buNone/>
            </a:pPr>
            <a:r>
              <a:rPr lang="en-US" sz="2600" dirty="0"/>
              <a:t>Change in U.S. Establishment Size by Industry, 1997-2012 </a:t>
            </a:r>
          </a:p>
          <a:p>
            <a:endParaRPr lang="en-US" dirty="0"/>
          </a:p>
        </p:txBody>
      </p:sp>
      <p:sp>
        <p:nvSpPr>
          <p:cNvPr id="4" name="Slide Number Placeholder 3"/>
          <p:cNvSpPr>
            <a:spLocks noGrp="1"/>
          </p:cNvSpPr>
          <p:nvPr>
            <p:ph type="sldNum" sz="quarter" idx="12"/>
          </p:nvPr>
        </p:nvSpPr>
        <p:spPr/>
        <p:txBody>
          <a:bodyPr/>
          <a:lstStyle/>
          <a:p>
            <a:fld id="{B210F02F-3F4F-4BF0-9905-39922DDC03F6}" type="slidenum">
              <a:rPr lang="en-US" smtClean="0"/>
              <a:pPr/>
              <a:t>6</a:t>
            </a:fld>
            <a:endParaRPr lang="en-US" dirty="0"/>
          </a:p>
        </p:txBody>
      </p:sp>
      <p:graphicFrame>
        <p:nvGraphicFramePr>
          <p:cNvPr id="5" name="Chart 4"/>
          <p:cNvGraphicFramePr/>
          <p:nvPr>
            <p:extLst>
              <p:ext uri="{D42A27DB-BD31-4B8C-83A1-F6EECF244321}">
                <p14:modId xmlns:p14="http://schemas.microsoft.com/office/powerpoint/2010/main" val="3322667083"/>
              </p:ext>
            </p:extLst>
          </p:nvPr>
        </p:nvGraphicFramePr>
        <p:xfrm>
          <a:off x="739192" y="1981200"/>
          <a:ext cx="10157408" cy="332053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FC760A18-0594-4DE6-8532-302ECE4CD425}"/>
              </a:ext>
            </a:extLst>
          </p:cNvPr>
          <p:cNvSpPr/>
          <p:nvPr/>
        </p:nvSpPr>
        <p:spPr>
          <a:xfrm>
            <a:off x="823686" y="5530334"/>
            <a:ext cx="6948714" cy="292388"/>
          </a:xfrm>
          <a:prstGeom prst="rect">
            <a:avLst/>
          </a:prstGeom>
        </p:spPr>
        <p:txBody>
          <a:bodyPr wrap="square">
            <a:spAutoFit/>
          </a:bodyPr>
          <a:lstStyle/>
          <a:p>
            <a:pPr>
              <a:buClr>
                <a:srgbClr val="F98D29"/>
              </a:buClr>
            </a:pPr>
            <a:r>
              <a:rPr lang="en-US" sz="1300" dirty="0"/>
              <a:t>Source: U.S. Census Bureau, Statistical Abstracts of the United States (various, 1900 to 1987)</a:t>
            </a:r>
          </a:p>
        </p:txBody>
      </p:sp>
    </p:spTree>
    <p:extLst>
      <p:ext uri="{BB962C8B-B14F-4D97-AF65-F5344CB8AC3E}">
        <p14:creationId xmlns:p14="http://schemas.microsoft.com/office/powerpoint/2010/main" val="2994698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74" y="304800"/>
            <a:ext cx="10566400" cy="914400"/>
          </a:xfrm>
        </p:spPr>
        <p:txBody>
          <a:bodyPr>
            <a:normAutofit/>
          </a:bodyPr>
          <a:lstStyle/>
          <a:p>
            <a:r>
              <a:rPr lang="en-US" dirty="0"/>
              <a:t>Large Manufacturing Establishments Shrank More</a:t>
            </a:r>
          </a:p>
        </p:txBody>
      </p:sp>
      <p:sp>
        <p:nvSpPr>
          <p:cNvPr id="4" name="Slide Number Placeholder 3"/>
          <p:cNvSpPr>
            <a:spLocks noGrp="1"/>
          </p:cNvSpPr>
          <p:nvPr>
            <p:ph type="sldNum" sz="quarter" idx="12"/>
          </p:nvPr>
        </p:nvSpPr>
        <p:spPr/>
        <p:txBody>
          <a:bodyPr/>
          <a:lstStyle/>
          <a:p>
            <a:fld id="{B210F02F-3F4F-4BF0-9905-39922DDC03F6}" type="slidenum">
              <a:rPr lang="en-US" smtClean="0"/>
              <a:pPr/>
              <a:t>7</a:t>
            </a:fld>
            <a:endParaRPr lang="en-US" dirty="0"/>
          </a:p>
        </p:txBody>
      </p:sp>
      <p:sp>
        <p:nvSpPr>
          <p:cNvPr id="5" name="Rectangle 4"/>
          <p:cNvSpPr/>
          <p:nvPr/>
        </p:nvSpPr>
        <p:spPr>
          <a:xfrm>
            <a:off x="812800" y="1752600"/>
            <a:ext cx="10236200" cy="4647426"/>
          </a:xfrm>
          <a:prstGeom prst="rect">
            <a:avLst/>
          </a:prstGeom>
        </p:spPr>
        <p:txBody>
          <a:bodyPr wrap="square">
            <a:spAutoFit/>
          </a:bodyPr>
          <a:lstStyle/>
          <a:p>
            <a:pPr marL="342900" indent="-342900">
              <a:buClr>
                <a:srgbClr val="F98D29"/>
              </a:buClr>
              <a:buFont typeface="Wingdings" panose="05000000000000000000" pitchFamily="2" charset="2"/>
              <a:buChar char="§"/>
            </a:pPr>
            <a:r>
              <a:rPr lang="en-US" sz="2200" dirty="0">
                <a:latin typeface="Trade Gothic LT Std" panose="020B0503020502020204" pitchFamily="34" charset="0"/>
              </a:rPr>
              <a:t>Between 2000 and 2014, the number of small manufacturing establishments (1 to 4 workers) declined by 14 percent, while the number of large (1000+) declined  by 42 percent. </a:t>
            </a:r>
          </a:p>
          <a:p>
            <a:pPr marL="342900" indent="-342900">
              <a:buClr>
                <a:srgbClr val="F98D29"/>
              </a:buClr>
              <a:buFont typeface="Wingdings" panose="05000000000000000000" pitchFamily="2" charset="2"/>
              <a:buChar char="§"/>
            </a:pPr>
            <a:endParaRPr lang="en-US" sz="2200" dirty="0">
              <a:latin typeface="Trade Gothic LT Std" panose="020B0503020502020204" pitchFamily="34" charset="0"/>
            </a:endParaRPr>
          </a:p>
          <a:p>
            <a:pPr marL="342900" indent="-342900">
              <a:buClr>
                <a:srgbClr val="F98D29"/>
              </a:buClr>
              <a:buFont typeface="Wingdings" panose="05000000000000000000" pitchFamily="2" charset="2"/>
              <a:buChar char="§"/>
            </a:pPr>
            <a:r>
              <a:rPr lang="en-US" sz="2200" dirty="0">
                <a:latin typeface="Trade Gothic LT Std" panose="020B0503020502020204" pitchFamily="34" charset="0"/>
              </a:rPr>
              <a:t>Fewer small firms got big. In 1980, 110 establishments with more than 1,000 workers were 3 years old or less. By 2014, just 18. </a:t>
            </a:r>
          </a:p>
          <a:p>
            <a:pPr marL="342900" indent="-342900">
              <a:buClr>
                <a:srgbClr val="F98D29"/>
              </a:buClr>
              <a:buFont typeface="Wingdings" panose="05000000000000000000" pitchFamily="2" charset="2"/>
              <a:buChar char="§"/>
            </a:pPr>
            <a:endParaRPr lang="en-US" sz="2200" dirty="0">
              <a:latin typeface="Trade Gothic LT Std" panose="020B0503020502020204" pitchFamily="34" charset="0"/>
            </a:endParaRPr>
          </a:p>
          <a:p>
            <a:pPr marL="342900" indent="-342900">
              <a:buClr>
                <a:srgbClr val="F98D29"/>
              </a:buClr>
              <a:buFont typeface="Wingdings" panose="05000000000000000000" pitchFamily="2" charset="2"/>
              <a:buChar char="§"/>
            </a:pPr>
            <a:endParaRPr lang="en-US" sz="2200" dirty="0">
              <a:latin typeface="Trade Gothic LT Std" panose="020B0503020502020204" pitchFamily="34" charset="0"/>
            </a:endParaRPr>
          </a:p>
          <a:p>
            <a:pPr marL="342900" indent="-342900">
              <a:buClr>
                <a:srgbClr val="F98D29"/>
              </a:buClr>
              <a:buFont typeface="Wingdings" panose="05000000000000000000" pitchFamily="2" charset="2"/>
              <a:buChar char="§"/>
            </a:pPr>
            <a:r>
              <a:rPr lang="en-US" sz="2200" dirty="0">
                <a:latin typeface="Trade Gothic LT Std" panose="020B0503020502020204" pitchFamily="34" charset="0"/>
              </a:rPr>
              <a:t>At the firm level, the share of manufacturing workers employed by firms employing 5,000 or more workers fell from 46 percent in 1977 to just 15 percent in 2005.</a:t>
            </a:r>
          </a:p>
          <a:p>
            <a:endParaRPr lang="en-US" sz="1200" dirty="0"/>
          </a:p>
          <a:p>
            <a:endParaRPr lang="en-US" sz="1300" dirty="0"/>
          </a:p>
          <a:p>
            <a:r>
              <a:rPr lang="en-US" sz="1300" dirty="0"/>
              <a:t>  Source: Census Longitudinal Business Database 1977-2014 </a:t>
            </a:r>
            <a:r>
              <a:rPr lang="en-US" sz="1300" u="sng" dirty="0">
                <a:hlinkClick r:id="rId2"/>
              </a:rPr>
              <a:t>http://www2.census.gov/ces/bds/estab/age_size_sector/</a:t>
            </a:r>
            <a:r>
              <a:rPr lang="en-US" sz="1300" u="sng" dirty="0"/>
              <a:t>  </a:t>
            </a:r>
            <a:endParaRPr lang="en-US" sz="1300" dirty="0"/>
          </a:p>
          <a:p>
            <a:r>
              <a:rPr lang="en-US" dirty="0"/>
              <a:t> </a:t>
            </a:r>
          </a:p>
        </p:txBody>
      </p:sp>
    </p:spTree>
    <p:extLst>
      <p:ext uri="{BB962C8B-B14F-4D97-AF65-F5344CB8AC3E}">
        <p14:creationId xmlns:p14="http://schemas.microsoft.com/office/powerpoint/2010/main" val="1816713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10566400" cy="914400"/>
          </a:xfrm>
        </p:spPr>
        <p:txBody>
          <a:bodyPr>
            <a:normAutofit/>
          </a:bodyPr>
          <a:lstStyle/>
          <a:p>
            <a:r>
              <a:rPr lang="en-US" dirty="0"/>
              <a:t>Causes: Technology and Trade</a:t>
            </a:r>
          </a:p>
        </p:txBody>
      </p:sp>
      <p:sp>
        <p:nvSpPr>
          <p:cNvPr id="4" name="Slide Number Placeholder 3"/>
          <p:cNvSpPr>
            <a:spLocks noGrp="1"/>
          </p:cNvSpPr>
          <p:nvPr>
            <p:ph type="sldNum" sz="quarter" idx="12"/>
          </p:nvPr>
        </p:nvSpPr>
        <p:spPr/>
        <p:txBody>
          <a:bodyPr/>
          <a:lstStyle/>
          <a:p>
            <a:fld id="{B210F02F-3F4F-4BF0-9905-39922DDC03F6}" type="slidenum">
              <a:rPr lang="en-US" smtClean="0"/>
              <a:pPr/>
              <a:t>8</a:t>
            </a:fld>
            <a:endParaRPr lang="en-US" dirty="0"/>
          </a:p>
        </p:txBody>
      </p:sp>
      <p:sp>
        <p:nvSpPr>
          <p:cNvPr id="5" name="Rectangle 4"/>
          <p:cNvSpPr/>
          <p:nvPr/>
        </p:nvSpPr>
        <p:spPr>
          <a:xfrm>
            <a:off x="812800" y="1752600"/>
            <a:ext cx="10236200" cy="3262432"/>
          </a:xfrm>
          <a:prstGeom prst="rect">
            <a:avLst/>
          </a:prstGeom>
        </p:spPr>
        <p:txBody>
          <a:bodyPr wrap="square">
            <a:spAutoFit/>
          </a:bodyPr>
          <a:lstStyle/>
          <a:p>
            <a:pPr marL="457200" indent="-457200">
              <a:spcAft>
                <a:spcPts val="3000"/>
              </a:spcAft>
              <a:buClr>
                <a:srgbClr val="F98D29"/>
              </a:buClr>
              <a:buFont typeface="Wingdings" panose="05000000000000000000" pitchFamily="2" charset="2"/>
              <a:buChar char="§"/>
            </a:pPr>
            <a:r>
              <a:rPr lang="en-US" sz="2600" dirty="0">
                <a:latin typeface="Trade Gothic LT Std" panose="020B0503020502020204" pitchFamily="34" charset="0"/>
              </a:rPr>
              <a:t>Flexible manufacturing technologies enable more  efficient shorter production runs and more product variety, both of which enable smaller establishment size.</a:t>
            </a:r>
          </a:p>
          <a:p>
            <a:pPr marL="457200" indent="-457200">
              <a:spcAft>
                <a:spcPts val="3000"/>
              </a:spcAft>
              <a:buClr>
                <a:srgbClr val="F98D29"/>
              </a:buClr>
              <a:buFont typeface="Wingdings" panose="05000000000000000000" pitchFamily="2" charset="2"/>
              <a:buChar char="§"/>
            </a:pPr>
            <a:endParaRPr lang="en-US" sz="2600" dirty="0">
              <a:latin typeface="Trade Gothic LT Std" panose="020B0503020502020204" pitchFamily="34" charset="0"/>
            </a:endParaRPr>
          </a:p>
          <a:p>
            <a:pPr marL="457200" indent="-457200">
              <a:spcAft>
                <a:spcPts val="3000"/>
              </a:spcAft>
              <a:buClr>
                <a:srgbClr val="F98D29"/>
              </a:buClr>
              <a:buFont typeface="Wingdings" panose="05000000000000000000" pitchFamily="2" charset="2"/>
              <a:buChar char="§"/>
            </a:pPr>
            <a:r>
              <a:rPr lang="en-US" sz="2600" dirty="0">
                <a:latin typeface="Trade Gothic LT Std" panose="020B0503020502020204" pitchFamily="34" charset="0"/>
              </a:rPr>
              <a:t>China trade likely impacted led to decline, especially in larger establishments.</a:t>
            </a:r>
          </a:p>
        </p:txBody>
      </p:sp>
    </p:spTree>
    <p:extLst>
      <p:ext uri="{BB962C8B-B14F-4D97-AF65-F5344CB8AC3E}">
        <p14:creationId xmlns:p14="http://schemas.microsoft.com/office/powerpoint/2010/main" val="282303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174" y="304800"/>
            <a:ext cx="10566400" cy="914400"/>
          </a:xfrm>
        </p:spPr>
        <p:txBody>
          <a:bodyPr/>
          <a:lstStyle/>
          <a:p>
            <a:r>
              <a:rPr lang="en-US" sz="3600" dirty="0">
                <a:solidFill>
                  <a:schemeClr val="tx1"/>
                </a:solidFill>
              </a:rPr>
              <a:t>How is U.S. Manufacturing Doing Today?</a:t>
            </a:r>
            <a:endParaRPr lang="en-US" dirty="0"/>
          </a:p>
        </p:txBody>
      </p:sp>
      <p:sp>
        <p:nvSpPr>
          <p:cNvPr id="4" name="Slide Number Placeholder 3"/>
          <p:cNvSpPr>
            <a:spLocks noGrp="1"/>
          </p:cNvSpPr>
          <p:nvPr>
            <p:ph type="sldNum" sz="quarter" idx="12"/>
          </p:nvPr>
        </p:nvSpPr>
        <p:spPr/>
        <p:txBody>
          <a:bodyPr/>
          <a:lstStyle/>
          <a:p>
            <a:fld id="{B210F02F-3F4F-4BF0-9905-39922DDC03F6}" type="slidenum">
              <a:rPr lang="en-US" smtClean="0"/>
              <a:pPr/>
              <a:t>9</a:t>
            </a:fld>
            <a:endParaRPr lang="en-US" dirty="0"/>
          </a:p>
        </p:txBody>
      </p:sp>
      <p:sp>
        <p:nvSpPr>
          <p:cNvPr id="5" name="Content Placeholder 4"/>
          <p:cNvSpPr>
            <a:spLocks noGrp="1"/>
          </p:cNvSpPr>
          <p:nvPr>
            <p:ph idx="1"/>
          </p:nvPr>
        </p:nvSpPr>
        <p:spPr>
          <a:xfrm>
            <a:off x="812800" y="1600200"/>
            <a:ext cx="5130800" cy="4419600"/>
          </a:xfrm>
        </p:spPr>
        <p:txBody>
          <a:bodyPr/>
          <a:lstStyle/>
          <a:p>
            <a:pPr marL="0" indent="0">
              <a:buNone/>
            </a:pPr>
            <a:r>
              <a:rPr lang="en-US" b="1" dirty="0">
                <a:latin typeface="Trade Gothic LT Std Bold" panose="020B0804050502020204" pitchFamily="34" charset="0"/>
              </a:rPr>
              <a:t>Conventional Claims:</a:t>
            </a:r>
          </a:p>
          <a:p>
            <a:pPr>
              <a:spcAft>
                <a:spcPts val="2400"/>
              </a:spcAft>
              <a:buClr>
                <a:srgbClr val="F98D29"/>
              </a:buClr>
            </a:pPr>
            <a:r>
              <a:rPr lang="en-US" sz="2800" dirty="0"/>
              <a:t>Manufacturing output and exports at all-time levels</a:t>
            </a:r>
          </a:p>
          <a:p>
            <a:pPr>
              <a:spcAft>
                <a:spcPts val="2400"/>
              </a:spcAft>
              <a:buClr>
                <a:srgbClr val="F98D29"/>
              </a:buClr>
            </a:pPr>
            <a:r>
              <a:rPr lang="en-US" sz="2800" dirty="0"/>
              <a:t>U.S. global share unchanged</a:t>
            </a:r>
          </a:p>
          <a:p>
            <a:pPr>
              <a:spcAft>
                <a:spcPts val="2400"/>
              </a:spcAft>
              <a:buClr>
                <a:srgbClr val="F98D29"/>
              </a:buClr>
            </a:pPr>
            <a:r>
              <a:rPr lang="en-US" sz="2800" dirty="0"/>
              <a:t>Manufacturing job loss due to technology, not trade</a:t>
            </a:r>
          </a:p>
        </p:txBody>
      </p:sp>
      <p:pic>
        <p:nvPicPr>
          <p:cNvPr id="1026" name="Picture 2" descr="https://www.portoflosangeles.org/newsroom/pola_presskit_photos/Hi_Res/operations/TraPac%20Container%20Terminal.jpg"/>
          <p:cNvPicPr>
            <a:picLocks noGrp="1" noChangeAspect="1" noChangeArrowheads="1"/>
          </p:cNvPicPr>
          <p:nvPr>
            <p:ph idx="13"/>
          </p:nvPr>
        </p:nvPicPr>
        <p:blipFill>
          <a:blip r:embed="rId2" cstate="print">
            <a:extLst>
              <a:ext uri="{28A0092B-C50C-407E-A947-70E740481C1C}">
                <a14:useLocalDpi xmlns:a14="http://schemas.microsoft.com/office/drawing/2010/main" val="0"/>
              </a:ext>
            </a:extLst>
          </a:blip>
          <a:srcRect/>
          <a:stretch>
            <a:fillRect/>
          </a:stretch>
        </p:blipFill>
        <p:spPr bwMode="auto">
          <a:xfrm>
            <a:off x="5993316" y="1524000"/>
            <a:ext cx="5310678"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946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ITIF Colors">
      <a:dk1>
        <a:srgbClr val="1C5A7C"/>
      </a:dk1>
      <a:lt1>
        <a:sysClr val="window" lastClr="FFFFFF"/>
      </a:lt1>
      <a:dk2>
        <a:srgbClr val="1C5A7C"/>
      </a:dk2>
      <a:lt2>
        <a:srgbClr val="FFFFFF"/>
      </a:lt2>
      <a:accent1>
        <a:srgbClr val="1C5A7C"/>
      </a:accent1>
      <a:accent2>
        <a:srgbClr val="F98D29"/>
      </a:accent2>
      <a:accent3>
        <a:srgbClr val="86858A"/>
      </a:accent3>
      <a:accent4>
        <a:srgbClr val="E6E7E8"/>
      </a:accent4>
      <a:accent5>
        <a:srgbClr val="FFCB92"/>
      </a:accent5>
      <a:accent6>
        <a:srgbClr val="FEECD2"/>
      </a:accent6>
      <a:hlink>
        <a:srgbClr val="7F7F7F"/>
      </a:hlink>
      <a:folHlink>
        <a:srgbClr val="D8D8D8"/>
      </a:folHlink>
    </a:clrScheme>
    <a:fontScheme name="Custom 1">
      <a:majorFont>
        <a:latin typeface="TradeGothic"/>
        <a:ea typeface=""/>
        <a:cs typeface=""/>
      </a:majorFont>
      <a:minorFont>
        <a:latin typeface="TradeGothic"/>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en Principles to Guide the Trump Administration's Manufacturing Strategy" id="{39EB28F2-98FB-4F75-96DD-CDFBAD28FFEC}" vid="{64ED2EAD-FFA7-4038-9447-D981939B40E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12299</TotalTime>
  <Words>2281</Words>
  <Application>Microsoft Office PowerPoint</Application>
  <PresentationFormat>Widescreen</PresentationFormat>
  <Paragraphs>313</Paragraphs>
  <Slides>43</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ＭＳ Ｐゴシック</vt:lpstr>
      <vt:lpstr>Arial</vt:lpstr>
      <vt:lpstr>Calibri</vt:lpstr>
      <vt:lpstr>Times New Roman</vt:lpstr>
      <vt:lpstr>Trade Gothic LT Std</vt:lpstr>
      <vt:lpstr>Trade Gothic LT Std Bold</vt:lpstr>
      <vt:lpstr>TradeGothic</vt:lpstr>
      <vt:lpstr>Wingdings</vt:lpstr>
      <vt:lpstr>Wingdings 2</vt:lpstr>
      <vt:lpstr>Austin</vt:lpstr>
      <vt:lpstr>PowerPoint Presentation</vt:lpstr>
      <vt:lpstr>About ITIF</vt:lpstr>
      <vt:lpstr>Relevant ITIF Reports</vt:lpstr>
      <vt:lpstr>Today’s Presentation</vt:lpstr>
      <vt:lpstr>U.S. Manufacturing Plants Have Been Getting Smaller</vt:lpstr>
      <vt:lpstr>Manufacturing Firms Have Been Getting Smaller</vt:lpstr>
      <vt:lpstr>Large Manufacturing Establishments Shrank More</vt:lpstr>
      <vt:lpstr>Causes: Technology and Trade</vt:lpstr>
      <vt:lpstr>How is U.S. Manufacturing Doing Today?</vt:lpstr>
      <vt:lpstr>CLAIM: Manufacturing Exports At All-Time High</vt:lpstr>
      <vt:lpstr>CLAIM: Manufacturing Output At All-Time High </vt:lpstr>
      <vt:lpstr>CLAIM: U.S. Global Share Unchanged </vt:lpstr>
      <vt:lpstr>CLAIM: High Productivity Led to Most of Manufacturing Job Loss</vt:lpstr>
      <vt:lpstr>REALITY: USG Overstates Manufacturing Output Growth</vt:lpstr>
      <vt:lpstr>REALITY: Most Manufacturing Industries Are Producing Less</vt:lpstr>
      <vt:lpstr>Manufacturing Productivity Growth Rates Down</vt:lpstr>
      <vt:lpstr>Digital Production Systems Are Creating Large Gaps Between the Most Productive Firms and the Rest</vt:lpstr>
      <vt:lpstr>Today’s Presentation</vt:lpstr>
      <vt:lpstr>Evolution of Manufacturing: Tomorrow</vt:lpstr>
      <vt:lpstr>Evolution of Manufacturing: Tomorrow</vt:lpstr>
      <vt:lpstr>Smart Manufacturing</vt:lpstr>
      <vt:lpstr>Manufacturing Poised to See Biggest Gains from IoT</vt:lpstr>
      <vt:lpstr>Maturity Scale for Smart Manufactured Products </vt:lpstr>
      <vt:lpstr>IoT &amp; Supply Chain Management</vt:lpstr>
      <vt:lpstr>IoT &amp; Manufacturing Operating Efficiency  </vt:lpstr>
      <vt:lpstr>IoT &amp; Predictive Maintenance</vt:lpstr>
      <vt:lpstr>Tech Innovation Progresses Along S-Curves</vt:lpstr>
      <vt:lpstr>No: Tech Innovation Progresses Along S-Curves</vt:lpstr>
      <vt:lpstr>No: Tech Innovation Progresses Along S-Curves</vt:lpstr>
      <vt:lpstr>Today’s Presentation</vt:lpstr>
      <vt:lpstr>Manufacturing Policy Must Get the 4 “Ts” Right</vt:lpstr>
      <vt:lpstr>Manufacturing Policy Should Encourage the High Road</vt:lpstr>
      <vt:lpstr>Federal R&amp;D Funding Is Down</vt:lpstr>
      <vt:lpstr>China Outspends the U.S. in Late-Stage R&amp;D</vt:lpstr>
      <vt:lpstr>Uncompetitive Tax System</vt:lpstr>
      <vt:lpstr>Weak Smart Manufacturing Policies</vt:lpstr>
      <vt:lpstr>Weak Manufacturing Skills Systems</vt:lpstr>
      <vt:lpstr>Anemic Investment in SME Support Systems</vt:lpstr>
      <vt:lpstr>Promising Steps: Manufacturing Skills Act (S. 1542)</vt:lpstr>
      <vt:lpstr>Promising Steps: Manufacturing Universities Act</vt:lpstr>
      <vt:lpstr>Promising Steps: MEP Improvement Act</vt:lpstr>
      <vt:lpstr>Promising Steps: Innovative Skills Programs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Key</dc:creator>
  <cp:lastModifiedBy>PSAV</cp:lastModifiedBy>
  <cp:revision>289</cp:revision>
  <dcterms:created xsi:type="dcterms:W3CDTF">2015-11-17T18:22:33Z</dcterms:created>
  <dcterms:modified xsi:type="dcterms:W3CDTF">2017-09-07T12:28:11Z</dcterms:modified>
</cp:coreProperties>
</file>