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  <p:sldMasterId id="2147483687" r:id="rId2"/>
    <p:sldMasterId id="2147483701" r:id="rId3"/>
  </p:sldMasterIdLst>
  <p:notesMasterIdLst>
    <p:notesMasterId r:id="rId38"/>
  </p:notesMasterIdLst>
  <p:sldIdLst>
    <p:sldId id="344" r:id="rId4"/>
    <p:sldId id="364" r:id="rId5"/>
    <p:sldId id="325" r:id="rId6"/>
    <p:sldId id="338" r:id="rId7"/>
    <p:sldId id="353" r:id="rId8"/>
    <p:sldId id="323" r:id="rId9"/>
    <p:sldId id="374" r:id="rId10"/>
    <p:sldId id="375" r:id="rId11"/>
    <p:sldId id="389" r:id="rId12"/>
    <p:sldId id="390" r:id="rId13"/>
    <p:sldId id="391" r:id="rId14"/>
    <p:sldId id="392" r:id="rId15"/>
    <p:sldId id="377" r:id="rId16"/>
    <p:sldId id="393" r:id="rId17"/>
    <p:sldId id="394" r:id="rId18"/>
    <p:sldId id="395" r:id="rId19"/>
    <p:sldId id="396" r:id="rId20"/>
    <p:sldId id="378" r:id="rId21"/>
    <p:sldId id="397" r:id="rId22"/>
    <p:sldId id="379" r:id="rId23"/>
    <p:sldId id="363" r:id="rId24"/>
    <p:sldId id="371" r:id="rId25"/>
    <p:sldId id="365" r:id="rId26"/>
    <p:sldId id="372" r:id="rId27"/>
    <p:sldId id="380" r:id="rId28"/>
    <p:sldId id="381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459"/>
    <a:srgbClr val="FFEC8C"/>
    <a:srgbClr val="9471A0"/>
    <a:srgbClr val="DD0620"/>
    <a:srgbClr val="4269D6"/>
    <a:srgbClr val="0000FF"/>
    <a:srgbClr val="FF1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6"/>
    <p:restoredTop sz="90257"/>
  </p:normalViewPr>
  <p:slideViewPr>
    <p:cSldViewPr snapToGrid="0">
      <p:cViewPr varScale="1">
        <p:scale>
          <a:sx n="101" d="100"/>
          <a:sy n="101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Users\catherineortiz\Desktop\Defined%20Business%20Solutions%20LLC\James%20Poplin%20-%20CFAM\Manufactur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281715647837097E-2"/>
          <c:y val="7.7477436045919598E-2"/>
          <c:w val="0.93364502621041601"/>
          <c:h val="0.9225225639540800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982-4BE5-9D97-25A4E247F16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982-4BE5-9D97-25A4E247F16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982-4BE5-9D97-25A4E247F166}"/>
              </c:ext>
            </c:extLst>
          </c:dPt>
          <c:dLbls>
            <c:dLbl>
              <c:idx val="0"/>
              <c:layout>
                <c:manualLayout>
                  <c:x val="-0.217376643451134"/>
                  <c:y val="1.8330851646430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C00000"/>
                      </a:solidFill>
                      <a:latin typeface="Candara" charset="0"/>
                      <a:ea typeface="Candara" charset="0"/>
                      <a:cs typeface="Candara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82-4BE5-9D97-25A4E247F166}"/>
                </c:ext>
              </c:extLst>
            </c:dLbl>
            <c:dLbl>
              <c:idx val="1"/>
              <c:layout>
                <c:manualLayout>
                  <c:x val="-0.138210256445295"/>
                  <c:y val="0.107583397086418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Candara" charset="0"/>
                      <a:ea typeface="Candara" charset="0"/>
                      <a:cs typeface="Candara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93656850337199"/>
                      <c:h val="0.17898360701714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82-4BE5-9D97-25A4E247F166}"/>
                </c:ext>
              </c:extLst>
            </c:dLbl>
            <c:dLbl>
              <c:idx val="2"/>
              <c:layout>
                <c:manualLayout>
                  <c:x val="0.18549902678032101"/>
                  <c:y val="-0.2885616576737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2">
                          <a:lumMod val="25000"/>
                        </a:schemeClr>
                      </a:solidFill>
                      <a:latin typeface="Candara" charset="0"/>
                      <a:ea typeface="Candara" charset="0"/>
                      <a:cs typeface="Candara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89428097292201"/>
                      <c:h val="0.17898360701714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982-4BE5-9D97-25A4E247F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rgbClr val="FF0000"/>
                    </a:solidFill>
                    <a:latin typeface="Candara" charset="0"/>
                    <a:ea typeface="Candara" charset="0"/>
                    <a:cs typeface="Candara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Manufacturers!$A$4:$A$6</c:f>
              <c:strCache>
                <c:ptCount val="3"/>
                <c:pt idx="0">
                  <c:v>&gt;500 employees</c:v>
                </c:pt>
                <c:pt idx="1">
                  <c:v>20-500 employees</c:v>
                </c:pt>
                <c:pt idx="2">
                  <c:v>&lt;20 employees</c:v>
                </c:pt>
              </c:strCache>
            </c:strRef>
          </c:cat>
          <c:val>
            <c:numRef>
              <c:f>Manufacturers!$B$4:$B$6</c:f>
              <c:numCache>
                <c:formatCode>_(* #,##0_);_(* \(#,##0\);_(* "-"??_);_(@_)</c:formatCode>
                <c:ptCount val="3"/>
                <c:pt idx="0">
                  <c:v>3749</c:v>
                </c:pt>
                <c:pt idx="1">
                  <c:v>62038</c:v>
                </c:pt>
                <c:pt idx="2">
                  <c:v>186114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82-4BE5-9D97-25A4E247F16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7110F-17DA-D744-8D15-A820CB2F81F2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3492A2-3409-6B4F-9BBE-215696FD56C4}">
      <dgm:prSet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>
              <a:solidFill>
                <a:schemeClr val="bg2">
                  <a:lumMod val="25000"/>
                </a:schemeClr>
              </a:solidFill>
              <a:latin typeface="Candara" charset="0"/>
              <a:ea typeface="Candara" charset="0"/>
              <a:cs typeface="Candara" charset="0"/>
            </a:rPr>
            <a:t>Agile and flexible threat deterrent system</a:t>
          </a:r>
        </a:p>
      </dgm:t>
    </dgm:pt>
    <dgm:pt modelId="{2D26B96D-9698-5041-86C9-0D8B43FC8D69}" type="parTrans" cxnId="{5D486B2B-1C90-A649-8F54-54A8705778C7}">
      <dgm:prSet/>
      <dgm:spPr/>
      <dgm:t>
        <a:bodyPr/>
        <a:lstStyle/>
        <a:p>
          <a:endParaRPr lang="en-US">
            <a:solidFill>
              <a:srgbClr val="C00000"/>
            </a:solidFill>
            <a:latin typeface="Candara" charset="0"/>
            <a:ea typeface="Candara" charset="0"/>
            <a:cs typeface="Candara" charset="0"/>
          </a:endParaRPr>
        </a:p>
      </dgm:t>
    </dgm:pt>
    <dgm:pt modelId="{F22F735D-7BF1-9F4E-AA54-707030D64296}" type="sibTrans" cxnId="{5D486B2B-1C90-A649-8F54-54A8705778C7}">
      <dgm:prSet/>
      <dgm:spPr/>
      <dgm:t>
        <a:bodyPr/>
        <a:lstStyle/>
        <a:p>
          <a:endParaRPr lang="en-US">
            <a:solidFill>
              <a:srgbClr val="C00000"/>
            </a:solidFill>
            <a:latin typeface="Candara" charset="0"/>
            <a:ea typeface="Candara" charset="0"/>
            <a:cs typeface="Candara" charset="0"/>
          </a:endParaRPr>
        </a:p>
      </dgm:t>
    </dgm:pt>
    <dgm:pt modelId="{F1486EF1-E31B-1547-8D42-D9E5DF8BD7BD}">
      <dgm:prSet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>
              <a:solidFill>
                <a:schemeClr val="bg2">
                  <a:lumMod val="25000"/>
                </a:schemeClr>
              </a:solidFill>
              <a:latin typeface="Candara" charset="0"/>
              <a:ea typeface="Candara" charset="0"/>
              <a:cs typeface="Candara" charset="0"/>
            </a:rPr>
            <a:t>Data protection, design and encryption technology</a:t>
          </a:r>
          <a:endParaRPr lang="en-US" dirty="0">
            <a:solidFill>
              <a:schemeClr val="bg2">
                <a:lumMod val="2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D9E40428-9A25-6742-8FEC-6D924C462396}" type="parTrans" cxnId="{1A08D36A-D45C-8048-8224-65038F2A9629}">
      <dgm:prSet/>
      <dgm:spPr/>
      <dgm:t>
        <a:bodyPr/>
        <a:lstStyle/>
        <a:p>
          <a:endParaRPr lang="en-US">
            <a:solidFill>
              <a:srgbClr val="C00000"/>
            </a:solidFill>
            <a:latin typeface="Candara" charset="0"/>
            <a:ea typeface="Candara" charset="0"/>
            <a:cs typeface="Candara" charset="0"/>
          </a:endParaRPr>
        </a:p>
      </dgm:t>
    </dgm:pt>
    <dgm:pt modelId="{1E1B59D5-A2D6-F449-B53E-0A8075115D8B}" type="sibTrans" cxnId="{1A08D36A-D45C-8048-8224-65038F2A9629}">
      <dgm:prSet/>
      <dgm:spPr/>
      <dgm:t>
        <a:bodyPr/>
        <a:lstStyle/>
        <a:p>
          <a:endParaRPr lang="en-US">
            <a:solidFill>
              <a:srgbClr val="C00000"/>
            </a:solidFill>
            <a:latin typeface="Candara" charset="0"/>
            <a:ea typeface="Candara" charset="0"/>
            <a:cs typeface="Candara" charset="0"/>
          </a:endParaRPr>
        </a:p>
      </dgm:t>
    </dgm:pt>
    <dgm:pt modelId="{241C593E-D2D5-8D43-BCA9-609FF0C56235}">
      <dgm:prSet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>
              <a:solidFill>
                <a:schemeClr val="bg2">
                  <a:lumMod val="25000"/>
                </a:schemeClr>
              </a:solidFill>
              <a:latin typeface="Candara" charset="0"/>
              <a:ea typeface="Candara" charset="0"/>
              <a:cs typeface="Candara" charset="0"/>
            </a:rPr>
            <a:t>Enterprise architecture and new technology concepts</a:t>
          </a:r>
          <a:endParaRPr lang="en-US" dirty="0">
            <a:solidFill>
              <a:schemeClr val="bg2">
                <a:lumMod val="2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B4377A47-5A15-4A45-BF49-F8740ECABF39}" type="parTrans" cxnId="{917C6981-9065-364B-89A9-A430031EC7DC}">
      <dgm:prSet/>
      <dgm:spPr/>
      <dgm:t>
        <a:bodyPr/>
        <a:lstStyle/>
        <a:p>
          <a:endParaRPr lang="en-US">
            <a:solidFill>
              <a:srgbClr val="C00000"/>
            </a:solidFill>
            <a:latin typeface="Candara" charset="0"/>
            <a:ea typeface="Candara" charset="0"/>
            <a:cs typeface="Candara" charset="0"/>
          </a:endParaRPr>
        </a:p>
      </dgm:t>
    </dgm:pt>
    <dgm:pt modelId="{FCB8F041-69F3-AD46-A311-F5725CA690D4}" type="sibTrans" cxnId="{917C6981-9065-364B-89A9-A430031EC7DC}">
      <dgm:prSet/>
      <dgm:spPr/>
      <dgm:t>
        <a:bodyPr/>
        <a:lstStyle/>
        <a:p>
          <a:endParaRPr lang="en-US">
            <a:solidFill>
              <a:srgbClr val="C00000"/>
            </a:solidFill>
            <a:latin typeface="Candara" charset="0"/>
            <a:ea typeface="Candara" charset="0"/>
            <a:cs typeface="Candara" charset="0"/>
          </a:endParaRPr>
        </a:p>
      </dgm:t>
    </dgm:pt>
    <dgm:pt modelId="{1EDE5432-C75A-7740-89F7-F5978A151508}">
      <dgm:prSet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>
              <a:solidFill>
                <a:schemeClr val="bg2">
                  <a:lumMod val="25000"/>
                </a:schemeClr>
              </a:solidFill>
              <a:latin typeface="Candara" charset="0"/>
              <a:ea typeface="Candara" charset="0"/>
              <a:cs typeface="Candara" charset="0"/>
            </a:rPr>
            <a:t>Hybrid cloud deployment</a:t>
          </a:r>
          <a:endParaRPr lang="en-US" dirty="0">
            <a:solidFill>
              <a:schemeClr val="bg2">
                <a:lumMod val="2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58F80E33-377A-804F-BD8F-728B5C8037B2}" type="parTrans" cxnId="{1E6F1AA2-C431-9D41-A926-2EE9B1504CD6}">
      <dgm:prSet/>
      <dgm:spPr/>
      <dgm:t>
        <a:bodyPr/>
        <a:lstStyle/>
        <a:p>
          <a:endParaRPr lang="en-US">
            <a:solidFill>
              <a:srgbClr val="C00000"/>
            </a:solidFill>
            <a:latin typeface="Candara" charset="0"/>
            <a:ea typeface="Candara" charset="0"/>
            <a:cs typeface="Candara" charset="0"/>
          </a:endParaRPr>
        </a:p>
      </dgm:t>
    </dgm:pt>
    <dgm:pt modelId="{2D778074-054A-E14B-9C13-A36FF805DAF8}" type="sibTrans" cxnId="{1E6F1AA2-C431-9D41-A926-2EE9B1504CD6}">
      <dgm:prSet/>
      <dgm:spPr/>
      <dgm:t>
        <a:bodyPr/>
        <a:lstStyle/>
        <a:p>
          <a:endParaRPr lang="en-US">
            <a:solidFill>
              <a:srgbClr val="C00000"/>
            </a:solidFill>
            <a:latin typeface="Candara" charset="0"/>
            <a:ea typeface="Candara" charset="0"/>
            <a:cs typeface="Candara" charset="0"/>
          </a:endParaRPr>
        </a:p>
      </dgm:t>
    </dgm:pt>
    <dgm:pt modelId="{BF2544E6-C20E-4124-B4E2-B7671D5D2FF3}">
      <dgm:prSet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>
              <a:solidFill>
                <a:schemeClr val="bg2">
                  <a:lumMod val="25000"/>
                </a:schemeClr>
              </a:solidFill>
              <a:latin typeface="Candara" charset="0"/>
              <a:ea typeface="Candara" charset="0"/>
              <a:cs typeface="Candara" charset="0"/>
            </a:rPr>
            <a:t>Artificial intelligence, augmented reality</a:t>
          </a:r>
        </a:p>
      </dgm:t>
    </dgm:pt>
    <dgm:pt modelId="{88635078-A39E-42D9-A865-F1D0DF5BDEBB}" type="parTrans" cxnId="{03E7B7A7-3CBE-4DFF-971D-DAE72D726C38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88D9D9FD-3795-41AD-BCDE-F67E5FB8391E}" type="sibTrans" cxnId="{03E7B7A7-3CBE-4DFF-971D-DAE72D726C38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36555030-208C-9B4A-B1D8-4EF644C6BCFC}" type="pres">
      <dgm:prSet presAssocID="{2C17110F-17DA-D744-8D15-A820CB2F81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E3F1C0-B853-E64E-90B2-04FAA0A162EE}" type="pres">
      <dgm:prSet presAssocID="{2C17110F-17DA-D744-8D15-A820CB2F81F2}" presName="Name1" presStyleCnt="0"/>
      <dgm:spPr/>
    </dgm:pt>
    <dgm:pt modelId="{7F7288F0-62DE-5A46-91FD-4FB2EFE872F2}" type="pres">
      <dgm:prSet presAssocID="{2C17110F-17DA-D744-8D15-A820CB2F81F2}" presName="cycle" presStyleCnt="0"/>
      <dgm:spPr/>
    </dgm:pt>
    <dgm:pt modelId="{17356303-6772-2940-9253-187400455994}" type="pres">
      <dgm:prSet presAssocID="{2C17110F-17DA-D744-8D15-A820CB2F81F2}" presName="srcNode" presStyleLbl="node1" presStyleIdx="0" presStyleCnt="5"/>
      <dgm:spPr/>
    </dgm:pt>
    <dgm:pt modelId="{6F62C10D-1415-884F-912C-EC1D2E7EAEB2}" type="pres">
      <dgm:prSet presAssocID="{2C17110F-17DA-D744-8D15-A820CB2F81F2}" presName="conn" presStyleLbl="parChTrans1D2" presStyleIdx="0" presStyleCnt="1"/>
      <dgm:spPr/>
      <dgm:t>
        <a:bodyPr/>
        <a:lstStyle/>
        <a:p>
          <a:endParaRPr lang="en-US"/>
        </a:p>
      </dgm:t>
    </dgm:pt>
    <dgm:pt modelId="{D6093CC7-04A3-D64E-A06E-BA3BA9117D83}" type="pres">
      <dgm:prSet presAssocID="{2C17110F-17DA-D744-8D15-A820CB2F81F2}" presName="extraNode" presStyleLbl="node1" presStyleIdx="0" presStyleCnt="5"/>
      <dgm:spPr/>
    </dgm:pt>
    <dgm:pt modelId="{43CE5526-5F98-A74E-AD9D-642E6E77318B}" type="pres">
      <dgm:prSet presAssocID="{2C17110F-17DA-D744-8D15-A820CB2F81F2}" presName="dstNode" presStyleLbl="node1" presStyleIdx="0" presStyleCnt="5"/>
      <dgm:spPr/>
    </dgm:pt>
    <dgm:pt modelId="{F69D3ACD-5F2F-4DE0-89BF-74E0101F786D}" type="pres">
      <dgm:prSet presAssocID="{733492A2-3409-6B4F-9BBE-215696FD56C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11FD7-7420-45A2-BCA9-4174F38CD2FA}" type="pres">
      <dgm:prSet presAssocID="{733492A2-3409-6B4F-9BBE-215696FD56C4}" presName="accent_1" presStyleCnt="0"/>
      <dgm:spPr/>
    </dgm:pt>
    <dgm:pt modelId="{C2374FA6-D344-544F-9034-8CEEF2F572DE}" type="pres">
      <dgm:prSet presAssocID="{733492A2-3409-6B4F-9BBE-215696FD56C4}" presName="accentRepeatNode" presStyleLbl="solidFgAcc1" presStyleIdx="0" presStyleCnt="5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B74E9855-8D29-4970-9F9E-8A3505D0FFF3}" type="pres">
      <dgm:prSet presAssocID="{F1486EF1-E31B-1547-8D42-D9E5DF8BD7B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EC57F-CD5A-47F5-836B-1B5BAADA08CC}" type="pres">
      <dgm:prSet presAssocID="{F1486EF1-E31B-1547-8D42-D9E5DF8BD7BD}" presName="accent_2" presStyleCnt="0"/>
      <dgm:spPr/>
    </dgm:pt>
    <dgm:pt modelId="{2B9D85E5-5D21-B444-860D-24075EE69F58}" type="pres">
      <dgm:prSet presAssocID="{F1486EF1-E31B-1547-8D42-D9E5DF8BD7BD}" presName="accentRepeatNode" presStyleLbl="solidFgAcc1" presStyleIdx="1" presStyleCnt="5"/>
      <dgm:spPr>
        <a:gradFill flip="none" rotWithShape="0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F92AD1E0-D929-43B3-849C-78C601AF3CEC}" type="pres">
      <dgm:prSet presAssocID="{241C593E-D2D5-8D43-BCA9-609FF0C5623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C9177-DDC1-4092-AA39-EE63AC2BE5E0}" type="pres">
      <dgm:prSet presAssocID="{241C593E-D2D5-8D43-BCA9-609FF0C56235}" presName="accent_3" presStyleCnt="0"/>
      <dgm:spPr/>
    </dgm:pt>
    <dgm:pt modelId="{BF5BADD6-A5EB-2749-81E5-BEEF916C5A30}" type="pres">
      <dgm:prSet presAssocID="{241C593E-D2D5-8D43-BCA9-609FF0C56235}" presName="accentRepeatNode" presStyleLbl="solidFgAcc1" presStyleIdx="2" presStyleCnt="5"/>
      <dgm:spPr>
        <a:gradFill flip="none" rotWithShape="0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9EBEF437-5488-4310-94D0-20A44E4BE45F}" type="pres">
      <dgm:prSet presAssocID="{1EDE5432-C75A-7740-89F7-F5978A15150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F416D-5B84-46E0-81DC-806D6B4FC484}" type="pres">
      <dgm:prSet presAssocID="{1EDE5432-C75A-7740-89F7-F5978A151508}" presName="accent_4" presStyleCnt="0"/>
      <dgm:spPr/>
    </dgm:pt>
    <dgm:pt modelId="{32B30147-2473-924B-9C88-E7FC7B9DC929}" type="pres">
      <dgm:prSet presAssocID="{1EDE5432-C75A-7740-89F7-F5978A151508}" presName="accentRepeatNode" presStyleLbl="solidFgAcc1" presStyleIdx="3" presStyleCnt="5"/>
      <dgm:spPr>
        <a:gradFill flip="none" rotWithShape="0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2C1B7024-A9B1-496A-90F9-2BBD2CBC9665}" type="pres">
      <dgm:prSet presAssocID="{BF2544E6-C20E-4124-B4E2-B7671D5D2FF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3CC03-1822-4138-8F47-E7789D4FA4AF}" type="pres">
      <dgm:prSet presAssocID="{BF2544E6-C20E-4124-B4E2-B7671D5D2FF3}" presName="accent_5" presStyleCnt="0"/>
      <dgm:spPr/>
    </dgm:pt>
    <dgm:pt modelId="{5B8F5C6D-EAD1-44E0-BB43-0B2087C66638}" type="pres">
      <dgm:prSet presAssocID="{BF2544E6-C20E-4124-B4E2-B7671D5D2FF3}" presName="accentRepeatNode" presStyleLbl="solidFgAcc1" presStyleIdx="4" presStyleCnt="5"/>
      <dgm:spPr>
        <a:gradFill flip="none" rotWithShape="0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</dgm:spPr>
    </dgm:pt>
  </dgm:ptLst>
  <dgm:cxnLst>
    <dgm:cxn modelId="{39780CDD-3A92-4444-A629-88BA109F68B5}" type="presOf" srcId="{BF2544E6-C20E-4124-B4E2-B7671D5D2FF3}" destId="{2C1B7024-A9B1-496A-90F9-2BBD2CBC9665}" srcOrd="0" destOrd="0" presId="urn:microsoft.com/office/officeart/2008/layout/VerticalCurvedList"/>
    <dgm:cxn modelId="{C06712DD-03C7-B64B-BFB0-919733471180}" type="presOf" srcId="{2C17110F-17DA-D744-8D15-A820CB2F81F2}" destId="{36555030-208C-9B4A-B1D8-4EF644C6BCFC}" srcOrd="0" destOrd="0" presId="urn:microsoft.com/office/officeart/2008/layout/VerticalCurvedList"/>
    <dgm:cxn modelId="{03E7B7A7-3CBE-4DFF-971D-DAE72D726C38}" srcId="{2C17110F-17DA-D744-8D15-A820CB2F81F2}" destId="{BF2544E6-C20E-4124-B4E2-B7671D5D2FF3}" srcOrd="4" destOrd="0" parTransId="{88635078-A39E-42D9-A865-F1D0DF5BDEBB}" sibTransId="{88D9D9FD-3795-41AD-BCDE-F67E5FB8391E}"/>
    <dgm:cxn modelId="{1E6F1AA2-C431-9D41-A926-2EE9B1504CD6}" srcId="{2C17110F-17DA-D744-8D15-A820CB2F81F2}" destId="{1EDE5432-C75A-7740-89F7-F5978A151508}" srcOrd="3" destOrd="0" parTransId="{58F80E33-377A-804F-BD8F-728B5C8037B2}" sibTransId="{2D778074-054A-E14B-9C13-A36FF805DAF8}"/>
    <dgm:cxn modelId="{AC59073E-F349-FD47-894F-CC380EAA6B5F}" type="presOf" srcId="{1EDE5432-C75A-7740-89F7-F5978A151508}" destId="{9EBEF437-5488-4310-94D0-20A44E4BE45F}" srcOrd="0" destOrd="0" presId="urn:microsoft.com/office/officeart/2008/layout/VerticalCurvedList"/>
    <dgm:cxn modelId="{074B5548-B4F8-3445-A935-33998463B0A1}" type="presOf" srcId="{F1486EF1-E31B-1547-8D42-D9E5DF8BD7BD}" destId="{B74E9855-8D29-4970-9F9E-8A3505D0FFF3}" srcOrd="0" destOrd="0" presId="urn:microsoft.com/office/officeart/2008/layout/VerticalCurvedList"/>
    <dgm:cxn modelId="{5D486B2B-1C90-A649-8F54-54A8705778C7}" srcId="{2C17110F-17DA-D744-8D15-A820CB2F81F2}" destId="{733492A2-3409-6B4F-9BBE-215696FD56C4}" srcOrd="0" destOrd="0" parTransId="{2D26B96D-9698-5041-86C9-0D8B43FC8D69}" sibTransId="{F22F735D-7BF1-9F4E-AA54-707030D64296}"/>
    <dgm:cxn modelId="{89DA85FE-275E-0544-AAFF-B0D9D579E901}" type="presOf" srcId="{733492A2-3409-6B4F-9BBE-215696FD56C4}" destId="{F69D3ACD-5F2F-4DE0-89BF-74E0101F786D}" srcOrd="0" destOrd="0" presId="urn:microsoft.com/office/officeart/2008/layout/VerticalCurvedList"/>
    <dgm:cxn modelId="{1A08D36A-D45C-8048-8224-65038F2A9629}" srcId="{2C17110F-17DA-D744-8D15-A820CB2F81F2}" destId="{F1486EF1-E31B-1547-8D42-D9E5DF8BD7BD}" srcOrd="1" destOrd="0" parTransId="{D9E40428-9A25-6742-8FEC-6D924C462396}" sibTransId="{1E1B59D5-A2D6-F449-B53E-0A8075115D8B}"/>
    <dgm:cxn modelId="{864B78B0-EB23-5F44-98C4-DFC68B1D148D}" type="presOf" srcId="{F22F735D-7BF1-9F4E-AA54-707030D64296}" destId="{6F62C10D-1415-884F-912C-EC1D2E7EAEB2}" srcOrd="0" destOrd="0" presId="urn:microsoft.com/office/officeart/2008/layout/VerticalCurvedList"/>
    <dgm:cxn modelId="{917C6981-9065-364B-89A9-A430031EC7DC}" srcId="{2C17110F-17DA-D744-8D15-A820CB2F81F2}" destId="{241C593E-D2D5-8D43-BCA9-609FF0C56235}" srcOrd="2" destOrd="0" parTransId="{B4377A47-5A15-4A45-BF49-F8740ECABF39}" sibTransId="{FCB8F041-69F3-AD46-A311-F5725CA690D4}"/>
    <dgm:cxn modelId="{DEE4C3B2-3406-364C-8E51-160867BEBE4F}" type="presOf" srcId="{241C593E-D2D5-8D43-BCA9-609FF0C56235}" destId="{F92AD1E0-D929-43B3-849C-78C601AF3CEC}" srcOrd="0" destOrd="0" presId="urn:microsoft.com/office/officeart/2008/layout/VerticalCurvedList"/>
    <dgm:cxn modelId="{35C7EDAA-974F-6946-9838-368442C83304}" type="presParOf" srcId="{36555030-208C-9B4A-B1D8-4EF644C6BCFC}" destId="{80E3F1C0-B853-E64E-90B2-04FAA0A162EE}" srcOrd="0" destOrd="0" presId="urn:microsoft.com/office/officeart/2008/layout/VerticalCurvedList"/>
    <dgm:cxn modelId="{84EF9176-F584-6840-A57D-CC432829D5B0}" type="presParOf" srcId="{80E3F1C0-B853-E64E-90B2-04FAA0A162EE}" destId="{7F7288F0-62DE-5A46-91FD-4FB2EFE872F2}" srcOrd="0" destOrd="0" presId="urn:microsoft.com/office/officeart/2008/layout/VerticalCurvedList"/>
    <dgm:cxn modelId="{EA89E158-EB6C-0246-8154-A925F2320054}" type="presParOf" srcId="{7F7288F0-62DE-5A46-91FD-4FB2EFE872F2}" destId="{17356303-6772-2940-9253-187400455994}" srcOrd="0" destOrd="0" presId="urn:microsoft.com/office/officeart/2008/layout/VerticalCurvedList"/>
    <dgm:cxn modelId="{773158FA-B84E-6C44-AC8D-5F630ED6C70C}" type="presParOf" srcId="{7F7288F0-62DE-5A46-91FD-4FB2EFE872F2}" destId="{6F62C10D-1415-884F-912C-EC1D2E7EAEB2}" srcOrd="1" destOrd="0" presId="urn:microsoft.com/office/officeart/2008/layout/VerticalCurvedList"/>
    <dgm:cxn modelId="{2B533310-EA1E-B64D-8139-557B7A0AE7B3}" type="presParOf" srcId="{7F7288F0-62DE-5A46-91FD-4FB2EFE872F2}" destId="{D6093CC7-04A3-D64E-A06E-BA3BA9117D83}" srcOrd="2" destOrd="0" presId="urn:microsoft.com/office/officeart/2008/layout/VerticalCurvedList"/>
    <dgm:cxn modelId="{E370B01A-AFE2-1148-B983-CF651D714B28}" type="presParOf" srcId="{7F7288F0-62DE-5A46-91FD-4FB2EFE872F2}" destId="{43CE5526-5F98-A74E-AD9D-642E6E77318B}" srcOrd="3" destOrd="0" presId="urn:microsoft.com/office/officeart/2008/layout/VerticalCurvedList"/>
    <dgm:cxn modelId="{CDE9261D-36C7-F246-B26F-7A7D48AEC199}" type="presParOf" srcId="{80E3F1C0-B853-E64E-90B2-04FAA0A162EE}" destId="{F69D3ACD-5F2F-4DE0-89BF-74E0101F786D}" srcOrd="1" destOrd="0" presId="urn:microsoft.com/office/officeart/2008/layout/VerticalCurvedList"/>
    <dgm:cxn modelId="{CB733493-DF50-6743-B1B3-D14CD99CB6F2}" type="presParOf" srcId="{80E3F1C0-B853-E64E-90B2-04FAA0A162EE}" destId="{0FE11FD7-7420-45A2-BCA9-4174F38CD2FA}" srcOrd="2" destOrd="0" presId="urn:microsoft.com/office/officeart/2008/layout/VerticalCurvedList"/>
    <dgm:cxn modelId="{4362F46F-EC6D-F94B-86FF-8D982C0CA61E}" type="presParOf" srcId="{0FE11FD7-7420-45A2-BCA9-4174F38CD2FA}" destId="{C2374FA6-D344-544F-9034-8CEEF2F572DE}" srcOrd="0" destOrd="0" presId="urn:microsoft.com/office/officeart/2008/layout/VerticalCurvedList"/>
    <dgm:cxn modelId="{B3708EB9-D075-8440-987D-06054333D287}" type="presParOf" srcId="{80E3F1C0-B853-E64E-90B2-04FAA0A162EE}" destId="{B74E9855-8D29-4970-9F9E-8A3505D0FFF3}" srcOrd="3" destOrd="0" presId="urn:microsoft.com/office/officeart/2008/layout/VerticalCurvedList"/>
    <dgm:cxn modelId="{A3F8FE30-2BF6-6045-85EA-03A057D3BA54}" type="presParOf" srcId="{80E3F1C0-B853-E64E-90B2-04FAA0A162EE}" destId="{6B0EC57F-CD5A-47F5-836B-1B5BAADA08CC}" srcOrd="4" destOrd="0" presId="urn:microsoft.com/office/officeart/2008/layout/VerticalCurvedList"/>
    <dgm:cxn modelId="{32A0CA5E-F271-F545-B048-D09D15685298}" type="presParOf" srcId="{6B0EC57F-CD5A-47F5-836B-1B5BAADA08CC}" destId="{2B9D85E5-5D21-B444-860D-24075EE69F58}" srcOrd="0" destOrd="0" presId="urn:microsoft.com/office/officeart/2008/layout/VerticalCurvedList"/>
    <dgm:cxn modelId="{E2EC64D6-48F9-634B-8140-1B94D9DCA19E}" type="presParOf" srcId="{80E3F1C0-B853-E64E-90B2-04FAA0A162EE}" destId="{F92AD1E0-D929-43B3-849C-78C601AF3CEC}" srcOrd="5" destOrd="0" presId="urn:microsoft.com/office/officeart/2008/layout/VerticalCurvedList"/>
    <dgm:cxn modelId="{19374270-0851-9F4A-8686-6E34F60F0DF2}" type="presParOf" srcId="{80E3F1C0-B853-E64E-90B2-04FAA0A162EE}" destId="{524C9177-DDC1-4092-AA39-EE63AC2BE5E0}" srcOrd="6" destOrd="0" presId="urn:microsoft.com/office/officeart/2008/layout/VerticalCurvedList"/>
    <dgm:cxn modelId="{331BB59D-7767-D34B-90A5-FD2FD2F29B81}" type="presParOf" srcId="{524C9177-DDC1-4092-AA39-EE63AC2BE5E0}" destId="{BF5BADD6-A5EB-2749-81E5-BEEF916C5A30}" srcOrd="0" destOrd="0" presId="urn:microsoft.com/office/officeart/2008/layout/VerticalCurvedList"/>
    <dgm:cxn modelId="{87D37FF8-6CE1-D14D-9608-4F99F1873697}" type="presParOf" srcId="{80E3F1C0-B853-E64E-90B2-04FAA0A162EE}" destId="{9EBEF437-5488-4310-94D0-20A44E4BE45F}" srcOrd="7" destOrd="0" presId="urn:microsoft.com/office/officeart/2008/layout/VerticalCurvedList"/>
    <dgm:cxn modelId="{19B69816-DB93-734E-B213-EDFAAC104649}" type="presParOf" srcId="{80E3F1C0-B853-E64E-90B2-04FAA0A162EE}" destId="{F81F416D-5B84-46E0-81DC-806D6B4FC484}" srcOrd="8" destOrd="0" presId="urn:microsoft.com/office/officeart/2008/layout/VerticalCurvedList"/>
    <dgm:cxn modelId="{5155C9AD-6D8E-2844-8ACA-1BAACB8B106F}" type="presParOf" srcId="{F81F416D-5B84-46E0-81DC-806D6B4FC484}" destId="{32B30147-2473-924B-9C88-E7FC7B9DC929}" srcOrd="0" destOrd="0" presId="urn:microsoft.com/office/officeart/2008/layout/VerticalCurvedList"/>
    <dgm:cxn modelId="{C8DA4BBE-A14A-9F43-9CDA-246A0F9292EB}" type="presParOf" srcId="{80E3F1C0-B853-E64E-90B2-04FAA0A162EE}" destId="{2C1B7024-A9B1-496A-90F9-2BBD2CBC9665}" srcOrd="9" destOrd="0" presId="urn:microsoft.com/office/officeart/2008/layout/VerticalCurvedList"/>
    <dgm:cxn modelId="{0B9B9C0E-7F86-FA4F-BEF5-E023499F7AA7}" type="presParOf" srcId="{80E3F1C0-B853-E64E-90B2-04FAA0A162EE}" destId="{1993CC03-1822-4138-8F47-E7789D4FA4AF}" srcOrd="10" destOrd="0" presId="urn:microsoft.com/office/officeart/2008/layout/VerticalCurvedList"/>
    <dgm:cxn modelId="{0A56A8BD-CA3E-5649-B031-17393D34E074}" type="presParOf" srcId="{1993CC03-1822-4138-8F47-E7789D4FA4AF}" destId="{5B8F5C6D-EAD1-44E0-BB43-0B2087C666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2C10D-1415-884F-912C-EC1D2E7EAEB2}">
      <dsp:nvSpPr>
        <dsp:cNvPr id="0" name=""/>
        <dsp:cNvSpPr/>
      </dsp:nvSpPr>
      <dsp:spPr>
        <a:xfrm>
          <a:off x="-5461837" y="-836291"/>
          <a:ext cx="6503345" cy="6503345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D3ACD-5F2F-4DE0-89BF-74E0101F786D}">
      <dsp:nvSpPr>
        <dsp:cNvPr id="0" name=""/>
        <dsp:cNvSpPr/>
      </dsp:nvSpPr>
      <dsp:spPr>
        <a:xfrm>
          <a:off x="455391" y="301826"/>
          <a:ext cx="7706911" cy="60403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bg2">
                  <a:lumMod val="25000"/>
                </a:schemeClr>
              </a:solidFill>
              <a:latin typeface="Candara" charset="0"/>
              <a:ea typeface="Candara" charset="0"/>
              <a:cs typeface="Candara" charset="0"/>
            </a:rPr>
            <a:t>Agile and flexible threat deterrent system</a:t>
          </a:r>
        </a:p>
      </dsp:txBody>
      <dsp:txXfrm>
        <a:off x="455391" y="301826"/>
        <a:ext cx="7706911" cy="604038"/>
      </dsp:txXfrm>
    </dsp:sp>
    <dsp:sp modelId="{C2374FA6-D344-544F-9034-8CEEF2F572DE}">
      <dsp:nvSpPr>
        <dsp:cNvPr id="0" name=""/>
        <dsp:cNvSpPr/>
      </dsp:nvSpPr>
      <dsp:spPr>
        <a:xfrm>
          <a:off x="77867" y="226321"/>
          <a:ext cx="755048" cy="755048"/>
        </a:xfrm>
        <a:prstGeom prst="ellipse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E9855-8D29-4970-9F9E-8A3505D0FFF3}">
      <dsp:nvSpPr>
        <dsp:cNvPr id="0" name=""/>
        <dsp:cNvSpPr/>
      </dsp:nvSpPr>
      <dsp:spPr>
        <a:xfrm>
          <a:off x="888228" y="1207594"/>
          <a:ext cx="7274075" cy="60403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bg2">
                  <a:lumMod val="25000"/>
                </a:schemeClr>
              </a:solidFill>
              <a:latin typeface="Candara" charset="0"/>
              <a:ea typeface="Candara" charset="0"/>
              <a:cs typeface="Candara" charset="0"/>
            </a:rPr>
            <a:t>Data protection, design and encryption technology</a:t>
          </a:r>
          <a:endParaRPr lang="en-US" sz="2200" kern="1200" dirty="0">
            <a:solidFill>
              <a:schemeClr val="bg2">
                <a:lumMod val="2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>
        <a:off x="888228" y="1207594"/>
        <a:ext cx="7274075" cy="604038"/>
      </dsp:txXfrm>
    </dsp:sp>
    <dsp:sp modelId="{2B9D85E5-5D21-B444-860D-24075EE69F58}">
      <dsp:nvSpPr>
        <dsp:cNvPr id="0" name=""/>
        <dsp:cNvSpPr/>
      </dsp:nvSpPr>
      <dsp:spPr>
        <a:xfrm>
          <a:off x="510704" y="1132089"/>
          <a:ext cx="755048" cy="755048"/>
        </a:xfrm>
        <a:prstGeom prst="ellipse">
          <a:avLst/>
        </a:prstGeom>
        <a:gradFill flip="none" rotWithShape="0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AD1E0-D929-43B3-849C-78C601AF3CEC}">
      <dsp:nvSpPr>
        <dsp:cNvPr id="0" name=""/>
        <dsp:cNvSpPr/>
      </dsp:nvSpPr>
      <dsp:spPr>
        <a:xfrm>
          <a:off x="1021074" y="2113362"/>
          <a:ext cx="7141229" cy="60403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bg2">
                  <a:lumMod val="25000"/>
                </a:schemeClr>
              </a:solidFill>
              <a:latin typeface="Candara" charset="0"/>
              <a:ea typeface="Candara" charset="0"/>
              <a:cs typeface="Candara" charset="0"/>
            </a:rPr>
            <a:t>Enterprise architecture and new technology concepts</a:t>
          </a:r>
          <a:endParaRPr lang="en-US" sz="2200" kern="1200" dirty="0">
            <a:solidFill>
              <a:schemeClr val="bg2">
                <a:lumMod val="2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>
        <a:off x="1021074" y="2113362"/>
        <a:ext cx="7141229" cy="604038"/>
      </dsp:txXfrm>
    </dsp:sp>
    <dsp:sp modelId="{BF5BADD6-A5EB-2749-81E5-BEEF916C5A30}">
      <dsp:nvSpPr>
        <dsp:cNvPr id="0" name=""/>
        <dsp:cNvSpPr/>
      </dsp:nvSpPr>
      <dsp:spPr>
        <a:xfrm>
          <a:off x="643549" y="2037857"/>
          <a:ext cx="755048" cy="755048"/>
        </a:xfrm>
        <a:prstGeom prst="ellipse">
          <a:avLst/>
        </a:prstGeom>
        <a:gradFill flip="none" rotWithShape="0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EF437-5488-4310-94D0-20A44E4BE45F}">
      <dsp:nvSpPr>
        <dsp:cNvPr id="0" name=""/>
        <dsp:cNvSpPr/>
      </dsp:nvSpPr>
      <dsp:spPr>
        <a:xfrm>
          <a:off x="888228" y="3019130"/>
          <a:ext cx="7274075" cy="60403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bg2">
                  <a:lumMod val="25000"/>
                </a:schemeClr>
              </a:solidFill>
              <a:latin typeface="Candara" charset="0"/>
              <a:ea typeface="Candara" charset="0"/>
              <a:cs typeface="Candara" charset="0"/>
            </a:rPr>
            <a:t>Hybrid cloud deployment</a:t>
          </a:r>
          <a:endParaRPr lang="en-US" sz="2200" kern="1200" dirty="0">
            <a:solidFill>
              <a:schemeClr val="bg2">
                <a:lumMod val="2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>
        <a:off x="888228" y="3019130"/>
        <a:ext cx="7274075" cy="604038"/>
      </dsp:txXfrm>
    </dsp:sp>
    <dsp:sp modelId="{32B30147-2473-924B-9C88-E7FC7B9DC929}">
      <dsp:nvSpPr>
        <dsp:cNvPr id="0" name=""/>
        <dsp:cNvSpPr/>
      </dsp:nvSpPr>
      <dsp:spPr>
        <a:xfrm>
          <a:off x="510704" y="2943625"/>
          <a:ext cx="755048" cy="755048"/>
        </a:xfrm>
        <a:prstGeom prst="ellipse">
          <a:avLst/>
        </a:prstGeom>
        <a:gradFill flip="none" rotWithShape="0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B7024-A9B1-496A-90F9-2BBD2CBC9665}">
      <dsp:nvSpPr>
        <dsp:cNvPr id="0" name=""/>
        <dsp:cNvSpPr/>
      </dsp:nvSpPr>
      <dsp:spPr>
        <a:xfrm>
          <a:off x="455391" y="3924898"/>
          <a:ext cx="7706911" cy="60403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456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bg2">
                  <a:lumMod val="25000"/>
                </a:schemeClr>
              </a:solidFill>
              <a:latin typeface="Candara" charset="0"/>
              <a:ea typeface="Candara" charset="0"/>
              <a:cs typeface="Candara" charset="0"/>
            </a:rPr>
            <a:t>Artificial intelligence, augmented reality</a:t>
          </a:r>
        </a:p>
      </dsp:txBody>
      <dsp:txXfrm>
        <a:off x="455391" y="3924898"/>
        <a:ext cx="7706911" cy="604038"/>
      </dsp:txXfrm>
    </dsp:sp>
    <dsp:sp modelId="{5B8F5C6D-EAD1-44E0-BB43-0B2087C66638}">
      <dsp:nvSpPr>
        <dsp:cNvPr id="0" name=""/>
        <dsp:cNvSpPr/>
      </dsp:nvSpPr>
      <dsp:spPr>
        <a:xfrm>
          <a:off x="77867" y="3849393"/>
          <a:ext cx="755048" cy="755048"/>
        </a:xfrm>
        <a:prstGeom prst="ellipse">
          <a:avLst/>
        </a:prstGeom>
        <a:gradFill flip="none" rotWithShape="0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0.02233</cdr:x>
      <cdr:y>0.87021</cdr:y>
    </cdr:from>
    <cdr:to>
      <cdr:x>0.66885</cdr:x>
      <cdr:y>0.91461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097" y="3708754"/>
          <a:ext cx="3217255" cy="189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>
              <a:latin typeface="Candara" panose="020E0502030303020204" pitchFamily="34" charset="0"/>
            </a:rPr>
            <a:t>Source: http://www.nam.org/Newsroom/Facts-About-Manufacturing/20170615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 b="0" i="0"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 b="0" i="0">
                <a:latin typeface="Candara" panose="020E0502030303020204" pitchFamily="34" charset="0"/>
              </a:defRPr>
            </a:lvl1pPr>
          </a:lstStyle>
          <a:p>
            <a:fld id="{4EAE01EC-0645-4DC8-B639-43AAA3E02DBE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 b="0" i="0"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 b="0" i="0">
                <a:latin typeface="Candara" panose="020E0502030303020204" pitchFamily="34" charset="0"/>
              </a:defRPr>
            </a:lvl1pPr>
          </a:lstStyle>
          <a:p>
            <a:fld id="{9C6AD053-465F-43E6-8B03-A731B0541A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Best Practices:</a:t>
            </a:r>
          </a:p>
          <a:p>
            <a:pPr marL="171450" indent="-171450" fontAlgn="base">
              <a:buFont typeface="Arial"/>
              <a:buChar char="•"/>
            </a:pPr>
            <a:r>
              <a:rPr lang="en-US" dirty="0"/>
              <a:t>Reduce/eliminate shared accounts</a:t>
            </a:r>
          </a:p>
          <a:p>
            <a:pPr marL="171450" indent="-171450" fontAlgn="base">
              <a:buFont typeface="Arial"/>
              <a:buChar char="•"/>
            </a:pPr>
            <a:r>
              <a:rPr lang="en-US" dirty="0"/>
              <a:t>Limit access/change capabilities based on user accounts</a:t>
            </a:r>
          </a:p>
          <a:p>
            <a:pPr marL="171450" indent="-171450" fontAlgn="base">
              <a:buFont typeface="Arial"/>
              <a:buChar char="•"/>
            </a:pPr>
            <a:r>
              <a:rPr lang="en-US" dirty="0"/>
              <a:t>Ensure controller consoles lock after a period of inactivity where possible</a:t>
            </a:r>
          </a:p>
          <a:p>
            <a:pPr marL="171450" indent="-171450" fontAlgn="base">
              <a:buFont typeface="Arial"/>
              <a:buChar char="•"/>
            </a:pPr>
            <a:r>
              <a:rPr lang="en-US" dirty="0"/>
              <a:t>No external access from 3rd party vendor unless initiated by company (never by vendor alone or automatic)</a:t>
            </a:r>
          </a:p>
          <a:p>
            <a:pPr marL="171450" indent="-171450" fontAlgn="base">
              <a:buFont typeface="Arial"/>
              <a:buChar char="•"/>
            </a:pPr>
            <a:r>
              <a:rPr lang="en-US" dirty="0"/>
              <a:t>Regular review of operating systems and applications for security updates</a:t>
            </a:r>
          </a:p>
          <a:p>
            <a:pPr marL="171450" indent="-171450" fontAlgn="base">
              <a:buFont typeface="Arial"/>
              <a:buChar char="•"/>
            </a:pPr>
            <a:r>
              <a:rPr lang="en-US" dirty="0"/>
              <a:t>Disable external drive/USB auto-run where possible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Forced password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61E7-85C5-E84D-AA4A-0342BFC154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2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326C7F-D550-2644-AAA4-B11E857258DA}" type="datetime1">
              <a:rPr lang="en-US" altLang="en-US">
                <a:solidFill>
                  <a:srgbClr val="000000"/>
                </a:solidFill>
                <a:latin typeface="Candara" panose="020E0502030303020204" pitchFamily="34" charset="0"/>
              </a:rPr>
              <a:pPr/>
              <a:t>9/7/2017</a:t>
            </a:fld>
            <a:endParaRPr lang="en-US" altLang="en-US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B2AA28-4009-6747-9963-93BC1E4D9A59}" type="slidenum">
              <a:rPr lang="en-US" altLang="en-US">
                <a:solidFill>
                  <a:srgbClr val="000000"/>
                </a:solidFill>
                <a:latin typeface="Candara" panose="020E0502030303020204" pitchFamily="34" charset="0"/>
              </a:rPr>
              <a:pPr/>
              <a:t>3</a:t>
            </a:fld>
            <a:endParaRPr lang="en-US" altLang="en-US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AD053-465F-43E6-8B03-A731B0541A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1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C4BD7A-7E54-F24B-8412-0F7144BF4403}" type="datetime1">
              <a:rPr lang="en-US" altLang="en-US">
                <a:solidFill>
                  <a:srgbClr val="000000"/>
                </a:solidFill>
                <a:latin typeface="Candara" panose="020E0502030303020204" pitchFamily="34" charset="0"/>
              </a:rPr>
              <a:pPr/>
              <a:t>9/7/2017</a:t>
            </a:fld>
            <a:endParaRPr lang="en-US" altLang="en-US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0FA47E-A53C-8848-89A6-2C94319F9658}" type="slidenum">
              <a:rPr lang="en-US" altLang="en-US">
                <a:solidFill>
                  <a:srgbClr val="000000"/>
                </a:solidFill>
                <a:latin typeface="Candara" panose="020E0502030303020204" pitchFamily="34" charset="0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3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AD053-465F-43E6-8B03-A731B0541A0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4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AD053-465F-43E6-8B03-A731B0541A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7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R&amp;D Recommendations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Security architectures addressing resiliency and survivability of systems under attack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Encryption in near-real time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Detection methods based on inherent physical properties of the manufactured part that can be rapidly and accurately measured and are not easy to falsely replicate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Better understanding the trade space between physical testing/simulation and virtual simulation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Advanced data governance technologies</a:t>
            </a:r>
          </a:p>
          <a:p>
            <a:endParaRPr lang="en-US" dirty="0"/>
          </a:p>
          <a:p>
            <a:r>
              <a:rPr lang="en-US" dirty="0"/>
              <a:t>Other Recommendations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Promote an overall systems perspective to drive manufacturers toward a robust security platform vs. any one tool.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Recognize and prioritize security as a critical design factor for both individual devices as well as for smart manufacturing systems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Better integrate cybersecurity into engineering, computer science, and management curriculum to increase awareness and mutual understanding of cyber-physical challenges and solutions across relevant disciplines and provide a skilled workforce capable of implementing smart manufacturing infrastructure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Develop common standards to protect data integrity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Update DFARS to include minimum acceptable provisions for cloud service contracts and service level agreements impacting defense suppliers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61E7-85C5-E84D-AA4A-0342BFC1546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6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1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754062"/>
          </a:xfr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2438" y="1390650"/>
            <a:ext cx="8229600" cy="4800600"/>
          </a:xfrm>
        </p:spPr>
        <p:txBody>
          <a:bodyPr/>
          <a:lstStyle>
            <a:lvl1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1pPr>
            <a:lvl2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2pPr>
            <a:lvl3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3pPr>
            <a:lvl4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4pPr>
            <a:lvl5pPr>
              <a:buClr>
                <a:srgbClr val="002144"/>
              </a:buClr>
              <a:buFont typeface="Wingdings" pitchFamily="2" charset="2"/>
              <a:buChar char="§"/>
              <a:defRPr sz="1800" b="0" i="0">
                <a:latin typeface="Candara" panose="020E0502030303020204" pitchFamily="34" charset="0"/>
                <a:cs typeface="Candara" panose="020E05020303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88263" y="6432550"/>
            <a:ext cx="1236662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F9B30E5-C562-6941-8730-644FFA3E86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7025" y="6429375"/>
            <a:ext cx="2085975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</p:spTree>
    <p:extLst>
      <p:ext uri="{BB962C8B-B14F-4D97-AF65-F5344CB8AC3E}">
        <p14:creationId xmlns:p14="http://schemas.microsoft.com/office/powerpoint/2010/main" val="9848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>
              <a:buClr>
                <a:srgbClr val="C00000"/>
              </a:buCl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>
              <a:buClr>
                <a:srgbClr val="C00000"/>
              </a:buCl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>
              <a:buClr>
                <a:srgbClr val="C00000"/>
              </a:buCl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>
              <a:buClr>
                <a:srgbClr val="C00000"/>
              </a:buCl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>
            <a:lvl1pP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30090" y="6461125"/>
            <a:ext cx="1228725" cy="365125"/>
          </a:xfrm>
        </p:spPr>
        <p:txBody>
          <a:bodyPr/>
          <a:lstStyle>
            <a:lvl1pPr algn="r">
              <a:defRPr sz="105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0491" y="6461126"/>
            <a:ext cx="6935709" cy="365125"/>
          </a:xfrm>
        </p:spPr>
        <p:txBody>
          <a:bodyPr/>
          <a:lstStyle>
            <a:lvl1pPr>
              <a:defRPr sz="105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>
            <a:lvl1pP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>
              <a:defRPr sz="20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>
              <a:defRPr sz="18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>
              <a:defRPr sz="16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>
              <a:defRPr sz="16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>
              <a:defRPr sz="20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>
              <a:defRPr sz="18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>
              <a:defRPr sz="16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>
              <a:defRPr sz="1600"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4676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04523" y="6432550"/>
            <a:ext cx="6536602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10668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754062"/>
          </a:xfr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2438" y="1390650"/>
            <a:ext cx="8229600" cy="4800600"/>
          </a:xfrm>
        </p:spPr>
        <p:txBody>
          <a:bodyPr/>
          <a:lstStyle>
            <a:lvl1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1pPr>
            <a:lvl2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2pPr>
            <a:lvl3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3pPr>
            <a:lvl4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4pPr>
            <a:lvl5pPr>
              <a:buClr>
                <a:srgbClr val="002144"/>
              </a:buClr>
              <a:buFont typeface="Wingdings" pitchFamily="2" charset="2"/>
              <a:buChar char="§"/>
              <a:defRPr sz="1800" b="0" i="0">
                <a:latin typeface="Candara" panose="020E0502030303020204" pitchFamily="34" charset="0"/>
                <a:cs typeface="Candara" panose="020E05020303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88263" y="6432550"/>
            <a:ext cx="1236662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F9B30E5-C562-6941-8730-644FFA3E86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7025" y="6429375"/>
            <a:ext cx="2085975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7117" y="6432550"/>
            <a:ext cx="7179398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September 7, 2017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September 7, 2017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September 7, 2017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07" descr="NDIA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85738"/>
            <a:ext cx="361950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September 7, 2017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September 7, 2017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September 7, 2017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September 7, 2017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September 7, 2017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07" descr="NDIA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85738"/>
            <a:ext cx="361950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September 7, 2017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September 7, 2017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754062"/>
          </a:xfr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2438" y="1390650"/>
            <a:ext cx="8229600" cy="4800600"/>
          </a:xfrm>
        </p:spPr>
        <p:txBody>
          <a:bodyPr/>
          <a:lstStyle>
            <a:lvl1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1pPr>
            <a:lvl2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2pPr>
            <a:lvl3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3pPr>
            <a:lvl4pPr>
              <a:buClr>
                <a:srgbClr val="002144"/>
              </a:buClr>
              <a:buFont typeface="Wingdings" pitchFamily="2" charset="2"/>
              <a:buChar char="§"/>
              <a:defRPr sz="2000" b="0" i="0">
                <a:latin typeface="Candara" panose="020E0502030303020204" pitchFamily="34" charset="0"/>
                <a:cs typeface="Candara" panose="020E0502030303020204" pitchFamily="34" charset="0"/>
              </a:defRPr>
            </a:lvl4pPr>
            <a:lvl5pPr>
              <a:buClr>
                <a:srgbClr val="002144"/>
              </a:buClr>
              <a:buFont typeface="Wingdings" pitchFamily="2" charset="2"/>
              <a:buChar char="§"/>
              <a:defRPr sz="1800" b="0" i="0">
                <a:latin typeface="Candara" panose="020E0502030303020204" pitchFamily="34" charset="0"/>
                <a:cs typeface="Candara" panose="020E05020303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88263" y="6432550"/>
            <a:ext cx="1236662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F9B30E5-C562-6941-8730-644FFA3E86A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7025" y="6429375"/>
            <a:ext cx="2085975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pic>
        <p:nvPicPr>
          <p:cNvPr id="10" name="Picture 207" descr="NDIA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85738"/>
            <a:ext cx="361950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0570" y="6356350"/>
            <a:ext cx="6228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 i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7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4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76200" y="6324600"/>
            <a:ext cx="609600" cy="533400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prstClr val="white"/>
              </a:solidFill>
              <a:latin typeface="Candara" panose="020E0502030303020204" pitchFamily="34" charset="0"/>
              <a:ea typeface="Candara Regular" charset="0"/>
              <a:cs typeface="Candara Regular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43800" cy="74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   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20471"/>
            <a:ext cx="1143000" cy="3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200" b="0" i="0" kern="1200" spc="-150">
          <a:solidFill>
            <a:srgbClr val="C00000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800" b="0" i="0" kern="1200" spc="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b="0" i="0" kern="1200" spc="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i="0" kern="1200" spc="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b="0" i="0" kern="1200" spc="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03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September 7, 2017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5803" y="6356350"/>
            <a:ext cx="530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</a:lstStyle>
          <a:p>
            <a:fld id="{1DF120EA-8356-6C40-A521-185F5FC42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07" descr="NDIA_logo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85738"/>
            <a:ext cx="361950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6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ndia.org/Divisions/Divisions/Manufacturing/Pages/default.asp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2340"/>
            <a:ext cx="7772400" cy="1848376"/>
          </a:xfrm>
        </p:spPr>
        <p:txBody>
          <a:bodyPr>
            <a:normAutofit/>
          </a:bodyPr>
          <a:lstStyle/>
          <a:p>
            <a:pPr algn="ctr">
              <a:lnSpc>
                <a:spcPts val="4540"/>
              </a:lnSpc>
            </a:pPr>
            <a:r>
              <a:rPr lang="en-US" dirty="0"/>
              <a:t>Cybersecurity for </a:t>
            </a:r>
            <a:br>
              <a:rPr lang="en-US" dirty="0"/>
            </a:br>
            <a:r>
              <a:rPr lang="en-US" dirty="0"/>
              <a:t>Advanced Manufacturing (CFAM)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431"/>
            <a:ext cx="6400800" cy="164669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An NDIA Joint Working Group</a:t>
            </a:r>
          </a:p>
        </p:txBody>
      </p:sp>
    </p:spTree>
    <p:extLst>
      <p:ext uri="{BB962C8B-B14F-4D97-AF65-F5344CB8AC3E}">
        <p14:creationId xmlns:p14="http://schemas.microsoft.com/office/powerpoint/2010/main" val="1863763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04"/>
            <a:ext cx="8058150" cy="8802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 of Manufacturing Security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168"/>
            <a:ext cx="7820526" cy="4564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Like all hard/software, ICS systems are insecure by design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More and more ICS are accessible or worse, directly connected to the internet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Most companies don’t even know what devices they have on their networks and where they’re deployed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If segmented, it is done poorly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Limited, if any, security event logging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Staff are not trained on ICS cyber security/mitigation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0E5-C562-6941-8730-644FFA3E86A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7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04"/>
            <a:ext cx="8058150" cy="880269"/>
          </a:xfrm>
        </p:spPr>
        <p:txBody>
          <a:bodyPr>
            <a:normAutofit/>
          </a:bodyPr>
          <a:lstStyle/>
          <a:p>
            <a:r>
              <a:rPr lang="en-US" sz="2800" dirty="0"/>
              <a:t>Particular Manufacturing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899"/>
            <a:ext cx="7820526" cy="52205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1800" dirty="0"/>
              <a:t>Denial-of-Service Attacks</a:t>
            </a:r>
          </a:p>
          <a:p>
            <a:pPr lvl="1"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1800" dirty="0"/>
              <a:t>One or more subsystems is made unavailable</a:t>
            </a:r>
          </a:p>
          <a:p>
            <a:pPr lvl="1"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1800" dirty="0"/>
              <a:t>Easiest and most blatant of all attacks</a:t>
            </a:r>
          </a:p>
          <a:p>
            <a:pPr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1800" dirty="0"/>
              <a:t>Man-in-the-middle Attacks</a:t>
            </a:r>
          </a:p>
          <a:p>
            <a:pPr lvl="1"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1800" dirty="0"/>
              <a:t>Attacker can intercept and modify packets in flight</a:t>
            </a:r>
          </a:p>
          <a:p>
            <a:pPr lvl="1"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1800" dirty="0"/>
              <a:t>Used for reconnaissance and execution</a:t>
            </a:r>
          </a:p>
          <a:p>
            <a:pPr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1800" dirty="0"/>
              <a:t>Imposters</a:t>
            </a:r>
          </a:p>
          <a:p>
            <a:pPr lvl="1"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1800" dirty="0"/>
              <a:t>A person or device impersonates a legitimate device on the network and transmits phony data to disrupt operations</a:t>
            </a:r>
          </a:p>
          <a:p>
            <a:pPr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1800" dirty="0"/>
              <a:t>Replay Attacks</a:t>
            </a:r>
          </a:p>
          <a:p>
            <a:pPr lvl="1"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1800" dirty="0"/>
              <a:t>An imposter replays a recorded version of old data to confuse operators or disrupt operations</a:t>
            </a:r>
          </a:p>
          <a:p>
            <a:pPr marL="0" indent="0">
              <a:lnSpc>
                <a:spcPct val="120000"/>
              </a:lnSpc>
              <a:spcBef>
                <a:spcPts val="480"/>
              </a:spcBef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0E5-C562-6941-8730-644FFA3E86A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92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04"/>
            <a:ext cx="8058150" cy="8802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899"/>
            <a:ext cx="7820526" cy="52205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1080"/>
              </a:spcBef>
              <a:spcAft>
                <a:spcPts val="300"/>
              </a:spcAft>
            </a:pPr>
            <a:r>
              <a:rPr lang="en-US" sz="2000" dirty="0"/>
              <a:t>Loss of Production Capability 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300"/>
              </a:spcAft>
            </a:pPr>
            <a:r>
              <a:rPr lang="en-US" sz="2000" dirty="0"/>
              <a:t>IP at risk for theft/compromise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300"/>
              </a:spcAft>
            </a:pPr>
            <a:r>
              <a:rPr lang="en-US" sz="2000" dirty="0"/>
              <a:t>Customer/Supplier damage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300"/>
              </a:spcAft>
            </a:pPr>
            <a:r>
              <a:rPr lang="en-US" sz="2000" dirty="0"/>
              <a:t>Loss of Revenue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300"/>
              </a:spcAft>
            </a:pPr>
            <a:r>
              <a:rPr lang="en-US" sz="2000" dirty="0"/>
              <a:t>Ransom Payments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300"/>
              </a:spcAft>
            </a:pPr>
            <a:r>
              <a:rPr lang="en-US" sz="2000" dirty="0"/>
              <a:t>Faulty products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300"/>
              </a:spcAft>
            </a:pPr>
            <a:r>
              <a:rPr lang="en-US" sz="2000" dirty="0"/>
              <a:t>Corporate reputation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300"/>
              </a:spcAft>
            </a:pPr>
            <a:r>
              <a:rPr lang="en-US" sz="2000" dirty="0" smtClean="0"/>
              <a:t>Fines/penalties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0E5-C562-6941-8730-644FFA3E86A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Manufacturing </a:t>
            </a:r>
            <a:r>
              <a:rPr lang="en-US" dirty="0"/>
              <a:t>organization and culture</a:t>
            </a:r>
          </a:p>
        </p:txBody>
      </p:sp>
    </p:spTree>
    <p:extLst>
      <p:ext uri="{BB962C8B-B14F-4D97-AF65-F5344CB8AC3E}">
        <p14:creationId xmlns:p14="http://schemas.microsoft.com/office/powerpoint/2010/main" val="127395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04"/>
            <a:ext cx="8058150" cy="8802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Behavioral Challenges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169"/>
            <a:ext cx="7820526" cy="3712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Three desired behaviors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Comprehend the importance of CFAM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Comply with current CFAM policies and practices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Identify and quickly act on CFAM incidents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Predecisional Material from NDIA Cybersecurity for Advanced Manufacturing Joint Working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0E5-C562-6941-8730-644FFA3E86A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98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04"/>
            <a:ext cx="8058150" cy="8802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Behavioral Challenges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169"/>
            <a:ext cx="7820526" cy="3712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Examples of challenges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Organizational: Focus on profitability above all else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Cultural: We’ve always done it this way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Individual: Don’t mess with my pay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Predecisional Material from NDIA Cybersecurity for Advanced Manufacturing Joint Working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0E5-C562-6941-8730-644FFA3E86A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09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04"/>
            <a:ext cx="8058150" cy="8802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Behavioral Challenges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169"/>
            <a:ext cx="7820526" cy="3712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Changing behavior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Increase motivation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Decrease hurdles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Right metrics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Predecisional Material from NDIA Cybersecurity for Advanced Manufacturing Joint Working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0E5-C562-6941-8730-644FFA3E86A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57" y="2438399"/>
            <a:ext cx="4946225" cy="341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876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04"/>
            <a:ext cx="8058150" cy="8802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Behavioral Challenges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169"/>
            <a:ext cx="7820526" cy="3712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Circumventing behavior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Plug-in technology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Enforce behaviors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Proactive vs. reactive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dirty="0" smtClean="0"/>
              <a:t>Automated reporting</a:t>
            </a:r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Predecisional Material from NDIA Cybersecurity for Advanced Manufacturing Joint Working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0E5-C562-6941-8730-644FFA3E86A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 descr="https://upload.wikimedia.org/wikipedia/commons/thumb/b/bf/The_A34%2C_Donnington.jpg/220px-The_A34%2C_Donning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06" y="1355169"/>
            <a:ext cx="2932530" cy="39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9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CFAM </a:t>
            </a:r>
            <a:r>
              <a:rPr lang="en-US" dirty="0"/>
              <a:t>consideration in existing policies, framework,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102182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9154"/>
            <a:ext cx="8625840" cy="53227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DoD guidance focused primarily on DoD’s IT and PIT systems NOT industry’s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DoD does NOT intend Program Protection Plan to address CFAM issues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DoD moving to RMF - System Security Plans appear to be required only for classified information systems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DFARS 204.73 addresses “Covered Defense Information”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See NARA Registry entries for “Controlled Technical Information” AND “Proprietary Business Information-Manufacturer”. 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NIST SP 800-171 controls or suitable alternatives required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Flowdown of CDI protection requirements to subs established by next higher tier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DoD does not plan to create an industry cybersecurity certification regime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FedRAMP “Moderate” certification required for cloud providers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NIST products contain lots of good info, but effective application requires time and expertise S&amp;MEs often lack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DFARS 252.204-7012 breach reporting requirements refined 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All reports to DoD within 72 hours of incident discovery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Subs relay incident report number to relevant primes</a:t>
            </a:r>
          </a:p>
          <a:p>
            <a:pPr lvl="1">
              <a:lnSpc>
                <a:spcPct val="120000"/>
              </a:lnSpc>
            </a:pPr>
            <a:endParaRPr lang="en-US" sz="1600" dirty="0" smtClean="0"/>
          </a:p>
          <a:p>
            <a:pPr lvl="1">
              <a:lnSpc>
                <a:spcPct val="120000"/>
              </a:lnSpc>
            </a:pPr>
            <a:endParaRPr lang="en-US" sz="1600" dirty="0" smtClean="0"/>
          </a:p>
          <a:p>
            <a:pPr lvl="1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CFAM and DoD Policy: Quick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Predecisional Material from NDIA Cybersecurity for Advanced Manufacturing Joint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228" y="1472137"/>
            <a:ext cx="8689938" cy="4343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20000"/>
              </a:lnSpc>
            </a:pPr>
            <a:r>
              <a:rPr lang="en-US" sz="1800" dirty="0"/>
              <a:t>Introduction to cybersecurity in a manufacturing environment: Mike McGrath</a:t>
            </a:r>
          </a:p>
          <a:p>
            <a:pPr fontAlgn="base">
              <a:lnSpc>
                <a:spcPct val="120000"/>
              </a:lnSpc>
            </a:pPr>
            <a:r>
              <a:rPr lang="en-US" sz="1800" dirty="0"/>
              <a:t>NDIA Cybersecurity for Advanced Manufacturing Joint Working Group: Kaye Ortiz</a:t>
            </a:r>
          </a:p>
          <a:p>
            <a:pPr fontAlgn="base">
              <a:lnSpc>
                <a:spcPct val="120000"/>
              </a:lnSpc>
            </a:pPr>
            <a:r>
              <a:rPr lang="en-US" sz="1800" dirty="0"/>
              <a:t>Manufacturing network threats and implications: Rebecca Taylor</a:t>
            </a:r>
          </a:p>
          <a:p>
            <a:pPr fontAlgn="base">
              <a:lnSpc>
                <a:spcPct val="120000"/>
              </a:lnSpc>
            </a:pPr>
            <a:r>
              <a:rPr lang="en-US" sz="1800" dirty="0"/>
              <a:t>Manufacturing organization and culture: Chris Peters</a:t>
            </a:r>
          </a:p>
          <a:p>
            <a:pPr fontAlgn="base">
              <a:lnSpc>
                <a:spcPct val="120000"/>
              </a:lnSpc>
            </a:pPr>
            <a:r>
              <a:rPr lang="en-US" sz="1800" dirty="0"/>
              <a:t>CFAM consideration in existing policies, framework, and regulations: Larry John</a:t>
            </a:r>
          </a:p>
          <a:p>
            <a:pPr fontAlgn="base">
              <a:lnSpc>
                <a:spcPct val="120000"/>
              </a:lnSpc>
            </a:pPr>
            <a:r>
              <a:rPr lang="en-US" sz="1800" dirty="0"/>
              <a:t>Specific considerations for S&amp;MEs: Kaye Ortiz</a:t>
            </a:r>
          </a:p>
          <a:p>
            <a:pPr fontAlgn="base">
              <a:lnSpc>
                <a:spcPct val="120000"/>
              </a:lnSpc>
            </a:pPr>
            <a:r>
              <a:rPr lang="en-US" sz="1800" dirty="0"/>
              <a:t>Existing and emerging technology: Mike McGrath</a:t>
            </a:r>
          </a:p>
          <a:p>
            <a:pPr fontAlgn="base">
              <a:lnSpc>
                <a:spcPct val="120000"/>
              </a:lnSpc>
            </a:pPr>
            <a:r>
              <a:rPr lang="en-US" sz="1800" dirty="0"/>
              <a:t>Q &amp; A</a:t>
            </a:r>
          </a:p>
          <a:p>
            <a:pPr fontAlgn="base"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0491" y="6461126"/>
            <a:ext cx="7035972" cy="365125"/>
          </a:xfrm>
        </p:spPr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BEA3-6AC0-7D41-8DF0-F18E12B30EB2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7980" y="162110"/>
            <a:ext cx="8585186" cy="740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Session format</a:t>
            </a:r>
          </a:p>
        </p:txBody>
      </p:sp>
    </p:spTree>
    <p:extLst>
      <p:ext uri="{BB962C8B-B14F-4D97-AF65-F5344CB8AC3E}">
        <p14:creationId xmlns:p14="http://schemas.microsoft.com/office/powerpoint/2010/main" val="2139152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 Considerations for S&amp;MEs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63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163625" y="89044"/>
            <a:ext cx="8351725" cy="858863"/>
          </a:xfrm>
        </p:spPr>
        <p:txBody>
          <a:bodyPr>
            <a:noAutofit/>
          </a:bodyPr>
          <a:lstStyle/>
          <a:p>
            <a:r>
              <a:rPr lang="en-US" sz="2800" spc="0" dirty="0"/>
              <a:t>Cybersecurity: Most Manufacturers are Small &amp; Medium Enterprises (S&amp;MEs)</a:t>
            </a:r>
            <a:endParaRPr lang="en-US" altLang="en-US" sz="2800" b="1" spc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AB01-A9A3-428C-8FA6-C7D91A201683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22771" y="1454592"/>
            <a:ext cx="3484345" cy="4118436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Often lack cybersecurity knowledge and resources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Most have no full time cybersecurity staff 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Believe they are not targets, so they focus on perimeter defense for IT network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Many lack a business case for investing in OT cybersecurity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2858" y="5817022"/>
            <a:ext cx="746249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S&amp;MEs are critical to manufacturing sector and are most vulnerable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832305"/>
              </p:ext>
            </p:extLst>
          </p:nvPr>
        </p:nvGraphicFramePr>
        <p:xfrm>
          <a:off x="298377" y="1604246"/>
          <a:ext cx="5120645" cy="408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159740" y="1369877"/>
            <a:ext cx="3397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ndara" charset="0"/>
                <a:ea typeface="Candara" charset="0"/>
                <a:cs typeface="Candara" charset="0"/>
              </a:defRPr>
            </a:pPr>
            <a:r>
              <a:rPr lang="en-US" sz="1800" b="1" i="1" dirty="0">
                <a:latin typeface="Candara" panose="020E0502030303020204" pitchFamily="34" charset="0"/>
                <a:ea typeface="Candara Regular" charset="0"/>
                <a:cs typeface="Candara Regular" charset="0"/>
              </a:rPr>
              <a:t>U.S. Manufacturers: 251,901 Total</a:t>
            </a:r>
          </a:p>
        </p:txBody>
      </p:sp>
    </p:spTree>
    <p:extLst>
      <p:ext uri="{BB962C8B-B14F-4D97-AF65-F5344CB8AC3E}">
        <p14:creationId xmlns:p14="http://schemas.microsoft.com/office/powerpoint/2010/main" val="1086060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68" y="280707"/>
            <a:ext cx="7924954" cy="740653"/>
          </a:xfrm>
        </p:spPr>
        <p:txBody>
          <a:bodyPr>
            <a:noAutofit/>
          </a:bodyPr>
          <a:lstStyle/>
          <a:p>
            <a:r>
              <a:rPr lang="en-US" sz="2800" spc="0" dirty="0" smtClean="0"/>
              <a:t>DFARS: Small </a:t>
            </a:r>
            <a:r>
              <a:rPr lang="en-US" sz="2800" spc="0" dirty="0"/>
              <a:t>and Mid-Size </a:t>
            </a:r>
            <a:r>
              <a:rPr lang="en-US" sz="2800" spc="0" dirty="0" smtClean="0"/>
              <a:t>Enterprises </a:t>
            </a:r>
            <a:r>
              <a:rPr lang="en-US" sz="2800" spc="0" dirty="0"/>
              <a:t>(S&amp;MEs)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322094"/>
            <a:ext cx="4160931" cy="403655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Protecting controlled defense information (CDI) is greatest challenge for S&amp;MEs </a:t>
            </a:r>
            <a:r>
              <a:rPr lang="mr-IN" sz="2000" dirty="0" smtClean="0"/>
              <a:t>–</a:t>
            </a:r>
            <a:r>
              <a:rPr lang="en-US" sz="2000" dirty="0" smtClean="0"/>
              <a:t> giving our adversaries soft entry points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New DFARS require all contractors to protect information and the networks . . .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But for SM&amp;Es, these new regulations are largely unfunded mandates that impact their competitiveness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Predecisional Material from NDIA Cybersecurity for Advanced Manufacturing Joint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AB01-A9A3-428C-8FA6-C7D91A201683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556679"/>
            <a:ext cx="811756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Absent </a:t>
            </a:r>
            <a:r>
              <a:rPr lang="en-US" sz="2000" dirty="0" smtClean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incentives 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to assist DFARS and NIST implementation, DoD may find that fewer companies will be eligible suppliers for defense 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129" y="1886939"/>
            <a:ext cx="4206240" cy="2804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553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Existing </a:t>
            </a:r>
            <a:r>
              <a:rPr lang="en-US" dirty="0"/>
              <a:t>and emerging technology</a:t>
            </a:r>
          </a:p>
        </p:txBody>
      </p:sp>
    </p:spTree>
    <p:extLst>
      <p:ext uri="{BB962C8B-B14F-4D97-AF65-F5344CB8AC3E}">
        <p14:creationId xmlns:p14="http://schemas.microsoft.com/office/powerpoint/2010/main" val="748286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389888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Predecisional Material from NDIA Cybersecurity for Advanced Manufacturing Joint Working Group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BEA3-6AC0-7D41-8DF0-F18E12B30EB2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0" y="150946"/>
            <a:ext cx="9097640" cy="10587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Selected </a:t>
            </a:r>
          </a:p>
          <a:p>
            <a:pPr algn="ctr" fontAlgn="auto">
              <a:spcAft>
                <a:spcPts val="0"/>
              </a:spcAft>
            </a:pPr>
            <a:r>
              <a:rPr lang="en-US" altLang="en-US" dirty="0">
                <a:solidFill>
                  <a:srgbClr val="C00000"/>
                </a:solidFill>
                <a:latin typeface="Candara" charset="0"/>
                <a:ea typeface="Candara" charset="0"/>
                <a:cs typeface="Candara" charset="0"/>
              </a:rPr>
              <a:t>R&amp;D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5507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6303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3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Subjects addressed at DoD Cybersecurity Challenges Industry Day, 23 June 2017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510139" y="2211022"/>
            <a:ext cx="3038475" cy="32623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Applicable cybersecurity policy and guidance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02" y="1157165"/>
            <a:ext cx="6213845" cy="46626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7431" y="5877942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ndara" charset="0"/>
                <a:ea typeface="Candara" charset="0"/>
                <a:cs typeface="Candara" charset="0"/>
              </a:rPr>
              <a:t>… but wait, there’s more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25280" y="6432550"/>
            <a:ext cx="1508767" cy="365126"/>
          </a:xfrm>
        </p:spPr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6043" y="6505447"/>
            <a:ext cx="6349623" cy="219331"/>
          </a:xfrm>
        </p:spPr>
        <p:txBody>
          <a:bodyPr/>
          <a:lstStyle/>
          <a:p>
            <a:r>
              <a:rPr lang="en-US" sz="1050" dirty="0" smtClean="0"/>
              <a:t>DRAFT Predecisional Material from NDIA Cybersecurity for Advanced Manufacturing Joint Working Group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Subjects addressed at DoD Cybersecurity Challenges Industry Day, 23 June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990" y="1645920"/>
            <a:ext cx="3060700" cy="382741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Applicable acquisition policy, DoD Instructions and Manuals, and two recently-instituted DFARS clauses</a:t>
            </a:r>
          </a:p>
          <a:p>
            <a:endParaRPr lang="en-US" dirty="0"/>
          </a:p>
          <a:p>
            <a:r>
              <a:rPr lang="en-US" dirty="0" smtClean="0"/>
              <a:t>Interestingly, guidance on the Program Protection Plan does not explicitly address protection of critical manufacturing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99" y="1270535"/>
            <a:ext cx="5887760" cy="4417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218" y="602018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ndara" charset="0"/>
                <a:ea typeface="Candara" charset="0"/>
                <a:cs typeface="Candara" charset="0"/>
              </a:rPr>
              <a:t>… and more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25845" y="6416221"/>
            <a:ext cx="1436914" cy="365125"/>
          </a:xfrm>
        </p:spPr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34786" y="6367235"/>
            <a:ext cx="7086600" cy="414111"/>
          </a:xfrm>
        </p:spPr>
        <p:txBody>
          <a:bodyPr/>
          <a:lstStyle/>
          <a:p>
            <a:r>
              <a:rPr lang="en-US" sz="1050" dirty="0" smtClean="0"/>
              <a:t>DRAFT Predecisional Material from NDIA Cybersecurity for Advanced Manufacturing Joint Working Group</a:t>
            </a:r>
            <a:endParaRPr lang="en-US" sz="105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Subjects addressed at DoD Cybersecurity Challenges Industry Day, 23 June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23129" y="1289785"/>
            <a:ext cx="5937991" cy="4455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843" y="5906471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ndara" charset="0"/>
                <a:ea typeface="Candara" charset="0"/>
                <a:cs typeface="Candara" charset="0"/>
              </a:rPr>
              <a:t>… and more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268" y="2236192"/>
            <a:ext cx="2692862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Policy governing network penetration and breach reporting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05849" y="6400800"/>
            <a:ext cx="1355271" cy="365125"/>
          </a:xfrm>
        </p:spPr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3843" y="6446103"/>
            <a:ext cx="6443000" cy="319822"/>
          </a:xfrm>
        </p:spPr>
        <p:txBody>
          <a:bodyPr/>
          <a:lstStyle/>
          <a:p>
            <a:r>
              <a:rPr lang="en-US" sz="1050" dirty="0" smtClean="0"/>
              <a:t>DRAFT Predecisional Material from NDIA Cybersecurity for Advanced Manufacturing Joint Working Group</a:t>
            </a:r>
            <a:endParaRPr lang="en-US" sz="105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64" y="40046"/>
            <a:ext cx="7758922" cy="996427"/>
          </a:xfrm>
        </p:spPr>
        <p:txBody>
          <a:bodyPr>
            <a:normAutofit/>
          </a:bodyPr>
          <a:lstStyle/>
          <a:p>
            <a:r>
              <a:rPr lang="en-US" sz="2800" spc="0" dirty="0"/>
              <a:t>NDIA White Paper: National Security Implications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8780" y="6433840"/>
            <a:ext cx="6511484" cy="365125"/>
          </a:xfrm>
        </p:spPr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0E5-C562-6941-8730-644FFA3E86A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5741988" y="1756073"/>
            <a:ext cx="3402012" cy="4800600"/>
          </a:xfrm>
        </p:spPr>
        <p:txBody>
          <a:bodyPr rtlCol="0">
            <a:normAutofit fontScale="92500"/>
          </a:bodyPr>
          <a:lstStyle/>
          <a:p>
            <a:pPr indent="-285744" fontAlgn="auto">
              <a:spcAft>
                <a:spcPts val="0"/>
              </a:spcAft>
              <a:buFont typeface="Arial" pitchFamily="34" charset="0"/>
              <a:buChar char="•"/>
              <a:defRPr>
                <a:uFillTx/>
              </a:defRPr>
            </a:pPr>
            <a:endParaRPr lang="en-US" sz="2000" b="1" dirty="0"/>
          </a:p>
          <a:p>
            <a:pPr marL="0" indent="0" fontAlgn="auto">
              <a:lnSpc>
                <a:spcPct val="134000"/>
              </a:lnSpc>
              <a:spcBef>
                <a:spcPts val="1400"/>
              </a:spcBef>
              <a:spcAft>
                <a:spcPts val="0"/>
              </a:spcAft>
              <a:buNone/>
              <a:defRPr>
                <a:uFillTx/>
              </a:defRPr>
            </a:pPr>
            <a:r>
              <a:rPr lang="en-US" sz="1900" b="1" dirty="0"/>
              <a:t>Theft of technical info </a:t>
            </a:r>
            <a:r>
              <a:rPr lang="en-US" sz="1900" dirty="0"/>
              <a:t>-- can compromise national defense and economic security </a:t>
            </a:r>
          </a:p>
          <a:p>
            <a:pPr marL="0" indent="0" fontAlgn="auto">
              <a:lnSpc>
                <a:spcPct val="134000"/>
              </a:lnSpc>
              <a:spcBef>
                <a:spcPts val="1400"/>
              </a:spcBef>
              <a:spcAft>
                <a:spcPts val="0"/>
              </a:spcAft>
              <a:buNone/>
              <a:defRPr>
                <a:uFillTx/>
              </a:defRPr>
            </a:pPr>
            <a:r>
              <a:rPr lang="en-US" sz="1900" b="1" dirty="0"/>
              <a:t>Alteration of technical data </a:t>
            </a:r>
            <a:r>
              <a:rPr lang="en-US" sz="1900" dirty="0"/>
              <a:t>-- can alter the part or the process, with physical consequences to mission and safety</a:t>
            </a:r>
          </a:p>
          <a:p>
            <a:pPr marL="0" indent="0" fontAlgn="auto">
              <a:lnSpc>
                <a:spcPct val="134000"/>
              </a:lnSpc>
              <a:spcBef>
                <a:spcPts val="1400"/>
              </a:spcBef>
              <a:spcAft>
                <a:spcPts val="0"/>
              </a:spcAft>
              <a:buNone/>
              <a:defRPr>
                <a:uFillTx/>
              </a:defRPr>
            </a:pPr>
            <a:r>
              <a:rPr lang="en-US" sz="1900" b="1" dirty="0"/>
              <a:t>Disruption or denial of process control </a:t>
            </a:r>
            <a:r>
              <a:rPr lang="en-US" sz="1900" dirty="0"/>
              <a:t>-- can shut down production and impact readiness</a:t>
            </a:r>
          </a:p>
        </p:txBody>
      </p:sp>
      <p:pic>
        <p:nvPicPr>
          <p:cNvPr id="3482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35" y="1551206"/>
            <a:ext cx="3349933" cy="43341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70534" y="5853019"/>
            <a:ext cx="37671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8F1127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  <a:hlinkClick r:id="rId4"/>
              </a:rPr>
              <a:t>www.ndia.org/Divisions/Divisions/Manufacturing</a:t>
            </a:r>
            <a:endParaRPr lang="en-US" altLang="en-US" sz="1100" dirty="0">
              <a:solidFill>
                <a:srgbClr val="8F1127"/>
              </a:solidFill>
              <a:latin typeface="Candara" panose="020E0502030303020204" pitchFamily="34" charset="0"/>
              <a:ea typeface="Candara Regular" charset="0"/>
              <a:cs typeface="Candara Regula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6669" y="2604222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Confidentiality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1950" y="4018260"/>
            <a:ext cx="1144865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Integrity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0025" y="5542260"/>
            <a:ext cx="140705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Availability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901952" y="3427710"/>
            <a:ext cx="47848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01952" y="5027910"/>
            <a:ext cx="47848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54241" y="1235657"/>
            <a:ext cx="473430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Cyber risks in defense industrial base are national security concerns</a:t>
            </a:r>
          </a:p>
        </p:txBody>
      </p:sp>
    </p:spTree>
    <p:extLst>
      <p:ext uri="{BB962C8B-B14F-4D97-AF65-F5344CB8AC3E}">
        <p14:creationId xmlns:p14="http://schemas.microsoft.com/office/powerpoint/2010/main" val="11747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Subjects addressed at DoD Cybersecurity Challenges Industry Day, 23 June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0632" y="1719437"/>
            <a:ext cx="2512194" cy="38859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NIST SP 800-171 r1, contains controls contractors must implement by 31 Dec 2017</a:t>
            </a:r>
          </a:p>
          <a:p>
            <a:r>
              <a:rPr lang="en-US" dirty="0" smtClean="0"/>
              <a:t>Contains references to 14 other documents including two FIPS pubs and 3 major NIST SP’s</a:t>
            </a:r>
          </a:p>
          <a:p>
            <a:pPr lvl="1"/>
            <a:r>
              <a:rPr lang="en-US" dirty="0" smtClean="0"/>
              <a:t>800-53 r4 (r5 in public comment period and refers to 32 references) </a:t>
            </a:r>
          </a:p>
          <a:p>
            <a:pPr lvl="1"/>
            <a:r>
              <a:rPr lang="en-US" dirty="0" smtClean="0"/>
              <a:t>800-60 vols. 1 and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45" y="1395663"/>
            <a:ext cx="6041690" cy="453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218" y="5903663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ndara" charset="0"/>
                <a:ea typeface="Candara" charset="0"/>
                <a:cs typeface="Candara" charset="0"/>
              </a:rPr>
              <a:t>… and more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93864" y="6417129"/>
            <a:ext cx="1355271" cy="365125"/>
          </a:xfrm>
        </p:spPr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95093" y="6410424"/>
            <a:ext cx="6498771" cy="371830"/>
          </a:xfrm>
        </p:spPr>
        <p:txBody>
          <a:bodyPr/>
          <a:lstStyle/>
          <a:p>
            <a:r>
              <a:rPr lang="en-US" sz="1050" dirty="0" smtClean="0"/>
              <a:t>DRAFT Predecisional Material from NDIA Cybersecurity for Advanced Manufacturing Joint Working Group</a:t>
            </a:r>
            <a:endParaRPr lang="en-US" sz="105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Subjects addressed at DoD Cybersecurity Challenges Industry Day, 23 June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9507" y="2227263"/>
            <a:ext cx="2473694" cy="32623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Policy on use of cloud computing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83" y="1559293"/>
            <a:ext cx="6021062" cy="451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220" y="6077313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ndara" charset="0"/>
                <a:ea typeface="Candara" charset="0"/>
                <a:cs typeface="Candara" charset="0"/>
              </a:rPr>
              <a:t>… and more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33831" y="6416221"/>
            <a:ext cx="1436914" cy="396875"/>
          </a:xfrm>
        </p:spPr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19200" y="6416012"/>
            <a:ext cx="6293980" cy="380546"/>
          </a:xfrm>
        </p:spPr>
        <p:txBody>
          <a:bodyPr/>
          <a:lstStyle/>
          <a:p>
            <a:r>
              <a:rPr lang="en-US" sz="1050" dirty="0" smtClean="0"/>
              <a:t>DRAFT Predecisional Material from NDIA Cybersecurity for Advanced Manufacturing Joint Working Group</a:t>
            </a:r>
            <a:endParaRPr lang="en-US" sz="105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599" y="1019681"/>
            <a:ext cx="6181381" cy="4638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218" y="5473334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ndara" charset="0"/>
                <a:ea typeface="Candara" charset="0"/>
                <a:cs typeface="Candara" charset="0"/>
              </a:rPr>
              <a:t>… and more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13170" y="6400800"/>
            <a:ext cx="1387929" cy="365124"/>
          </a:xfrm>
        </p:spPr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3398" y="6400799"/>
            <a:ext cx="6536602" cy="365125"/>
          </a:xfrm>
        </p:spPr>
        <p:txBody>
          <a:bodyPr/>
          <a:lstStyle/>
          <a:p>
            <a:r>
              <a:rPr lang="en-US" dirty="0" smtClean="0"/>
              <a:t>DRAFT Predecisional Material from NDIA Cybersecurity for Advanced Manufacturing Joint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97" y="905964"/>
            <a:ext cx="6579029" cy="4936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218" y="59993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ndara" charset="0"/>
                <a:ea typeface="Candara" charset="0"/>
                <a:cs typeface="Candara" charset="0"/>
              </a:rPr>
              <a:t>… are we there yet?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20726" y="6416555"/>
            <a:ext cx="2133600" cy="365125"/>
          </a:xfrm>
        </p:spPr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44218" y="6416555"/>
            <a:ext cx="6536602" cy="365125"/>
          </a:xfrm>
        </p:spPr>
        <p:txBody>
          <a:bodyPr/>
          <a:lstStyle/>
          <a:p>
            <a:r>
              <a:rPr lang="en-US" dirty="0" smtClean="0"/>
              <a:t>DRAFT Predecisional Material from NDIA Cybersecurity for Advanced Manufacturing Joint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1" y="897937"/>
            <a:ext cx="6301539" cy="4728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718" y="601234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ndara" charset="0"/>
                <a:ea typeface="Candara" charset="0"/>
                <a:cs typeface="Candara" charset="0"/>
              </a:rPr>
              <a:t>… are we there yet?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53942" y="6419917"/>
            <a:ext cx="1461407" cy="346007"/>
          </a:xfrm>
        </p:spPr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5718" y="6400799"/>
            <a:ext cx="6536602" cy="365125"/>
          </a:xfrm>
        </p:spPr>
        <p:txBody>
          <a:bodyPr/>
          <a:lstStyle/>
          <a:p>
            <a:r>
              <a:rPr lang="en-US" dirty="0" smtClean="0"/>
              <a:t>DRAFT Predecisional Material from NDIA Cybersecurity for Advanced Manufacturing Joint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0" y="1174680"/>
            <a:ext cx="4023360" cy="24721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122" y="271903"/>
            <a:ext cx="7886700" cy="625118"/>
          </a:xfrm>
        </p:spPr>
        <p:txBody>
          <a:bodyPr>
            <a:normAutofit/>
          </a:bodyPr>
          <a:lstStyle/>
          <a:p>
            <a:r>
              <a:rPr lang="en-US" sz="2800" spc="0" dirty="0"/>
              <a:t>Study Elements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8897" y="6400800"/>
            <a:ext cx="6930189" cy="365125"/>
          </a:xfrm>
        </p:spPr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20EA-8356-6C40-A521-185F5FC4232A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1"/>
          <a:stretch/>
        </p:blipFill>
        <p:spPr>
          <a:xfrm>
            <a:off x="4648200" y="1174680"/>
            <a:ext cx="4038600" cy="24721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79"/>
          <a:stretch/>
        </p:blipFill>
        <p:spPr>
          <a:xfrm>
            <a:off x="475940" y="3768879"/>
            <a:ext cx="4023360" cy="2312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572000" y="3349460"/>
            <a:ext cx="396240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80"/>
              </a:lnSpc>
              <a:spcAft>
                <a:spcPts val="200"/>
              </a:spcAft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Special S&amp;ME Considerations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122" y="5640004"/>
            <a:ext cx="352425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80"/>
              </a:lnSpc>
              <a:spcAft>
                <a:spcPts val="200"/>
              </a:spcAft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National Defense Implications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2506" y="1270620"/>
            <a:ext cx="406679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980"/>
              </a:lnSpc>
              <a:spcAft>
                <a:spcPts val="200"/>
              </a:spcAft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Manufacturing Cyber Threats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"/>
          <a:stretch/>
        </p:blipFill>
        <p:spPr>
          <a:xfrm>
            <a:off x="4658248" y="3775396"/>
            <a:ext cx="4028551" cy="23064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475746" y="3784919"/>
            <a:ext cx="43073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980"/>
              </a:lnSpc>
              <a:spcAft>
                <a:spcPts val="200"/>
              </a:spcAft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Existing and Emerging Technology</a:t>
            </a:r>
          </a:p>
        </p:txBody>
      </p:sp>
    </p:spTree>
    <p:extLst>
      <p:ext uri="{BB962C8B-B14F-4D97-AF65-F5344CB8AC3E}">
        <p14:creationId xmlns:p14="http://schemas.microsoft.com/office/powerpoint/2010/main" val="10425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5134" y="6405102"/>
            <a:ext cx="1236662" cy="365125"/>
          </a:xfrm>
        </p:spPr>
        <p:txBody>
          <a:bodyPr/>
          <a:lstStyle/>
          <a:p>
            <a:fld id="{BF9B30E5-C562-6941-8730-644FFA3E86AD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786563" y="6440932"/>
            <a:ext cx="2133600" cy="365125"/>
          </a:xfrm>
        </p:spPr>
        <p:txBody>
          <a:bodyPr/>
          <a:lstStyle/>
          <a:p>
            <a:pPr algn="r"/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06724" y="198059"/>
            <a:ext cx="7886700" cy="679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NDIA CFAM JWG Vision </a:t>
            </a:r>
            <a:r>
              <a:rPr lang="mr-IN" altLang="en-US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–</a:t>
            </a:r>
            <a:r>
              <a:rPr lang="en-US" altLang="en-US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 </a:t>
            </a:r>
            <a:r>
              <a:rPr lang="en-US" altLang="en-US" i="1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In Red Team Review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64657" y="6480619"/>
            <a:ext cx="6631806" cy="35401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DRAFT Predecisional Material from NDIA Cybersecurity for Advanced Manufacturing Joint Working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465" y="2422352"/>
            <a:ext cx="7786837" cy="17338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DoD and defense prime contractors are catalysts for creating a robust cyber-resilient U.S. industrial base connected through trustworthy manufacturing networks that respond rapidly to national security needs. </a:t>
            </a:r>
          </a:p>
        </p:txBody>
      </p:sp>
    </p:spTree>
    <p:extLst>
      <p:ext uri="{BB962C8B-B14F-4D97-AF65-F5344CB8AC3E}">
        <p14:creationId xmlns:p14="http://schemas.microsoft.com/office/powerpoint/2010/main" val="1455079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04"/>
            <a:ext cx="8058150" cy="880269"/>
          </a:xfrm>
        </p:spPr>
        <p:txBody>
          <a:bodyPr>
            <a:normAutofit/>
          </a:bodyPr>
          <a:lstStyle/>
          <a:p>
            <a:r>
              <a:rPr lang="en-US" sz="2800" dirty="0"/>
              <a:t>Top Level 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169"/>
            <a:ext cx="7820526" cy="37128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Establish, and adequately fund, a new program for manufacturing cybersecurity capabilities in the industrial base, with a DASD-level champion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Establish, and share the cost of, a Public-Private Partnership for Security in American Manufacturing 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Incentivize industrial modernization for cyber-secure defense manufacturing through the use of innovative contracting authorities 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Give high priority to R&amp;D in cybersecurity for manufacturing through targeted project funding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0E5-C562-6941-8730-644FFA3E86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453" y="5276802"/>
            <a:ext cx="805815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2200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Report and recommendations under review by Red Team comprised of seven government and seven industry reviewers</a:t>
            </a:r>
          </a:p>
        </p:txBody>
      </p:sp>
    </p:spTree>
    <p:extLst>
      <p:ext uri="{BB962C8B-B14F-4D97-AF65-F5344CB8AC3E}">
        <p14:creationId xmlns:p14="http://schemas.microsoft.com/office/powerpoint/2010/main" val="941087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04"/>
            <a:ext cx="8058150" cy="880269"/>
          </a:xfrm>
        </p:spPr>
        <p:txBody>
          <a:bodyPr>
            <a:normAutofit/>
          </a:bodyPr>
          <a:lstStyle/>
          <a:p>
            <a:r>
              <a:rPr lang="en-US" sz="28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169"/>
            <a:ext cx="7820526" cy="30629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Integrate Red Team recommendations 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Submit formal report to DoD 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Continue to collaborate with DoD and other agencies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Engage in outreach to share progress, validate findings, and continue information collection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0E5-C562-6941-8730-644FFA3E86A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609834"/>
            <a:ext cx="805815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2200" dirty="0">
                <a:solidFill>
                  <a:srgbClr val="C00000"/>
                </a:solidFill>
                <a:latin typeface="Candara" panose="020E0502030303020204" pitchFamily="34" charset="0"/>
                <a:ea typeface="Candara Regular" charset="0"/>
                <a:cs typeface="Candara Regular" charset="0"/>
              </a:rPr>
              <a:t>Report will be coordinated within DoD, and other government agencies as appropriate, after new leadership team is in place</a:t>
            </a:r>
          </a:p>
        </p:txBody>
      </p:sp>
    </p:spTree>
    <p:extLst>
      <p:ext uri="{BB962C8B-B14F-4D97-AF65-F5344CB8AC3E}">
        <p14:creationId xmlns:p14="http://schemas.microsoft.com/office/powerpoint/2010/main" val="317912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Manufacturing network threats and implications</a:t>
            </a:r>
          </a:p>
        </p:txBody>
      </p:sp>
    </p:spTree>
    <p:extLst>
      <p:ext uri="{BB962C8B-B14F-4D97-AF65-F5344CB8AC3E}">
        <p14:creationId xmlns:p14="http://schemas.microsoft.com/office/powerpoint/2010/main" val="1415489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04"/>
            <a:ext cx="8058150" cy="8802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Cybersecurity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168"/>
            <a:ext cx="7820526" cy="4188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Targeted </a:t>
            </a:r>
            <a:r>
              <a:rPr lang="en-US" sz="2000" dirty="0" smtClean="0"/>
              <a:t>attack campaigns </a:t>
            </a:r>
            <a:r>
              <a:rPr lang="en-US" sz="2000" dirty="0"/>
              <a:t>are on the rise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Spear </a:t>
            </a:r>
            <a:r>
              <a:rPr lang="en-US" sz="2000" dirty="0" smtClean="0"/>
              <a:t>phishing</a:t>
            </a:r>
            <a:r>
              <a:rPr lang="en-US" sz="2000" dirty="0"/>
              <a:t>:  91% of all attacks start here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76% of </a:t>
            </a:r>
            <a:r>
              <a:rPr lang="en-US" sz="2000" dirty="0" smtClean="0"/>
              <a:t>legitimate websites </a:t>
            </a:r>
            <a:r>
              <a:rPr lang="en-US" sz="2000" dirty="0"/>
              <a:t>have vulnerabilities (20% critical)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Almost 1M new malware threats were created each day last year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45% more people were subject to </a:t>
            </a:r>
            <a:r>
              <a:rPr lang="en-US" sz="2000" dirty="0" smtClean="0"/>
              <a:t>digital extortion </a:t>
            </a:r>
            <a:r>
              <a:rPr lang="en-US" sz="2000" dirty="0"/>
              <a:t>last year</a:t>
            </a:r>
          </a:p>
          <a:p>
            <a:pPr>
              <a:lnSpc>
                <a:spcPct val="120000"/>
              </a:lnSpc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IoT threats are a growing concern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7,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Predecisional Material from NDIA Cybersecurity for Advanced Manufacturing Joint Working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30E5-C562-6941-8730-644FFA3E86A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0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roDef 2017 Slide Template" id="{9C0900F7-C280-2E44-97AD-83A33F3DB528}" vid="{2F6094C2-EFBD-0741-BB0C-C681CC57B96E}"/>
    </a:ext>
  </a:extLst>
</a:theme>
</file>

<file path=ppt/theme/theme2.xml><?xml version="1.0" encoding="utf-8"?>
<a:theme xmlns:a="http://schemas.openxmlformats.org/drawingml/2006/main" name="NDIA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IA 3" id="{89233A82-4D06-8B4D-8742-F66C9EB88713}" vid="{D7B81B18-F9B9-194A-A2A0-7843BE26A69D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roDef 2017 Slide Template" id="{9C0900F7-C280-2E44-97AD-83A33F3DB528}" vid="{2F6094C2-EFBD-0741-BB0C-C681CC57B96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1855</Words>
  <Application>Microsoft Office PowerPoint</Application>
  <PresentationFormat>On-screen Show (4:3)</PresentationFormat>
  <Paragraphs>269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Candara</vt:lpstr>
      <vt:lpstr>Candara Regular</vt:lpstr>
      <vt:lpstr>Wingdings</vt:lpstr>
      <vt:lpstr>1_Custom Design</vt:lpstr>
      <vt:lpstr>NDIA 3</vt:lpstr>
      <vt:lpstr>2_Custom Design</vt:lpstr>
      <vt:lpstr>Cybersecurity for  Advanced Manufacturing (CFAM)</vt:lpstr>
      <vt:lpstr>PowerPoint Presentation</vt:lpstr>
      <vt:lpstr>NDIA White Paper: National Security Implications</vt:lpstr>
      <vt:lpstr>Study Elements</vt:lpstr>
      <vt:lpstr>PowerPoint Presentation</vt:lpstr>
      <vt:lpstr>Top Level Recommendations </vt:lpstr>
      <vt:lpstr>Next Steps</vt:lpstr>
      <vt:lpstr>Manufacturing network threats and implications</vt:lpstr>
      <vt:lpstr>Cybersecurity</vt:lpstr>
      <vt:lpstr>State of Manufacturing Security</vt:lpstr>
      <vt:lpstr>Particular Manufacturing Vulnerabilities</vt:lpstr>
      <vt:lpstr>Implications</vt:lpstr>
      <vt:lpstr>Manufacturing organization and culture</vt:lpstr>
      <vt:lpstr>Behavioral Challenges</vt:lpstr>
      <vt:lpstr>Behavioral Challenges</vt:lpstr>
      <vt:lpstr>Behavioral Challenges</vt:lpstr>
      <vt:lpstr>Behavioral Challenges</vt:lpstr>
      <vt:lpstr>CFAM consideration in existing policies, framework, and regulations</vt:lpstr>
      <vt:lpstr>CFAM and DoD Policy: Quick Summary</vt:lpstr>
      <vt:lpstr>Special Considerations for S&amp;MEs</vt:lpstr>
      <vt:lpstr>Cybersecurity: Most Manufacturers are Small &amp; Medium Enterprises (S&amp;MEs)</vt:lpstr>
      <vt:lpstr>DFARS: Small and Mid-Size Enterprises (S&amp;MEs)</vt:lpstr>
      <vt:lpstr>Existing and emerging technology</vt:lpstr>
      <vt:lpstr>PowerPoint Presentation</vt:lpstr>
      <vt:lpstr>Questions?</vt:lpstr>
      <vt:lpstr>Backup</vt:lpstr>
      <vt:lpstr>Subjects addressed at DoD Cybersecurity Challenges Industry Day, 23 June 2017</vt:lpstr>
      <vt:lpstr>Subjects addressed at DoD Cybersecurity Challenges Industry Day, 23 June 2017</vt:lpstr>
      <vt:lpstr>Subjects addressed at DoD Cybersecurity Challenges Industry Day, 23 June 2017</vt:lpstr>
      <vt:lpstr>Subjects addressed at DoD Cybersecurity Challenges Industry Day, 23 June 2017</vt:lpstr>
      <vt:lpstr>Subjects addressed at DoD Cybersecurity Challenges Industry Day, 23 June 2017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Rebecca Racosky</dc:creator>
  <cp:lastModifiedBy>PSAV</cp:lastModifiedBy>
  <cp:revision>190</cp:revision>
  <dcterms:modified xsi:type="dcterms:W3CDTF">2017-09-07T19:59:17Z</dcterms:modified>
</cp:coreProperties>
</file>