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9" r:id="rId1"/>
    <p:sldMasterId id="2147483722" r:id="rId2"/>
    <p:sldMasterId id="2147483742" r:id="rId3"/>
    <p:sldMasterId id="2147483756" r:id="rId4"/>
  </p:sldMasterIdLst>
  <p:notesMasterIdLst>
    <p:notesMasterId r:id="rId31"/>
  </p:notesMasterIdLst>
  <p:handoutMasterIdLst>
    <p:handoutMasterId r:id="rId32"/>
  </p:handoutMasterIdLst>
  <p:sldIdLst>
    <p:sldId id="402" r:id="rId5"/>
    <p:sldId id="403" r:id="rId6"/>
    <p:sldId id="470" r:id="rId7"/>
    <p:sldId id="261" r:id="rId8"/>
    <p:sldId id="472" r:id="rId9"/>
    <p:sldId id="262" r:id="rId10"/>
    <p:sldId id="345" r:id="rId11"/>
    <p:sldId id="447" r:id="rId12"/>
    <p:sldId id="455" r:id="rId13"/>
    <p:sldId id="429" r:id="rId14"/>
    <p:sldId id="421" r:id="rId15"/>
    <p:sldId id="438" r:id="rId16"/>
    <p:sldId id="469" r:id="rId17"/>
    <p:sldId id="439" r:id="rId18"/>
    <p:sldId id="468" r:id="rId19"/>
    <p:sldId id="462" r:id="rId20"/>
    <p:sldId id="465" r:id="rId21"/>
    <p:sldId id="471" r:id="rId22"/>
    <p:sldId id="458" r:id="rId23"/>
    <p:sldId id="464" r:id="rId24"/>
    <p:sldId id="443" r:id="rId25"/>
    <p:sldId id="473" r:id="rId26"/>
    <p:sldId id="444" r:id="rId27"/>
    <p:sldId id="466" r:id="rId28"/>
    <p:sldId id="283" r:id="rId29"/>
    <p:sldId id="414" r:id="rId30"/>
  </p:sldIdLst>
  <p:sldSz cx="16256000" cy="9144000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49DFF6-004F-4412-90C1-D6A0AEA0E67C}">
          <p14:sldIdLst>
            <p14:sldId id="402"/>
            <p14:sldId id="403"/>
            <p14:sldId id="470"/>
            <p14:sldId id="261"/>
            <p14:sldId id="472"/>
            <p14:sldId id="262"/>
            <p14:sldId id="345"/>
            <p14:sldId id="447"/>
            <p14:sldId id="455"/>
            <p14:sldId id="429"/>
            <p14:sldId id="421"/>
            <p14:sldId id="438"/>
            <p14:sldId id="469"/>
            <p14:sldId id="439"/>
          </p14:sldIdLst>
        </p14:section>
        <p14:section name="Nashville trends, implications" id="{DDE1542B-5BCC-4E38-80E3-20D72EF0857B}">
          <p14:sldIdLst>
            <p14:sldId id="468"/>
            <p14:sldId id="462"/>
            <p14:sldId id="465"/>
            <p14:sldId id="471"/>
            <p14:sldId id="458"/>
            <p14:sldId id="464"/>
            <p14:sldId id="443"/>
            <p14:sldId id="473"/>
            <p14:sldId id="444"/>
            <p14:sldId id="466"/>
            <p14:sldId id="283"/>
            <p14:sldId id="4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tro" initials="M" lastIdx="1" clrIdx="2"/>
  <p:cmAuthor id="1" name="Alan Berube" initials="AB" lastIdx="1" clrIdx="0">
    <p:extLst>
      <p:ext uri="{19B8F6BF-5375-455C-9EA6-DF929625EA0E}">
        <p15:presenceInfo xmlns:p15="http://schemas.microsoft.com/office/powerpoint/2012/main" userId="Alan Berube" providerId="None"/>
      </p:ext>
    </p:extLst>
  </p:cmAuthor>
  <p:cmAuthor id="2" name="Mark Muro" initials="MM" lastIdx="8" clrIdx="1">
    <p:extLst>
      <p:ext uri="{19B8F6BF-5375-455C-9EA6-DF929625EA0E}">
        <p15:presenceInfo xmlns:p15="http://schemas.microsoft.com/office/powerpoint/2012/main" userId="Mark Muro" providerId="None"/>
      </p:ext>
    </p:extLst>
  </p:cmAuthor>
  <p:cmAuthor id="3" name="Nathan Arnosti" initials="NA" lastIdx="3" clrIdx="3">
    <p:extLst>
      <p:ext uri="{19B8F6BF-5375-455C-9EA6-DF929625EA0E}">
        <p15:presenceInfo xmlns:p15="http://schemas.microsoft.com/office/powerpoint/2012/main" userId="S-1-5-21-941978686-1815096360-3273509800-44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D3B"/>
    <a:srgbClr val="FDA563"/>
    <a:srgbClr val="C00000"/>
    <a:srgbClr val="9D151E"/>
    <a:srgbClr val="F03B21"/>
    <a:srgbClr val="FFC000"/>
    <a:srgbClr val="A6A6A6"/>
    <a:srgbClr val="BD1A26"/>
    <a:srgbClr val="FECC5B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BBFC77FB-9ED0-4EC9-95AA-A1379042E64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1" autoAdjust="0"/>
    <p:restoredTop sz="75502" autoAdjust="0"/>
  </p:normalViewPr>
  <p:slideViewPr>
    <p:cSldViewPr snapToGrid="0">
      <p:cViewPr varScale="1">
        <p:scale>
          <a:sx n="83" d="100"/>
          <a:sy n="83" d="100"/>
        </p:scale>
        <p:origin x="498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pnas01\Files_MET\PDrive\Projects\MANUFACTURING\ADVANCED%20INDUSTRIES\DIGITALIZATION\Graphics\Digitization%20graphics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pnas01\Files_MET\PDrive\Projects\MANUFACTURING\ADVANCED%20INDUSTRIES\DIGITALIZATION\Presentations\060717_PhillyMSFT\Data%20for%20Philly%20Deck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pnas01\Files_MET\PDrive\Projects\MANUFACTURING\ADVANCED%20INDUSTRIES\DIGITALIZATION\Presentations\060717_PhillyMSFT\Data%20for%20Philly%20Deck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pnas01\files_met\users\SLiu\Research\Digitization_cleaned\ind_resul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P:\Projects\MANUFACTURING\ADVANCED%20INDUSTRIES\DIGITALIZATION\Presentations\090717_NACFAM\Scratc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P:\Projects\MANUFACTURING\ADVANCED%20INDUSTRIES\DIGITALIZATION\Presentations\090717_NACFAM\Scratch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3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en-US" sz="30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computer/IT college graduates</a:t>
            </a:r>
            <a:r>
              <a:rPr lang="en-US" sz="3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versus U.S. </a:t>
            </a:r>
            <a:r>
              <a:rPr lang="en-US" sz="3000" baseline="0" dirty="0" smtClean="0">
                <a:solidFill>
                  <a:srgbClr val="FD8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 market needs</a:t>
            </a:r>
            <a:r>
              <a:rPr lang="en-US" sz="3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2014 - 2024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452437658950872E-2"/>
          <c:y val="0.23828163963252225"/>
          <c:w val="0.96473928271068843"/>
          <c:h val="0.53214755623804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Computer-IT college grads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Annual production/need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8-4A3D-9030-D25969E1F7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workers needed in computer-IT industries</c:v>
                </c:pt>
              </c:strCache>
            </c:strRef>
          </c:tx>
          <c:spPr>
            <a:solidFill>
              <a:srgbClr val="FD8D3B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Annual production/need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78-4A3D-9030-D25969E1F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5858520"/>
        <c:axId val="415865080"/>
      </c:barChart>
      <c:catAx>
        <c:axId val="415858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5865080"/>
        <c:crosses val="autoZero"/>
        <c:auto val="1"/>
        <c:lblAlgn val="ctr"/>
        <c:lblOffset val="100"/>
        <c:noMultiLvlLbl val="0"/>
      </c:catAx>
      <c:valAx>
        <c:axId val="4158650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5858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441582370789877E-2"/>
          <c:y val="0.28948625306792353"/>
          <c:w val="0.82460003074793498"/>
          <c:h val="0.537641274372867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'Figure 1'!$A$11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rgbClr val="BD1A2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D5C6DDB-D684-438D-964D-DFDAC93AE5CE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D00-4D37-A1EB-9415E3E48E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96F54A-5E86-4F26-BDB4-93CB310B1637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D00-4D37-A1EB-9415E3E48E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'Figure 1'!$B$10:$C$10</c:f>
              <c:numCache>
                <c:formatCode>General</c:formatCode>
                <c:ptCount val="2"/>
                <c:pt idx="0">
                  <c:v>2002</c:v>
                </c:pt>
                <c:pt idx="1">
                  <c:v>2016</c:v>
                </c:pt>
              </c:numCache>
            </c:numRef>
          </c:cat>
          <c:val>
            <c:numRef>
              <c:f>'Figure 1'!$B$11:$C$11</c:f>
              <c:numCache>
                <c:formatCode>0%</c:formatCode>
                <c:ptCount val="2"/>
                <c:pt idx="0">
                  <c:v>0.56000000000000005</c:v>
                </c:pt>
                <c:pt idx="1">
                  <c:v>0.3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'Figure 1'!$D$11:$E$11</c15:f>
                <c15:dlblRangeCache>
                  <c:ptCount val="2"/>
                  <c:pt idx="0">
                    <c:v>69 M</c:v>
                  </c:pt>
                  <c:pt idx="1">
                    <c:v>41 M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9D00-4D37-A1EB-9415E3E48E51}"/>
            </c:ext>
          </c:extLst>
        </c:ser>
        <c:ser>
          <c:idx val="1"/>
          <c:order val="1"/>
          <c:tx>
            <c:strRef>
              <c:f>'Figure 1'!$A$12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FD8D3B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3C82258-4388-484F-987F-F5A943134038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D00-4D37-A1EB-9415E3E48E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C68160C-80B2-47A1-BF6E-129AB82CD7DB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D00-4D37-A1EB-9415E3E48E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'Figure 1'!$B$10:$C$10</c:f>
              <c:numCache>
                <c:formatCode>General</c:formatCode>
                <c:ptCount val="2"/>
                <c:pt idx="0">
                  <c:v>2002</c:v>
                </c:pt>
                <c:pt idx="1">
                  <c:v>2016</c:v>
                </c:pt>
              </c:numCache>
            </c:numRef>
          </c:cat>
          <c:val>
            <c:numRef>
              <c:f>'Figure 1'!$B$12:$C$12</c:f>
              <c:numCache>
                <c:formatCode>0%</c:formatCode>
                <c:ptCount val="2"/>
                <c:pt idx="0">
                  <c:v>0.4</c:v>
                </c:pt>
                <c:pt idx="1">
                  <c:v>0.48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'Figure 1'!$D$12:$E$12</c15:f>
                <c15:dlblRangeCache>
                  <c:ptCount val="2"/>
                  <c:pt idx="0">
                    <c:v>49 M</c:v>
                  </c:pt>
                  <c:pt idx="1">
                    <c:v>66 M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9D00-4D37-A1EB-9415E3E48E51}"/>
            </c:ext>
          </c:extLst>
        </c:ser>
        <c:ser>
          <c:idx val="2"/>
          <c:order val="2"/>
          <c:tx>
            <c:strRef>
              <c:f>'Figure 1'!$A$13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rgbClr val="FECC5B"/>
            </a:solidFill>
            <a:ln>
              <a:solidFill>
                <a:srgbClr val="43A3E5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724B41C-6FD0-4CB0-939E-3E3FC9061D29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9D00-4D37-A1EB-9415E3E48E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4D0AA70-B207-4AAB-8C78-8B20BA6E6A32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9D00-4D37-A1EB-9415E3E48E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'Figure 1'!$B$10:$C$10</c:f>
              <c:numCache>
                <c:formatCode>General</c:formatCode>
                <c:ptCount val="2"/>
                <c:pt idx="0">
                  <c:v>2002</c:v>
                </c:pt>
                <c:pt idx="1">
                  <c:v>2016</c:v>
                </c:pt>
              </c:numCache>
            </c:numRef>
          </c:cat>
          <c:val>
            <c:numRef>
              <c:f>'Figure 1'!$B$13:$C$13</c:f>
              <c:numCache>
                <c:formatCode>0%</c:formatCode>
                <c:ptCount val="2"/>
                <c:pt idx="0">
                  <c:v>0.05</c:v>
                </c:pt>
                <c:pt idx="1">
                  <c:v>0.23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'Figure 1'!$D$13:$E$13</c15:f>
                <c15:dlblRangeCache>
                  <c:ptCount val="2"/>
                  <c:pt idx="0">
                    <c:v>6 M</c:v>
                  </c:pt>
                  <c:pt idx="1">
                    <c:v>32 M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9D00-4D37-A1EB-9415E3E48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serLines>
          <c:spPr>
            <a:ln>
              <a:solidFill>
                <a:sysClr val="window" lastClr="FFFFFF"/>
              </a:solidFill>
            </a:ln>
          </c:spPr>
        </c:serLines>
        <c:axId val="-2073646176"/>
        <c:axId val="-2073624000"/>
      </c:barChart>
      <c:catAx>
        <c:axId val="-2073646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30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73624000"/>
        <c:crosses val="autoZero"/>
        <c:auto val="0"/>
        <c:lblAlgn val="ctr"/>
        <c:lblOffset val="100"/>
        <c:noMultiLvlLbl val="0"/>
      </c:catAx>
      <c:valAx>
        <c:axId val="-2073624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-2073646176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268800828829502"/>
          <c:y val="0.94296632445071149"/>
          <c:w val="0.57163397642451497"/>
          <c:h val="3.7789279293261299E-2"/>
        </c:manualLayout>
      </c:layout>
      <c:overlay val="0"/>
      <c:txPr>
        <a:bodyPr/>
        <a:lstStyle/>
        <a:p>
          <a:pPr>
            <a:defRPr sz="3000" baseline="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'fig 6'!$B$4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rgbClr val="FECC5B"/>
            </a:solidFill>
            <a:ln>
              <a:noFill/>
            </a:ln>
            <a:effectLst/>
          </c:spPr>
          <c:invertIfNegative val="0"/>
          <c:cat>
            <c:strRef>
              <c:f>'fig 6'!$A$5:$A$27</c:f>
              <c:strCache>
                <c:ptCount val="11"/>
                <c:pt idx="0">
                  <c:v>Nursing and Residential Care Facilities</c:v>
                </c:pt>
                <c:pt idx="1">
                  <c:v>Accommodation and Food Services</c:v>
                </c:pt>
                <c:pt idx="2">
                  <c:v>Retail Trade</c:v>
                </c:pt>
                <c:pt idx="3">
                  <c:v>Construction</c:v>
                </c:pt>
                <c:pt idx="4">
                  <c:v>Transportation and Warehousing</c:v>
                </c:pt>
                <c:pt idx="5">
                  <c:v>Health Care services and Hospitals</c:v>
                </c:pt>
                <c:pt idx="6">
                  <c:v>Educational Services</c:v>
                </c:pt>
                <c:pt idx="8">
                  <c:v>Utilities</c:v>
                </c:pt>
                <c:pt idx="9">
                  <c:v>Finance and Insurance</c:v>
                </c:pt>
                <c:pt idx="10">
                  <c:v>Information &amp; Communication Technology</c:v>
                </c:pt>
              </c:strCache>
            </c:strRef>
          </c:cat>
          <c:val>
            <c:numRef>
              <c:f>'fig 6'!$B$5:$B$27</c:f>
              <c:numCache>
                <c:formatCode>0.0%</c:formatCode>
                <c:ptCount val="11"/>
                <c:pt idx="0">
                  <c:v>5.8941611277970297E-2</c:v>
                </c:pt>
                <c:pt idx="1">
                  <c:v>6.3218369994308896E-2</c:v>
                </c:pt>
                <c:pt idx="2">
                  <c:v>9.4554367873199693E-2</c:v>
                </c:pt>
                <c:pt idx="3">
                  <c:v>0.11213048874627</c:v>
                </c:pt>
                <c:pt idx="4">
                  <c:v>0.15823013635008501</c:v>
                </c:pt>
                <c:pt idx="5">
                  <c:v>0.24177725500824601</c:v>
                </c:pt>
                <c:pt idx="6">
                  <c:v>0.31761012731948801</c:v>
                </c:pt>
                <c:pt idx="7">
                  <c:v>0.33540898986172801</c:v>
                </c:pt>
                <c:pt idx="8">
                  <c:v>0.36255837488551401</c:v>
                </c:pt>
                <c:pt idx="9">
                  <c:v>0.50145436308417901</c:v>
                </c:pt>
                <c:pt idx="10">
                  <c:v>0.70062966658600001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F-481B-B121-556354B9F8C9}"/>
            </c:ext>
          </c:extLst>
        </c:ser>
        <c:ser>
          <c:idx val="1"/>
          <c:order val="1"/>
          <c:tx>
            <c:strRef>
              <c:f>'fig 6'!$C$4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FD8D3B"/>
            </a:solidFill>
            <a:ln>
              <a:noFill/>
            </a:ln>
            <a:effectLst/>
          </c:spPr>
          <c:invertIfNegative val="0"/>
          <c:cat>
            <c:strRef>
              <c:f>'fig 6'!$A$5:$A$27</c:f>
              <c:strCache>
                <c:ptCount val="11"/>
                <c:pt idx="0">
                  <c:v>Nursing and Residential Care Facilities</c:v>
                </c:pt>
                <c:pt idx="1">
                  <c:v>Accommodation and Food Services</c:v>
                </c:pt>
                <c:pt idx="2">
                  <c:v>Retail Trade</c:v>
                </c:pt>
                <c:pt idx="3">
                  <c:v>Construction</c:v>
                </c:pt>
                <c:pt idx="4">
                  <c:v>Transportation and Warehousing</c:v>
                </c:pt>
                <c:pt idx="5">
                  <c:v>Health Care services and Hospitals</c:v>
                </c:pt>
                <c:pt idx="6">
                  <c:v>Educational Services</c:v>
                </c:pt>
                <c:pt idx="8">
                  <c:v>Utilities</c:v>
                </c:pt>
                <c:pt idx="9">
                  <c:v>Finance and Insurance</c:v>
                </c:pt>
                <c:pt idx="10">
                  <c:v>Information &amp; Communication Technology</c:v>
                </c:pt>
              </c:strCache>
            </c:strRef>
          </c:cat>
          <c:val>
            <c:numRef>
              <c:f>'fig 6'!$C$5:$C$27</c:f>
              <c:numCache>
                <c:formatCode>0.0%</c:formatCode>
                <c:ptCount val="11"/>
                <c:pt idx="0">
                  <c:v>0.34341290835058402</c:v>
                </c:pt>
                <c:pt idx="1">
                  <c:v>0.32990760970405802</c:v>
                </c:pt>
                <c:pt idx="2">
                  <c:v>0.78503882770474898</c:v>
                </c:pt>
                <c:pt idx="3">
                  <c:v>0.337362267826812</c:v>
                </c:pt>
                <c:pt idx="4">
                  <c:v>0.24093947132450799</c:v>
                </c:pt>
                <c:pt idx="5">
                  <c:v>0.60585365079984099</c:v>
                </c:pt>
                <c:pt idx="6">
                  <c:v>0.55101247716148505</c:v>
                </c:pt>
                <c:pt idx="7">
                  <c:v>0.48251890443295298</c:v>
                </c:pt>
                <c:pt idx="8">
                  <c:v>0.55468857822754303</c:v>
                </c:pt>
                <c:pt idx="9">
                  <c:v>0.49300249693296799</c:v>
                </c:pt>
                <c:pt idx="10">
                  <c:v>0.28784789658980597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FF-481B-B121-556354B9F8C9}"/>
            </c:ext>
          </c:extLst>
        </c:ser>
        <c:ser>
          <c:idx val="2"/>
          <c:order val="2"/>
          <c:tx>
            <c:strRef>
              <c:f>'fig 6'!$D$4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rgbClr val="BD1A26"/>
            </a:solidFill>
            <a:ln>
              <a:noFill/>
            </a:ln>
            <a:effectLst/>
          </c:spPr>
          <c:invertIfNegative val="0"/>
          <c:cat>
            <c:strRef>
              <c:f>'fig 6'!$A$5:$A$27</c:f>
              <c:strCache>
                <c:ptCount val="11"/>
                <c:pt idx="0">
                  <c:v>Nursing and Residential Care Facilities</c:v>
                </c:pt>
                <c:pt idx="1">
                  <c:v>Accommodation and Food Services</c:v>
                </c:pt>
                <c:pt idx="2">
                  <c:v>Retail Trade</c:v>
                </c:pt>
                <c:pt idx="3">
                  <c:v>Construction</c:v>
                </c:pt>
                <c:pt idx="4">
                  <c:v>Transportation and Warehousing</c:v>
                </c:pt>
                <c:pt idx="5">
                  <c:v>Health Care services and Hospitals</c:v>
                </c:pt>
                <c:pt idx="6">
                  <c:v>Educational Services</c:v>
                </c:pt>
                <c:pt idx="8">
                  <c:v>Utilities</c:v>
                </c:pt>
                <c:pt idx="9">
                  <c:v>Finance and Insurance</c:v>
                </c:pt>
                <c:pt idx="10">
                  <c:v>Information &amp; Communication Technology</c:v>
                </c:pt>
              </c:strCache>
            </c:strRef>
          </c:cat>
          <c:val>
            <c:numRef>
              <c:f>'fig 6'!$D$5:$D$27</c:f>
              <c:numCache>
                <c:formatCode>0.0%</c:formatCode>
                <c:ptCount val="11"/>
                <c:pt idx="0">
                  <c:v>0.59764548037144605</c:v>
                </c:pt>
                <c:pt idx="1">
                  <c:v>0.60687402030163295</c:v>
                </c:pt>
                <c:pt idx="2">
                  <c:v>0.120406804422052</c:v>
                </c:pt>
                <c:pt idx="3">
                  <c:v>0.55050724342691804</c:v>
                </c:pt>
                <c:pt idx="4">
                  <c:v>0.60083039232540603</c:v>
                </c:pt>
                <c:pt idx="5">
                  <c:v>0.152369094191913</c:v>
                </c:pt>
                <c:pt idx="6">
                  <c:v>0.131377395519027</c:v>
                </c:pt>
                <c:pt idx="7">
                  <c:v>0.18207210570531801</c:v>
                </c:pt>
                <c:pt idx="8">
                  <c:v>8.2753046886943404E-2</c:v>
                </c:pt>
                <c:pt idx="9">
                  <c:v>5.5431399828534001E-3</c:v>
                </c:pt>
                <c:pt idx="10">
                  <c:v>1.15224368241945E-2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FF-481B-B121-556354B9F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22227384"/>
        <c:axId val="422236568"/>
      </c:barChart>
      <c:catAx>
        <c:axId val="422227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2236568"/>
        <c:crosses val="autoZero"/>
        <c:auto val="1"/>
        <c:lblAlgn val="ctr"/>
        <c:lblOffset val="100"/>
        <c:noMultiLvlLbl val="0"/>
      </c:catAx>
      <c:valAx>
        <c:axId val="42223656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2227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195842773677489"/>
          <c:y val="0.91622964658838124"/>
          <c:w val="0.39608314452645021"/>
          <c:h val="8.3770353411618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5153554934114"/>
          <c:y val="1.4905838056951535E-2"/>
          <c:w val="0.87995473896157295"/>
          <c:h val="0.91662736275612611"/>
        </c:manualLayout>
      </c:layout>
      <c:scatterChart>
        <c:scatterStyle val="lineMarker"/>
        <c:varyColors val="0"/>
        <c:ser>
          <c:idx val="0"/>
          <c:order val="0"/>
          <c:tx>
            <c:strRef>
              <c:f>'Table 2'!$C$4</c:f>
              <c:strCache>
                <c:ptCount val="1"/>
                <c:pt idx="0">
                  <c:v>Productivity Change 
10-16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8"/>
            <c:spPr>
              <a:solidFill>
                <a:srgbClr val="FF93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2"/>
            <c:marker>
              <c:symbol val="circle"/>
              <c:size val="25"/>
              <c:spPr>
                <a:solidFill>
                  <a:srgbClr val="C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2F-457A-A639-3B5ED33E4A87}"/>
              </c:ext>
            </c:extLst>
          </c:dPt>
          <c:trendline>
            <c:spPr>
              <a:ln w="38100" cap="flat" cmpd="sng" algn="ctr">
                <a:solidFill>
                  <a:schemeClr val="accent4">
                    <a:shade val="95000"/>
                    <a:satMod val="104999"/>
                  </a:schemeClr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'Table 2'!$B$5:$B$27</c:f>
              <c:numCache>
                <c:formatCode>0</c:formatCode>
                <c:ptCount val="23"/>
                <c:pt idx="0">
                  <c:v>54.757314498373098</c:v>
                </c:pt>
                <c:pt idx="1">
                  <c:v>54.712093488941498</c:v>
                </c:pt>
                <c:pt idx="2">
                  <c:v>52.086199667700001</c:v>
                </c:pt>
                <c:pt idx="3">
                  <c:v>50.957503861630599</c:v>
                </c:pt>
                <c:pt idx="4">
                  <c:v>45.959975384173703</c:v>
                </c:pt>
                <c:pt idx="5">
                  <c:v>45.024360916037203</c:v>
                </c:pt>
                <c:pt idx="6">
                  <c:v>44.485639232982699</c:v>
                </c:pt>
                <c:pt idx="7">
                  <c:v>44.415300940733601</c:v>
                </c:pt>
                <c:pt idx="8">
                  <c:v>44.171882513438199</c:v>
                </c:pt>
                <c:pt idx="9">
                  <c:v>42.7956269314111</c:v>
                </c:pt>
                <c:pt idx="10">
                  <c:v>41.090923612758999</c:v>
                </c:pt>
                <c:pt idx="11">
                  <c:v>40.694181074206</c:v>
                </c:pt>
                <c:pt idx="12">
                  <c:v>39.259308838122799</c:v>
                </c:pt>
                <c:pt idx="13">
                  <c:v>37.252280077870601</c:v>
                </c:pt>
                <c:pt idx="14">
                  <c:v>33.287345498660201</c:v>
                </c:pt>
                <c:pt idx="15">
                  <c:v>33.0029579578854</c:v>
                </c:pt>
                <c:pt idx="16">
                  <c:v>32.927142796358602</c:v>
                </c:pt>
                <c:pt idx="17">
                  <c:v>32.597497552303899</c:v>
                </c:pt>
                <c:pt idx="18">
                  <c:v>32.1292758585885</c:v>
                </c:pt>
                <c:pt idx="19">
                  <c:v>31.7391857544469</c:v>
                </c:pt>
                <c:pt idx="20">
                  <c:v>30.174508657833801</c:v>
                </c:pt>
                <c:pt idx="21">
                  <c:v>29.891441616020799</c:v>
                </c:pt>
                <c:pt idx="22">
                  <c:v>15.7835322845237</c:v>
                </c:pt>
              </c:numCache>
            </c:numRef>
          </c:xVal>
          <c:yVal>
            <c:numRef>
              <c:f>'Table 2'!$C$5:$C$27</c:f>
              <c:numCache>
                <c:formatCode>0.0%</c:formatCode>
                <c:ptCount val="23"/>
                <c:pt idx="0">
                  <c:v>3.3136874648897999E-3</c:v>
                </c:pt>
                <c:pt idx="1">
                  <c:v>8.1691964812113905E-4</c:v>
                </c:pt>
                <c:pt idx="2">
                  <c:v>2.5692446759006698E-2</c:v>
                </c:pt>
                <c:pt idx="3">
                  <c:v>1.9169642963256399E-2</c:v>
                </c:pt>
                <c:pt idx="4">
                  <c:v>7.1658157514695696E-3</c:v>
                </c:pt>
                <c:pt idx="5">
                  <c:v>1.9316446367081399E-3</c:v>
                </c:pt>
                <c:pt idx="6">
                  <c:v>3.9323493263048202E-2</c:v>
                </c:pt>
                <c:pt idx="7">
                  <c:v>2.4660374830727202E-3</c:v>
                </c:pt>
                <c:pt idx="8">
                  <c:v>1.3566497014075E-2</c:v>
                </c:pt>
                <c:pt idx="9">
                  <c:v>6.5625236344108606E-2</c:v>
                </c:pt>
                <c:pt idx="10">
                  <c:v>-2.2774057022671702E-2</c:v>
                </c:pt>
                <c:pt idx="11">
                  <c:v>1.0946800205291001E-2</c:v>
                </c:pt>
                <c:pt idx="12">
                  <c:v>2.8289800673633198E-3</c:v>
                </c:pt>
                <c:pt idx="13">
                  <c:v>-4.6809237409325402E-3</c:v>
                </c:pt>
                <c:pt idx="14">
                  <c:v>-1.6161425420881601E-2</c:v>
                </c:pt>
                <c:pt idx="15">
                  <c:v>-1.2358334045814E-2</c:v>
                </c:pt>
                <c:pt idx="16">
                  <c:v>2.1771613020411498E-3</c:v>
                </c:pt>
                <c:pt idx="17">
                  <c:v>-6.2656790394527402E-3</c:v>
                </c:pt>
                <c:pt idx="18">
                  <c:v>-3.7006906236998201E-3</c:v>
                </c:pt>
                <c:pt idx="19">
                  <c:v>-7.20310971885874E-3</c:v>
                </c:pt>
                <c:pt idx="20">
                  <c:v>-6.5536509132484398E-3</c:v>
                </c:pt>
                <c:pt idx="21">
                  <c:v>-2.9818770705441901E-2</c:v>
                </c:pt>
                <c:pt idx="22">
                  <c:v>-4.6134943576860996E-3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D800-46F8-84B5-3C860E149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6908184"/>
        <c:axId val="466909168"/>
      </c:scatterChart>
      <c:valAx>
        <c:axId val="466908184"/>
        <c:scaling>
          <c:orientation val="minMax"/>
          <c:min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Mean digital score, 2016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6909168"/>
        <c:crosses val="autoZero"/>
        <c:crossBetween val="midCat"/>
      </c:valAx>
      <c:valAx>
        <c:axId val="4669091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Productivity Change, 2010 - 2016</a:t>
                </a:r>
              </a:p>
            </c:rich>
          </c:tx>
          <c:layout>
            <c:manualLayout>
              <c:xMode val="edge"/>
              <c:yMode val="edge"/>
              <c:x val="0"/>
              <c:y val="9.85498358811400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69081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9311533927909E-2"/>
          <c:y val="3.1904579527758964E-2"/>
          <c:w val="0.94641376932144183"/>
          <c:h val="0.778458104063453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2002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0.47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BA-4D58-B486-F5C45D84BF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FD8D3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2002</c:v>
                </c:pt>
                <c:pt idx="1">
                  <c:v>2016</c:v>
                </c:pt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>
                  <c:v>0.38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BA-4D58-B486-F5C45D84BF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2002</c:v>
                </c:pt>
                <c:pt idx="1">
                  <c:v>2016</c:v>
                </c:pt>
              </c:numCache>
            </c:numRef>
          </c:cat>
          <c:val>
            <c:numRef>
              <c:f>Sheet1!$D$2:$D$3</c:f>
              <c:numCache>
                <c:formatCode>0%</c:formatCode>
                <c:ptCount val="2"/>
                <c:pt idx="0">
                  <c:v>0.15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BA-4D58-B486-F5C45D84B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2833680"/>
        <c:axId val="632828104"/>
      </c:barChart>
      <c:catAx>
        <c:axId val="63283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2828104"/>
        <c:crosses val="autoZero"/>
        <c:auto val="1"/>
        <c:lblAlgn val="ctr"/>
        <c:lblOffset val="100"/>
        <c:noMultiLvlLbl val="0"/>
      </c:catAx>
      <c:valAx>
        <c:axId val="632828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3283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06814503801861E-2"/>
          <c:y val="0.91515500345125289"/>
          <c:w val="0.86742778037547164"/>
          <c:h val="8.48449965487470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'Sheet1 (2)'!$F$1</c:f>
              <c:strCache>
                <c:ptCount val="1"/>
                <c:pt idx="0">
                  <c:v>digital04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'atlanta industry'!$B$2:$B$10</c:f>
              <c:strCache>
                <c:ptCount val="9"/>
                <c:pt idx="0">
                  <c:v>Air transportation</c:v>
                </c:pt>
                <c:pt idx="1">
                  <c:v>Mining, quarrying, and oil and gas extraction</c:v>
                </c:pt>
                <c:pt idx="2">
                  <c:v>Construction of buildings</c:v>
                </c:pt>
                <c:pt idx="3">
                  <c:v>Automotive repair and maintenance</c:v>
                </c:pt>
                <c:pt idx="4">
                  <c:v>Fabricated metal product manufacturing</c:v>
                </c:pt>
                <c:pt idx="5">
                  <c:v>Utility system construction</c:v>
                </c:pt>
                <c:pt idx="6">
                  <c:v>Transit and ground passenger transportation</c:v>
                </c:pt>
                <c:pt idx="7">
                  <c:v>Agriculture, forestry, fishing, and hunting</c:v>
                </c:pt>
                <c:pt idx="8">
                  <c:v>Primary metal manufacturing</c:v>
                </c:pt>
              </c:strCache>
            </c:strRef>
          </c:cat>
          <c:val>
            <c:numRef>
              <c:f>'Sheet1 (2)'!$F$2:$F$13</c:f>
            </c:numRef>
          </c:val>
          <c:extLst>
            <c:ext xmlns:c16="http://schemas.microsoft.com/office/drawing/2014/chart" uri="{C3380CC4-5D6E-409C-BE32-E72D297353CC}">
              <c16:uniqueId val="{00000000-9A35-46C2-B500-A513F3020172}"/>
            </c:ext>
          </c:extLst>
        </c:ser>
        <c:ser>
          <c:idx val="1"/>
          <c:order val="1"/>
          <c:tx>
            <c:strRef>
              <c:f>'Sheet1 (2)'!$G$1</c:f>
              <c:strCache>
                <c:ptCount val="1"/>
                <c:pt idx="0">
                  <c:v>digital14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'atlanta industry'!$B$2:$B$10</c:f>
              <c:strCache>
                <c:ptCount val="9"/>
                <c:pt idx="0">
                  <c:v>Air transportation</c:v>
                </c:pt>
                <c:pt idx="1">
                  <c:v>Mining, quarrying, and oil and gas extraction</c:v>
                </c:pt>
                <c:pt idx="2">
                  <c:v>Construction of buildings</c:v>
                </c:pt>
                <c:pt idx="3">
                  <c:v>Automotive repair and maintenance</c:v>
                </c:pt>
                <c:pt idx="4">
                  <c:v>Fabricated metal product manufacturing</c:v>
                </c:pt>
                <c:pt idx="5">
                  <c:v>Utility system construction</c:v>
                </c:pt>
                <c:pt idx="6">
                  <c:v>Transit and ground passenger transportation</c:v>
                </c:pt>
                <c:pt idx="7">
                  <c:v>Agriculture, forestry, fishing, and hunting</c:v>
                </c:pt>
                <c:pt idx="8">
                  <c:v>Primary metal manufacturing</c:v>
                </c:pt>
              </c:strCache>
            </c:strRef>
          </c:cat>
          <c:val>
            <c:numRef>
              <c:f>'Sheet1 (2)'!$G$2:$G$13</c:f>
            </c:numRef>
          </c:val>
          <c:extLst>
            <c:ext xmlns:c16="http://schemas.microsoft.com/office/drawing/2014/chart" uri="{C3380CC4-5D6E-409C-BE32-E72D297353CC}">
              <c16:uniqueId val="{00000001-9A35-46C2-B500-A513F3020172}"/>
            </c:ext>
          </c:extLst>
        </c:ser>
        <c:ser>
          <c:idx val="2"/>
          <c:order val="2"/>
          <c:tx>
            <c:strRef>
              <c:f>'Sheet1 (2)'!$H$1</c:f>
              <c:strCache>
                <c:ptCount val="1"/>
                <c:pt idx="0">
                  <c:v>giniDigitial04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'atlanta industry'!$B$2:$B$10</c:f>
              <c:strCache>
                <c:ptCount val="9"/>
                <c:pt idx="0">
                  <c:v>Air transportation</c:v>
                </c:pt>
                <c:pt idx="1">
                  <c:v>Mining, quarrying, and oil and gas extraction</c:v>
                </c:pt>
                <c:pt idx="2">
                  <c:v>Construction of buildings</c:v>
                </c:pt>
                <c:pt idx="3">
                  <c:v>Automotive repair and maintenance</c:v>
                </c:pt>
                <c:pt idx="4">
                  <c:v>Fabricated metal product manufacturing</c:v>
                </c:pt>
                <c:pt idx="5">
                  <c:v>Utility system construction</c:v>
                </c:pt>
                <c:pt idx="6">
                  <c:v>Transit and ground passenger transportation</c:v>
                </c:pt>
                <c:pt idx="7">
                  <c:v>Agriculture, forestry, fishing, and hunting</c:v>
                </c:pt>
                <c:pt idx="8">
                  <c:v>Primary metal manufacturing</c:v>
                </c:pt>
              </c:strCache>
            </c:strRef>
          </c:cat>
          <c:val>
            <c:numRef>
              <c:f>'Sheet1 (2)'!$H$2:$H$13</c:f>
            </c:numRef>
          </c:val>
          <c:extLst>
            <c:ext xmlns:c16="http://schemas.microsoft.com/office/drawing/2014/chart" uri="{C3380CC4-5D6E-409C-BE32-E72D297353CC}">
              <c16:uniqueId val="{00000002-9A35-46C2-B500-A513F3020172}"/>
            </c:ext>
          </c:extLst>
        </c:ser>
        <c:ser>
          <c:idx val="3"/>
          <c:order val="3"/>
          <c:tx>
            <c:strRef>
              <c:f>'Sheet1 (2)'!$I$1</c:f>
              <c:strCache>
                <c:ptCount val="1"/>
                <c:pt idx="0">
                  <c:v>giniDigitial14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'atlanta industry'!$B$2:$B$10</c:f>
              <c:strCache>
                <c:ptCount val="9"/>
                <c:pt idx="0">
                  <c:v>Air transportation</c:v>
                </c:pt>
                <c:pt idx="1">
                  <c:v>Mining, quarrying, and oil and gas extraction</c:v>
                </c:pt>
                <c:pt idx="2">
                  <c:v>Construction of buildings</c:v>
                </c:pt>
                <c:pt idx="3">
                  <c:v>Automotive repair and maintenance</c:v>
                </c:pt>
                <c:pt idx="4">
                  <c:v>Fabricated metal product manufacturing</c:v>
                </c:pt>
                <c:pt idx="5">
                  <c:v>Utility system construction</c:v>
                </c:pt>
                <c:pt idx="6">
                  <c:v>Transit and ground passenger transportation</c:v>
                </c:pt>
                <c:pt idx="7">
                  <c:v>Agriculture, forestry, fishing, and hunting</c:v>
                </c:pt>
                <c:pt idx="8">
                  <c:v>Primary metal manufacturing</c:v>
                </c:pt>
              </c:strCache>
            </c:strRef>
          </c:cat>
          <c:val>
            <c:numRef>
              <c:f>'Sheet1 (2)'!$I$2:$I$13</c:f>
            </c:numRef>
          </c:val>
          <c:extLst>
            <c:ext xmlns:c16="http://schemas.microsoft.com/office/drawing/2014/chart" uri="{C3380CC4-5D6E-409C-BE32-E72D297353CC}">
              <c16:uniqueId val="{00000003-9A35-46C2-B500-A513F3020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57822184"/>
        <c:axId val="757821856"/>
      </c:barChart>
      <c:catAx>
        <c:axId val="757822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821856"/>
        <c:crosses val="autoZero"/>
        <c:auto val="1"/>
        <c:lblAlgn val="ctr"/>
        <c:lblOffset val="100"/>
        <c:noMultiLvlLbl val="0"/>
      </c:catAx>
      <c:valAx>
        <c:axId val="757821856"/>
        <c:scaling>
          <c:orientation val="minMax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\+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822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Digital score, 2002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'Adv Mfg Occ Table'!$B$2:$B$11</c:f>
              <c:strCache>
                <c:ptCount val="10"/>
                <c:pt idx="0">
                  <c:v>Laborers and freight stock, and material movers, hand</c:v>
                </c:pt>
                <c:pt idx="1">
                  <c:v>Machine feeders and offbearers</c:v>
                </c:pt>
                <c:pt idx="2">
                  <c:v>Helpers--Production workers</c:v>
                </c:pt>
                <c:pt idx="3">
                  <c:v>Automotive body and related repairers</c:v>
                </c:pt>
                <c:pt idx="4">
                  <c:v>First-line supervisors of production and operating workers</c:v>
                </c:pt>
                <c:pt idx="5">
                  <c:v>Tool and die makers</c:v>
                </c:pt>
                <c:pt idx="6">
                  <c:v>Automotive service technicians and mehanics</c:v>
                </c:pt>
                <c:pt idx="7">
                  <c:v>Industrial engineers</c:v>
                </c:pt>
                <c:pt idx="8">
                  <c:v>Mechanical engineering technicians</c:v>
                </c:pt>
                <c:pt idx="9">
                  <c:v>Aerospace engineers</c:v>
                </c:pt>
              </c:strCache>
            </c:strRef>
          </c:cat>
          <c:val>
            <c:numRef>
              <c:f>'Adv Mfg Occ Table'!$C$2:$C$11</c:f>
              <c:numCache>
                <c:formatCode>0</c:formatCode>
                <c:ptCount val="10"/>
                <c:pt idx="0">
                  <c:v>5.13130980512733</c:v>
                </c:pt>
                <c:pt idx="1">
                  <c:v>1.8898223650461401</c:v>
                </c:pt>
                <c:pt idx="2">
                  <c:v>0.94491118252306805</c:v>
                </c:pt>
                <c:pt idx="3">
                  <c:v>13.5101747836441</c:v>
                </c:pt>
                <c:pt idx="4">
                  <c:v>28.228555306113801</c:v>
                </c:pt>
                <c:pt idx="5">
                  <c:v>3.2732683535398901</c:v>
                </c:pt>
                <c:pt idx="6">
                  <c:v>38.597866348192198</c:v>
                </c:pt>
                <c:pt idx="7">
                  <c:v>45.905133264251198</c:v>
                </c:pt>
                <c:pt idx="8">
                  <c:v>33.221807735250898</c:v>
                </c:pt>
                <c:pt idx="9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F9-4DBC-A2FE-E2AE7F082874}"/>
            </c:ext>
          </c:extLst>
        </c:ser>
        <c:ser>
          <c:idx val="1"/>
          <c:order val="1"/>
          <c:tx>
            <c:v>Digital score, 2016</c:v>
          </c:tx>
          <c:spPr>
            <a:solidFill>
              <a:srgbClr val="FD8D3B"/>
            </a:solidFill>
            <a:ln>
              <a:noFill/>
            </a:ln>
            <a:effectLst/>
          </c:spPr>
          <c:invertIfNegative val="0"/>
          <c:cat>
            <c:strRef>
              <c:f>'Adv Mfg Occ Table'!$B$2:$B$11</c:f>
              <c:strCache>
                <c:ptCount val="10"/>
                <c:pt idx="0">
                  <c:v>Laborers and freight stock, and material movers, hand</c:v>
                </c:pt>
                <c:pt idx="1">
                  <c:v>Machine feeders and offbearers</c:v>
                </c:pt>
                <c:pt idx="2">
                  <c:v>Helpers--Production workers</c:v>
                </c:pt>
                <c:pt idx="3">
                  <c:v>Automotive body and related repairers</c:v>
                </c:pt>
                <c:pt idx="4">
                  <c:v>First-line supervisors of production and operating workers</c:v>
                </c:pt>
                <c:pt idx="5">
                  <c:v>Tool and die makers</c:v>
                </c:pt>
                <c:pt idx="6">
                  <c:v>Automotive service technicians and mehanics</c:v>
                </c:pt>
                <c:pt idx="7">
                  <c:v>Industrial engineers</c:v>
                </c:pt>
                <c:pt idx="8">
                  <c:v>Mechanical engineering technicians</c:v>
                </c:pt>
                <c:pt idx="9">
                  <c:v>Aerospace engineers</c:v>
                </c:pt>
              </c:strCache>
            </c:strRef>
          </c:cat>
          <c:val>
            <c:numRef>
              <c:f>'Adv Mfg Occ Table'!$D$2:$D$11</c:f>
              <c:numCache>
                <c:formatCode>0</c:formatCode>
                <c:ptCount val="10"/>
                <c:pt idx="0">
                  <c:v>25.330002769909999</c:v>
                </c:pt>
                <c:pt idx="1">
                  <c:v>31.2476489411555</c:v>
                </c:pt>
                <c:pt idx="2">
                  <c:v>31.3140700692562</c:v>
                </c:pt>
                <c:pt idx="3">
                  <c:v>37.892104573375804</c:v>
                </c:pt>
                <c:pt idx="4">
                  <c:v>47.880309951114</c:v>
                </c:pt>
                <c:pt idx="5">
                  <c:v>51.090926389331202</c:v>
                </c:pt>
                <c:pt idx="6">
                  <c:v>55.2080779618421</c:v>
                </c:pt>
                <c:pt idx="7">
                  <c:v>63.804218205897698</c:v>
                </c:pt>
                <c:pt idx="8">
                  <c:v>72.758103497094197</c:v>
                </c:pt>
                <c:pt idx="9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F9-4DBC-A2FE-E2AE7F082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27"/>
        <c:axId val="550276784"/>
        <c:axId val="550897496"/>
      </c:barChart>
      <c:catAx>
        <c:axId val="55027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897496"/>
        <c:crosses val="autoZero"/>
        <c:auto val="1"/>
        <c:lblAlgn val="ctr"/>
        <c:lblOffset val="100"/>
        <c:noMultiLvlLbl val="0"/>
      </c:catAx>
      <c:valAx>
        <c:axId val="55089749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27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GoodJobsTable!$B$1</c:f>
              <c:strCache>
                <c:ptCount val="1"/>
                <c:pt idx="0">
                  <c:v>Digital score, 2002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GoodJobsTable!$A$2:$A$12</c:f>
              <c:strCache>
                <c:ptCount val="11"/>
                <c:pt idx="0">
                  <c:v>Locomotive Engineers</c:v>
                </c:pt>
                <c:pt idx="1">
                  <c:v>Service Unit Operators, Oil, Gas, and Mining</c:v>
                </c:pt>
                <c:pt idx="2">
                  <c:v>Chemical Plant Operators</c:v>
                </c:pt>
                <c:pt idx="3">
                  <c:v>First-Line Supervisors--Production Workers</c:v>
                </c:pt>
                <c:pt idx="4">
                  <c:v>Mobile Heavy Equipment Mechanics</c:v>
                </c:pt>
                <c:pt idx="5">
                  <c:v>Telecommunications Line Installers </c:v>
                </c:pt>
                <c:pt idx="6">
                  <c:v>Chemical Equipment Operators</c:v>
                </c:pt>
                <c:pt idx="7">
                  <c:v>First-Line Supervisors--Mechanics, Installers, and Repairers</c:v>
                </c:pt>
                <c:pt idx="8">
                  <c:v>Electrical and Electronics Engineering Technicians</c:v>
                </c:pt>
                <c:pt idx="9">
                  <c:v>Mechanical Engineering Technicians</c:v>
                </c:pt>
                <c:pt idx="10">
                  <c:v>Computer Controlled Machine Tool Programmers</c:v>
                </c:pt>
              </c:strCache>
            </c:strRef>
          </c:cat>
          <c:val>
            <c:numRef>
              <c:f>GoodJobsTable!$B$2:$B$12</c:f>
              <c:numCache>
                <c:formatCode>0</c:formatCode>
                <c:ptCount val="11"/>
                <c:pt idx="0">
                  <c:v>9.2716927103029896</c:v>
                </c:pt>
                <c:pt idx="1">
                  <c:v>4.9452358025535199</c:v>
                </c:pt>
                <c:pt idx="2">
                  <c:v>27.588368625203898</c:v>
                </c:pt>
                <c:pt idx="3">
                  <c:v>28.228555306113801</c:v>
                </c:pt>
                <c:pt idx="4">
                  <c:v>5.9216683835919097</c:v>
                </c:pt>
                <c:pt idx="5">
                  <c:v>24.6573603863507</c:v>
                </c:pt>
                <c:pt idx="6">
                  <c:v>15.3195501753597</c:v>
                </c:pt>
                <c:pt idx="7">
                  <c:v>15.9680346891396</c:v>
                </c:pt>
                <c:pt idx="8">
                  <c:v>59.0945869568774</c:v>
                </c:pt>
                <c:pt idx="9">
                  <c:v>33.221807735250898</c:v>
                </c:pt>
                <c:pt idx="10">
                  <c:v>60.804613912495697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2-4C14-95B5-3A24427CCBA9}"/>
            </c:ext>
          </c:extLst>
        </c:ser>
        <c:ser>
          <c:idx val="1"/>
          <c:order val="1"/>
          <c:tx>
            <c:strRef>
              <c:f>GoodJobsTable!$C$1</c:f>
              <c:strCache>
                <c:ptCount val="1"/>
                <c:pt idx="0">
                  <c:v>Digital score,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GoodJobsTable!$A$2:$A$12</c:f>
              <c:strCache>
                <c:ptCount val="11"/>
                <c:pt idx="0">
                  <c:v>Locomotive Engineers</c:v>
                </c:pt>
                <c:pt idx="1">
                  <c:v>Service Unit Operators, Oil, Gas, and Mining</c:v>
                </c:pt>
                <c:pt idx="2">
                  <c:v>Chemical Plant Operators</c:v>
                </c:pt>
                <c:pt idx="3">
                  <c:v>First-Line Supervisors--Production Workers</c:v>
                </c:pt>
                <c:pt idx="4">
                  <c:v>Mobile Heavy Equipment Mechanics</c:v>
                </c:pt>
                <c:pt idx="5">
                  <c:v>Telecommunications Line Installers </c:v>
                </c:pt>
                <c:pt idx="6">
                  <c:v>Chemical Equipment Operators</c:v>
                </c:pt>
                <c:pt idx="7">
                  <c:v>First-Line Supervisors--Mechanics, Installers, and Repairers</c:v>
                </c:pt>
                <c:pt idx="8">
                  <c:v>Electrical and Electronics Engineering Technicians</c:v>
                </c:pt>
                <c:pt idx="9">
                  <c:v>Mechanical Engineering Technicians</c:v>
                </c:pt>
                <c:pt idx="10">
                  <c:v>Computer Controlled Machine Tool Programmers</c:v>
                </c:pt>
              </c:strCache>
            </c:strRef>
          </c:cat>
          <c:val>
            <c:numRef>
              <c:f>GoodJobsTable!$C$2:$C$12</c:f>
              <c:numCache>
                <c:formatCode>0</c:formatCode>
                <c:ptCount val="11"/>
                <c:pt idx="0">
                  <c:v>31.561626261708099</c:v>
                </c:pt>
                <c:pt idx="1">
                  <c:v>34.834408413218</c:v>
                </c:pt>
                <c:pt idx="2">
                  <c:v>43.640690870977302</c:v>
                </c:pt>
                <c:pt idx="3">
                  <c:v>47.880309951114</c:v>
                </c:pt>
                <c:pt idx="4">
                  <c:v>49.290679256964403</c:v>
                </c:pt>
                <c:pt idx="5">
                  <c:v>55.528498177638703</c:v>
                </c:pt>
                <c:pt idx="6">
                  <c:v>57.255627192048102</c:v>
                </c:pt>
                <c:pt idx="7">
                  <c:v>59.6012935329979</c:v>
                </c:pt>
                <c:pt idx="8">
                  <c:v>72.175582239796995</c:v>
                </c:pt>
                <c:pt idx="9">
                  <c:v>72.758103497094197</c:v>
                </c:pt>
                <c:pt idx="10">
                  <c:v>74.421316415063202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82-4C14-95B5-3A24427CC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109568"/>
        <c:axId val="431110224"/>
      </c:barChart>
      <c:catAx>
        <c:axId val="43110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1110224"/>
        <c:crosses val="autoZero"/>
        <c:auto val="1"/>
        <c:lblAlgn val="ctr"/>
        <c:lblOffset val="100"/>
        <c:noMultiLvlLbl val="0"/>
      </c:catAx>
      <c:valAx>
        <c:axId val="43111022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110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0.15747</cdr:x>
      <cdr:y>0.24237</cdr:y>
    </cdr:from>
    <cdr:to>
      <cdr:x>0.46297</cdr:x>
      <cdr:y>0.31771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45632" y="1642786"/>
          <a:ext cx="3968733" cy="510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rgbClr val="FD8D3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Advanced Manufacturing</a:t>
          </a:r>
          <a:endParaRPr lang="en-US" sz="2400" b="1" dirty="0">
            <a:solidFill>
              <a:srgbClr val="FD8D3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0.60351</cdr:x>
      <cdr:y>0.58729</cdr:y>
    </cdr:from>
    <cdr:to>
      <cdr:x>0.62547</cdr:x>
      <cdr:y>0.63133</cdr:y>
    </cdr:to>
    <cdr:sp macro="" textlink="">
      <cdr:nvSpPr>
        <cdr:cNvPr id="5" name="Oval 4"/>
        <cdr:cNvSpPr/>
      </cdr:nvSpPr>
      <cdr:spPr>
        <a:xfrm xmlns:a="http://schemas.openxmlformats.org/drawingml/2006/main">
          <a:off x="8736431" y="4330626"/>
          <a:ext cx="317834" cy="324789"/>
        </a:xfrm>
        <a:prstGeom xmlns:a="http://schemas.openxmlformats.org/drawingml/2006/main" prst="ellipse">
          <a:avLst/>
        </a:prstGeom>
        <a:solidFill xmlns:a="http://schemas.openxmlformats.org/drawingml/2006/main">
          <a:srgbClr val="FD8D3B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0.48586</cdr:x>
      <cdr:y>0.5</cdr:y>
    </cdr:from>
    <cdr:to>
      <cdr:x>0.60822</cdr:x>
      <cdr:y>0.60822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7033307" y="3686962"/>
          <a:ext cx="1771257" cy="79800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0.41992</cdr:x>
      <cdr:y>0.16191</cdr:y>
    </cdr:from>
    <cdr:to>
      <cdr:x>0.57814</cdr:x>
      <cdr:y>0.16283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2189473" y="1150010"/>
          <a:ext cx="824963" cy="653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2936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1"/>
            <a:ext cx="4022936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E7DE454-DC71-4FD2-9EB2-083EC5F5D016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34538"/>
            <a:ext cx="4022936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6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06F4073-9D3D-45D2-9C3D-3A0D2CCE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01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2312988" y="523875"/>
            <a:ext cx="4657725" cy="2619375"/>
          </a:xfrm>
          <a:prstGeom prst="rect">
            <a:avLst/>
          </a:prstGeom>
        </p:spPr>
        <p:txBody>
          <a:bodyPr lIns="92958" tIns="46479" rIns="92958" bIns="46479"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1237828" y="3317877"/>
            <a:ext cx="6808046" cy="3143250"/>
          </a:xfrm>
          <a:prstGeom prst="rect">
            <a:avLst/>
          </a:prstGeom>
        </p:spPr>
        <p:txBody>
          <a:bodyPr lIns="92958" tIns="46479" rIns="92958" bIns="4647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32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97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change over time</a:t>
            </a:r>
          </a:p>
        </p:txBody>
      </p:sp>
    </p:spTree>
    <p:extLst>
      <p:ext uri="{BB962C8B-B14F-4D97-AF65-F5344CB8AC3E}">
        <p14:creationId xmlns:p14="http://schemas.microsoft.com/office/powerpoint/2010/main" val="3690922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36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change over time</a:t>
            </a:r>
          </a:p>
        </p:txBody>
      </p:sp>
    </p:spTree>
    <p:extLst>
      <p:ext uri="{BB962C8B-B14F-4D97-AF65-F5344CB8AC3E}">
        <p14:creationId xmlns:p14="http://schemas.microsoft.com/office/powerpoint/2010/main" val="3798391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8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7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3875"/>
            <a:ext cx="4657725" cy="2619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21.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               Left panel:  Display 2002 and 2016 median digital scores with arrow pointing from 02 to 16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               Sub for “76</a:t>
            </a:r>
            <a:r>
              <a:rPr lang="en-US" sz="2200" baseline="300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th”</a:t>
            </a: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the region’s ranking for score change and label as: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                               Upskilling rank among largest 100 metros</a:t>
            </a:r>
          </a:p>
        </p:txBody>
      </p:sp>
    </p:spTree>
    <p:extLst>
      <p:ext uri="{BB962C8B-B14F-4D97-AF65-F5344CB8AC3E}">
        <p14:creationId xmlns:p14="http://schemas.microsoft.com/office/powerpoint/2010/main" val="4183750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25. Create new slide showing fast growth of key, larger, big changing occupations’ digital scores in </a:t>
            </a:r>
            <a:r>
              <a:rPr lang="en-US" sz="2200" u="sng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auto</a:t>
            </a: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along lines of existing good jobs slide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               Show me candidate occupations; want to reality test them against things I’ve heard them talk about and my own knowledge</a:t>
            </a:r>
            <a:endParaRPr lang="en-US" sz="2200" dirty="0">
              <a:effectLst/>
              <a:latin typeface="Lucida Grande"/>
              <a:ea typeface="Lucida Grande"/>
              <a:cs typeface="Lucida Grande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4180243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25. Create new slide showing fast growth of key, larger, big changing occupations’ digital scores in </a:t>
            </a:r>
            <a:r>
              <a:rPr lang="en-US" sz="2200" u="sng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auto</a:t>
            </a:r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along lines of existing good jobs slide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               Show me candidate occupations; want to reality test them against things I’ve heard them talk about and my own knowledge</a:t>
            </a:r>
            <a:endParaRPr lang="en-US" sz="2200" dirty="0">
              <a:effectLst/>
              <a:latin typeface="Lucida Grande"/>
              <a:ea typeface="Lucida Grande"/>
              <a:cs typeface="Lucida Grande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195475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28.   FIX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                               Supervisors of Production workers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                               Sales representative for technical and scientific products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                               Tool and die makers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Plumbers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Firefighters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                               Dental </a:t>
            </a:r>
            <a:r>
              <a:rPr lang="en-US" sz="220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hygenists</a:t>
            </a:r>
            <a:endParaRPr lang="en-US" sz="2200" dirty="0" smtClean="0">
              <a:effectLst/>
              <a:latin typeface="Lucida Grande"/>
              <a:ea typeface="Lucida Grande"/>
              <a:cs typeface="Lucida Grande"/>
              <a:sym typeface="Lucida Grande"/>
            </a:endParaRP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Computer numerically controlled machine programmers 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Telecom line installers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                               Radiologic technologists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                               Physical therapist assistants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                               Electrical and electronics technicians</a:t>
            </a:r>
            <a:endParaRPr lang="en-US" sz="2200" dirty="0">
              <a:effectLst/>
              <a:latin typeface="Lucida Grande"/>
              <a:ea typeface="Lucida Grande"/>
              <a:cs typeface="Lucida Grande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777940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72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49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382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613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32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4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5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effectLst/>
                <a:latin typeface="Lucida Grande"/>
                <a:ea typeface="Lucida Grande"/>
                <a:cs typeface="Lucida Grande"/>
                <a:sym typeface="Lucida Grande"/>
              </a:rPr>
              <a:t>Edit economy overview slide with a more digital image (more guidance coming)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62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Here we need a slide that prompts the group for discussion of the new digital technologies that are remaking the manufacturing now, including: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               Visualization and simulation software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               3-D printing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               Advanced robotics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               Internet of Things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Can you help design a slide that fits into the format and look of the deck and perhaps: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               Depicts some of these techs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</a:t>
            </a:r>
          </a:p>
          <a:p>
            <a:r>
              <a:rPr lang="en-US" sz="22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               Suggests change they are creating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27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effectLst/>
                <a:latin typeface="Lucida Grande"/>
                <a:ea typeface="Lucida Grande"/>
                <a:cs typeface="Lucida Grande"/>
                <a:sym typeface="Lucida Grande"/>
              </a:rPr>
              <a:t>What is “digitization?”</a:t>
            </a:r>
          </a:p>
          <a:p>
            <a:r>
              <a:rPr lang="en-US" sz="2200" dirty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               Digital as general purpose technology</a:t>
            </a:r>
          </a:p>
          <a:p>
            <a:r>
              <a:rPr lang="en-US" sz="2200" dirty="0">
                <a:effectLst/>
                <a:latin typeface="Lucida Grande"/>
                <a:ea typeface="Lucida Grande"/>
                <a:cs typeface="Lucida Grande"/>
                <a:sym typeface="Lucida Grande"/>
              </a:rPr>
              <a:t>                Pervasive, transformative—info from </a:t>
            </a:r>
            <a:r>
              <a:rPr lang="en-US" sz="2200" dirty="0" err="1">
                <a:effectLst/>
                <a:latin typeface="Lucida Grande"/>
                <a:ea typeface="Lucida Grande"/>
                <a:cs typeface="Lucida Grande"/>
                <a:sym typeface="Lucida Grande"/>
              </a:rPr>
              <a:t>Brynjolffssen</a:t>
            </a:r>
            <a:r>
              <a:rPr lang="en-US" sz="2200" dirty="0">
                <a:effectLst/>
                <a:latin typeface="Lucida Grande"/>
                <a:ea typeface="Lucida Grande"/>
                <a:cs typeface="Lucida Grande"/>
                <a:sym typeface="Lucida Grande"/>
              </a:rPr>
              <a:t>, McKinsey, </a:t>
            </a:r>
            <a:r>
              <a:rPr lang="en-US" sz="2200" dirty="0" err="1">
                <a:effectLst/>
                <a:latin typeface="Lucida Grande"/>
                <a:ea typeface="Lucida Grande"/>
                <a:cs typeface="Lucida Grande"/>
                <a:sym typeface="Lucida Grande"/>
              </a:rPr>
              <a:t>Brandstetter</a:t>
            </a:r>
            <a:r>
              <a:rPr lang="en-US" sz="2200" dirty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coming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97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Headline: An explosion of digital tools is transforming almost every industry</a:t>
            </a:r>
          </a:p>
          <a:p>
            <a:pPr algn="l"/>
            <a:endParaRPr lang="en-US" sz="2000" dirty="0" smtClean="0">
              <a:solidFill>
                <a:srgbClr val="FF0000"/>
              </a:solidFill>
            </a:endParaRPr>
          </a:p>
          <a:p>
            <a:pPr algn="l"/>
            <a:endParaRPr lang="en-US" sz="2000" dirty="0" smtClean="0">
              <a:solidFill>
                <a:srgbClr val="FF0000"/>
              </a:solidFill>
            </a:endParaRP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Left (tools):  (Can ask Dustin for photo or other research)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	Microsoft Office logo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	Salesforce logo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	Amazon Web Services  image or logo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	Image of a phone running an app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	Image for artificial intelligence (small  block of 0s and 1s?)</a:t>
            </a:r>
          </a:p>
          <a:p>
            <a:pPr algn="l"/>
            <a:endParaRPr lang="en-US" sz="2000" dirty="0" smtClean="0">
              <a:solidFill>
                <a:srgbClr val="FF0000"/>
              </a:solidFill>
            </a:endParaRP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Right: Images or  logos for industry change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	Robotic </a:t>
            </a:r>
            <a:r>
              <a:rPr lang="en-US" sz="2000" dirty="0" err="1" smtClean="0">
                <a:solidFill>
                  <a:srgbClr val="FF0000"/>
                </a:solidFill>
              </a:rPr>
              <a:t>mfg</a:t>
            </a:r>
            <a:r>
              <a:rPr lang="en-US" sz="2000" dirty="0" smtClean="0">
                <a:solidFill>
                  <a:srgbClr val="FF0000"/>
                </a:solidFill>
              </a:rPr>
              <a:t> (Tesla  factory)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	Amazon same-day delivery in retail (pic of Amazon truck)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	Ride-sharing (Uber)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	Health IT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	Education online (MOOCS)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79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37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0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1B43-41FD-419A-B06D-B46105D652B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6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1B43-41FD-419A-B06D-B46105D652B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8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1B43-41FD-419A-B06D-B46105D652B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92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7986092" y="8750300"/>
            <a:ext cx="283816" cy="274415"/>
          </a:xfrm>
          <a:prstGeom prst="rect">
            <a:avLst/>
          </a:prstGeom>
        </p:spPr>
        <p:txBody>
          <a:bodyPr/>
          <a:lstStyle>
            <a:lvl1pPr defTabSz="571500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8" y="8407390"/>
            <a:ext cx="460249" cy="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5667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85334" y="1532467"/>
            <a:ext cx="13885333" cy="30988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85334" y="4715934"/>
            <a:ext cx="13885333" cy="105833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933"/>
            </a:lvl1pPr>
            <a:lvl2pPr marL="0" indent="152408" algn="ctr">
              <a:spcBef>
                <a:spcPts val="0"/>
              </a:spcBef>
              <a:buSzTx/>
              <a:buNone/>
              <a:defRPr sz="2933"/>
            </a:lvl2pPr>
            <a:lvl3pPr marL="0" indent="304815" algn="ctr">
              <a:spcBef>
                <a:spcPts val="0"/>
              </a:spcBef>
              <a:buSzTx/>
              <a:buNone/>
              <a:defRPr sz="2933"/>
            </a:lvl3pPr>
            <a:lvl4pPr marL="0" indent="457223" algn="ctr">
              <a:spcBef>
                <a:spcPts val="0"/>
              </a:spcBef>
              <a:buSzTx/>
              <a:buNone/>
              <a:defRPr sz="2933"/>
            </a:lvl4pPr>
            <a:lvl5pPr marL="0" indent="609630" algn="ctr">
              <a:spcBef>
                <a:spcPts val="0"/>
              </a:spcBef>
              <a:buSzTx/>
              <a:buNone/>
              <a:defRPr sz="2933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034633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2083979" y="448733"/>
            <a:ext cx="12090401" cy="5825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23334" y="6299200"/>
            <a:ext cx="15409333" cy="1337733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23334" y="7679267"/>
            <a:ext cx="15409333" cy="105833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933"/>
            </a:lvl1pPr>
            <a:lvl2pPr marL="0" indent="152408" algn="ctr">
              <a:spcBef>
                <a:spcPts val="0"/>
              </a:spcBef>
              <a:buSzTx/>
              <a:buNone/>
              <a:defRPr sz="2933"/>
            </a:lvl2pPr>
            <a:lvl3pPr marL="0" indent="304815" algn="ctr">
              <a:spcBef>
                <a:spcPts val="0"/>
              </a:spcBef>
              <a:buSzTx/>
              <a:buNone/>
              <a:defRPr sz="2933"/>
            </a:lvl3pPr>
            <a:lvl4pPr marL="0" indent="457223" algn="ctr">
              <a:spcBef>
                <a:spcPts val="0"/>
              </a:spcBef>
              <a:buSzTx/>
              <a:buNone/>
              <a:defRPr sz="2933"/>
            </a:lvl4pPr>
            <a:lvl5pPr marL="0" indent="609630" algn="ctr">
              <a:spcBef>
                <a:spcPts val="0"/>
              </a:spcBef>
              <a:buSzTx/>
              <a:buNone/>
              <a:defRPr sz="2933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40118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185334" y="3022600"/>
            <a:ext cx="13885333" cy="3098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441175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8777320" y="736600"/>
            <a:ext cx="6350001" cy="767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100667" y="736600"/>
            <a:ext cx="6815667" cy="3742267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100667" y="4563533"/>
            <a:ext cx="6815667" cy="38438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933"/>
            </a:lvl1pPr>
            <a:lvl2pPr marL="0" indent="152408" algn="ctr">
              <a:spcBef>
                <a:spcPts val="0"/>
              </a:spcBef>
              <a:buSzTx/>
              <a:buNone/>
              <a:defRPr sz="2933"/>
            </a:lvl2pPr>
            <a:lvl3pPr marL="0" indent="304815" algn="ctr">
              <a:spcBef>
                <a:spcPts val="0"/>
              </a:spcBef>
              <a:buSzTx/>
              <a:buNone/>
              <a:defRPr sz="2933"/>
            </a:lvl3pPr>
            <a:lvl4pPr marL="0" indent="457223" algn="ctr">
              <a:spcBef>
                <a:spcPts val="0"/>
              </a:spcBef>
              <a:buSzTx/>
              <a:buNone/>
              <a:defRPr sz="2933"/>
            </a:lvl4pPr>
            <a:lvl5pPr marL="0" indent="609630" algn="ctr">
              <a:spcBef>
                <a:spcPts val="0"/>
              </a:spcBef>
              <a:buSzTx/>
              <a:buNone/>
              <a:defRPr sz="2933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71032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66286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32212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779933" y="2159000"/>
            <a:ext cx="6350000" cy="613833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126067" y="2159000"/>
            <a:ext cx="6671733" cy="6138333"/>
          </a:xfrm>
          <a:prstGeom prst="rect">
            <a:avLst/>
          </a:prstGeom>
        </p:spPr>
        <p:txBody>
          <a:bodyPr/>
          <a:lstStyle>
            <a:lvl1pPr marL="372552" indent="-372552">
              <a:spcBef>
                <a:spcPts val="3000"/>
              </a:spcBef>
              <a:defRPr sz="3000"/>
            </a:lvl1pPr>
            <a:lvl2pPr marL="745104" indent="-372552">
              <a:spcBef>
                <a:spcPts val="3000"/>
              </a:spcBef>
              <a:defRPr sz="3000"/>
            </a:lvl2pPr>
            <a:lvl3pPr marL="1117656" indent="-372552">
              <a:spcBef>
                <a:spcPts val="3000"/>
              </a:spcBef>
              <a:defRPr sz="3000"/>
            </a:lvl3pPr>
            <a:lvl4pPr marL="1490208" indent="-372552">
              <a:spcBef>
                <a:spcPts val="3000"/>
              </a:spcBef>
              <a:defRPr sz="3000"/>
            </a:lvl4pPr>
            <a:lvl5pPr marL="1862760" indent="-372552">
              <a:spcBef>
                <a:spcPts val="3000"/>
              </a:spcBef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6815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1B43-41FD-419A-B06D-B46105D652B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8" y="8407390"/>
            <a:ext cx="460249" cy="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8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126067" y="1185333"/>
            <a:ext cx="14003867" cy="676486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258068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0507133" y="4699000"/>
            <a:ext cx="4936067" cy="369993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0507133" y="753534"/>
            <a:ext cx="4936067" cy="369993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804333" y="753533"/>
            <a:ext cx="9448800" cy="7645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44105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591733" y="5969000"/>
            <a:ext cx="13081000" cy="49237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533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591733" y="4008399"/>
            <a:ext cx="13081000" cy="6361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754161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872803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dark_background-widescreen-clean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dark_background-widescreen-clean.tif"/>
          <p:cNvPicPr>
            <a:picLocks noChangeAspect="1"/>
          </p:cNvPicPr>
          <p:nvPr/>
        </p:nvPicPr>
        <p:blipFill>
          <a:blip r:embed="rId2">
            <a:extLst/>
          </a:blip>
          <a:srcRect b="85972"/>
          <a:stretch>
            <a:fillRect/>
          </a:stretch>
        </p:blipFill>
        <p:spPr>
          <a:xfrm>
            <a:off x="-1292124" y="-232287"/>
            <a:ext cx="18877979" cy="1489587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  <a:effectLst>
            <a:outerShdw blurRad="190500" dist="114300" dir="2700000" rotWithShape="0">
              <a:srgbClr val="000000">
                <a:alpha val="50000"/>
              </a:srgbClr>
            </a:outerShdw>
          </a:effectLst>
        </p:spPr>
      </p:pic>
      <p:pic>
        <p:nvPicPr>
          <p:cNvPr id="119" name="Metropolitan Policy Program-1.pdf"/>
          <p:cNvPicPr>
            <a:picLocks noChangeAspect="1"/>
          </p:cNvPicPr>
          <p:nvPr/>
        </p:nvPicPr>
        <p:blipFill>
          <a:blip r:embed="rId3">
            <a:extLst/>
          </a:blip>
          <a:srcRect t="269" r="88676" b="2111"/>
          <a:stretch>
            <a:fillRect/>
          </a:stretch>
        </p:blipFill>
        <p:spPr>
          <a:xfrm>
            <a:off x="224558" y="8432800"/>
            <a:ext cx="461242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xfrm>
            <a:off x="7981950" y="8724900"/>
            <a:ext cx="363882" cy="359009"/>
          </a:xfrm>
          <a:prstGeom prst="rect">
            <a:avLst/>
          </a:prstGeom>
        </p:spPr>
        <p:txBody>
          <a:bodyPr lIns="76200" tIns="76200" rIns="76200" bIns="76200"/>
          <a:lstStyle>
            <a:lvl1pPr>
              <a:defRPr sz="1333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977534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dark_background-widescreen-clean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dark_background-widescreen-clean.tif"/>
          <p:cNvPicPr>
            <a:picLocks noChangeAspect="1"/>
          </p:cNvPicPr>
          <p:nvPr/>
        </p:nvPicPr>
        <p:blipFill>
          <a:blip r:embed="rId2">
            <a:extLst/>
          </a:blip>
          <a:srcRect b="85972"/>
          <a:stretch>
            <a:fillRect/>
          </a:stretch>
        </p:blipFill>
        <p:spPr>
          <a:xfrm>
            <a:off x="-1292124" y="-232287"/>
            <a:ext cx="18877979" cy="1489587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  <a:effectLst>
            <a:outerShdw blurRad="190500" dist="114300" dir="2700000" rotWithShape="0">
              <a:srgbClr val="000000">
                <a:alpha val="50000"/>
              </a:srgbClr>
            </a:outerShdw>
          </a:effectLst>
        </p:spPr>
      </p:pic>
      <p:pic>
        <p:nvPicPr>
          <p:cNvPr id="129" name="B_co-brand_Metro_WHT.png"/>
          <p:cNvPicPr>
            <a:picLocks noChangeAspect="1"/>
          </p:cNvPicPr>
          <p:nvPr/>
        </p:nvPicPr>
        <p:blipFill>
          <a:blip r:embed="rId3">
            <a:extLst/>
          </a:blip>
          <a:srcRect r="89714"/>
          <a:stretch>
            <a:fillRect/>
          </a:stretch>
        </p:blipFill>
        <p:spPr>
          <a:xfrm>
            <a:off x="190500" y="8462723"/>
            <a:ext cx="457200" cy="47491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7981950" y="8724900"/>
            <a:ext cx="363882" cy="359009"/>
          </a:xfrm>
          <a:prstGeom prst="rect">
            <a:avLst/>
          </a:prstGeom>
        </p:spPr>
        <p:txBody>
          <a:bodyPr lIns="76200" tIns="76200" rIns="76200" bIns="76200"/>
          <a:lstStyle>
            <a:lvl1pPr>
              <a:defRPr sz="1333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753618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dark_background-widescreen-clean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xfrm>
            <a:off x="7981950" y="8724900"/>
            <a:ext cx="363882" cy="359009"/>
          </a:xfrm>
          <a:prstGeom prst="rect">
            <a:avLst/>
          </a:prstGeom>
        </p:spPr>
        <p:txBody>
          <a:bodyPr lIns="76200" tIns="76200" rIns="76200" bIns="76200"/>
          <a:lstStyle>
            <a:lvl1pPr defTabSz="364085">
              <a:defRPr sz="1333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731311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ed blu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-189322" y="-103518"/>
            <a:ext cx="17005772" cy="9351036"/>
          </a:xfrm>
          <a:prstGeom prst="rect">
            <a:avLst/>
          </a:prstGeom>
          <a:solidFill>
            <a:srgbClr val="4F81B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defTabSz="550361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/>
          </a:p>
        </p:txBody>
      </p:sp>
      <p:sp>
        <p:nvSpPr>
          <p:cNvPr id="163" name="Shape 163"/>
          <p:cNvSpPr/>
          <p:nvPr/>
        </p:nvSpPr>
        <p:spPr>
          <a:xfrm>
            <a:off x="-189322" y="-257287"/>
            <a:ext cx="17005772" cy="1565804"/>
          </a:xfrm>
          <a:prstGeom prst="rect">
            <a:avLst/>
          </a:prstGeom>
          <a:solidFill>
            <a:srgbClr val="6A91BE"/>
          </a:solidFill>
          <a:ln w="12700">
            <a:miter lim="400000"/>
          </a:ln>
          <a:effectLst>
            <a:outerShdw blurRad="660400" dist="186682" dir="5400000" rotWithShape="0">
              <a:srgbClr val="000000">
                <a:alpha val="13846"/>
              </a:srgbClr>
            </a:outerShdw>
          </a:effectLst>
        </p:spPr>
        <p:txBody>
          <a:bodyPr lIns="33867" tIns="33867" rIns="33867" bIns="33867" anchor="ctr"/>
          <a:lstStyle/>
          <a:p>
            <a:pPr defTabSz="550361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/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819899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-189322" y="-103518"/>
            <a:ext cx="17005772" cy="9351036"/>
          </a:xfrm>
          <a:prstGeom prst="rect">
            <a:avLst/>
          </a:prstGeom>
          <a:solidFill>
            <a:srgbClr val="18457A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defTabSz="550361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/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834213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dark_background-widescreen-clean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xfrm>
            <a:off x="7981950" y="8724900"/>
            <a:ext cx="363882" cy="359009"/>
          </a:xfrm>
          <a:prstGeom prst="rect">
            <a:avLst/>
          </a:prstGeom>
        </p:spPr>
        <p:txBody>
          <a:bodyPr lIns="76200" tIns="76200" rIns="76200" bIns="76200"/>
          <a:lstStyle>
            <a:lvl1pPr>
              <a:defRPr sz="1333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590407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1B43-41FD-419A-B06D-B46105D652B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62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ark copy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dark_background-widescreen-clean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xfrm>
            <a:off x="7996767" y="8763000"/>
            <a:ext cx="341440" cy="338554"/>
          </a:xfrm>
          <a:prstGeom prst="rect">
            <a:avLst/>
          </a:prstGeom>
        </p:spPr>
        <p:txBody>
          <a:bodyPr lIns="76200" tIns="76200" rIns="76200" bIns="76200"/>
          <a:lstStyle>
            <a:lvl1pPr defTabSz="364085">
              <a:defRPr sz="1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165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189322" y="-103518"/>
            <a:ext cx="17005772" cy="9351036"/>
          </a:xfrm>
          <a:prstGeom prst="rect">
            <a:avLst/>
          </a:prstGeom>
          <a:solidFill>
            <a:srgbClr val="18457A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defTabSz="550361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/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xfrm>
            <a:off x="7972687" y="8720667"/>
            <a:ext cx="354264" cy="348813"/>
          </a:xfrm>
          <a:prstGeom prst="rect">
            <a:avLst/>
          </a:prstGeom>
        </p:spPr>
        <p:txBody>
          <a:bodyPr/>
          <a:lstStyle>
            <a:lvl1pPr defTabSz="55036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21" y="8548271"/>
            <a:ext cx="460249" cy="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30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7013"/>
            <a:ext cx="121920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188"/>
            <a:ext cx="121920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512B-9249-4DFE-B66F-72F20AB217B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57DF-F66D-41D5-B99B-B9B562EA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51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512B-9249-4DFE-B66F-72F20AB217B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57DF-F66D-41D5-B99B-B9B562EA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27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663" y="2279650"/>
            <a:ext cx="14020800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663" y="6119813"/>
            <a:ext cx="14020800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512B-9249-4DFE-B66F-72F20AB217B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57DF-F66D-41D5-B99B-B9B562EA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36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3638"/>
            <a:ext cx="6934200" cy="58023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4200" y="2433638"/>
            <a:ext cx="6934200" cy="58023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512B-9249-4DFE-B66F-72F20AB217B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57DF-F66D-41D5-B99B-B9B562EA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52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20800" cy="1766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188" y="2241550"/>
            <a:ext cx="6877050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188" y="3340100"/>
            <a:ext cx="6877050" cy="4913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0"/>
            <a:ext cx="6910388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388" cy="4913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512B-9249-4DFE-B66F-72F20AB217B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57DF-F66D-41D5-B99B-B9B562EA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77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512B-9249-4DFE-B66F-72F20AB217B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57DF-F66D-41D5-B99B-B9B562EA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92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512B-9249-4DFE-B66F-72F20AB217B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57DF-F66D-41D5-B99B-B9B562EA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82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388" y="1316038"/>
            <a:ext cx="8229600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512B-9249-4DFE-B66F-72F20AB217B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57DF-F66D-41D5-B99B-B9B562EA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5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1B43-41FD-419A-B06D-B46105D652B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118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0388" y="1316038"/>
            <a:ext cx="8229600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512B-9249-4DFE-B66F-72F20AB217B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57DF-F66D-41D5-B99B-B9B562EA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412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512B-9249-4DFE-B66F-72F20AB217B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57DF-F66D-41D5-B99B-B9B562EA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35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7363"/>
            <a:ext cx="3505200" cy="7748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7363"/>
            <a:ext cx="10363200" cy="77485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512B-9249-4DFE-B66F-72F20AB217B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57DF-F66D-41D5-B99B-B9B562EA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89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512B-9249-4DFE-B66F-72F20AB217B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57DF-F66D-41D5-B99B-B9B562EA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1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512B-9249-4DFE-B66F-72F20AB217B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57DF-F66D-41D5-B99B-B9B562EA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58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7013"/>
            <a:ext cx="121920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188"/>
            <a:ext cx="121920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352-7F29-4F02-96ED-5D41700EA70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5959-B35F-45CA-9FAB-B6CBB2A0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730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352-7F29-4F02-96ED-5D41700EA70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5959-B35F-45CA-9FAB-B6CBB2A0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298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663" y="2279650"/>
            <a:ext cx="14020800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663" y="6119813"/>
            <a:ext cx="14020800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352-7F29-4F02-96ED-5D41700EA70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5959-B35F-45CA-9FAB-B6CBB2A0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3638"/>
            <a:ext cx="6934200" cy="58023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4200" y="2433638"/>
            <a:ext cx="6934200" cy="58023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352-7F29-4F02-96ED-5D41700EA70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5959-B35F-45CA-9FAB-B6CBB2A0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90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20800" cy="1766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188" y="2241550"/>
            <a:ext cx="6877050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188" y="3340100"/>
            <a:ext cx="6877050" cy="4913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0"/>
            <a:ext cx="6910388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388" cy="4913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352-7F29-4F02-96ED-5D41700EA70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5959-B35F-45CA-9FAB-B6CBB2A0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6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1B43-41FD-419A-B06D-B46105D652B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24329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352-7F29-4F02-96ED-5D41700EA70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5959-B35F-45CA-9FAB-B6CBB2A0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70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352-7F29-4F02-96ED-5D41700EA70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5959-B35F-45CA-9FAB-B6CBB2A0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24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388" y="1316038"/>
            <a:ext cx="8229600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352-7F29-4F02-96ED-5D41700EA70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5959-B35F-45CA-9FAB-B6CBB2A0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69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0388" y="1316038"/>
            <a:ext cx="8229600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352-7F29-4F02-96ED-5D41700EA70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5959-B35F-45CA-9FAB-B6CBB2A0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837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352-7F29-4F02-96ED-5D41700EA70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5959-B35F-45CA-9FAB-B6CBB2A0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501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7363"/>
            <a:ext cx="3505200" cy="7748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7363"/>
            <a:ext cx="10363200" cy="77485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352-7F29-4F02-96ED-5D41700EA70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5959-B35F-45CA-9FAB-B6CBB2A0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2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1B43-41FD-419A-B06D-B46105D652B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0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8" y="8407390"/>
            <a:ext cx="460249" cy="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52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1B43-41FD-419A-B06D-B46105D652B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678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1B43-41FD-419A-B06D-B46105D652B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5673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A1B43-41FD-419A-B06D-B46105D652B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8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4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126067" y="635000"/>
            <a:ext cx="14003867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126067" y="2159000"/>
            <a:ext cx="14003867" cy="6138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024706" y="8720667"/>
            <a:ext cx="354264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813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52408" algn="ctr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04815" algn="ctr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57223" algn="ctr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09630" algn="ctr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762038" algn="ctr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14446" algn="ctr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066853" algn="ctr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19261" algn="ctr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23355" marR="0" indent="-423355" algn="l" defTabSz="550361" rtl="0" latinLnBrk="0">
        <a:lnSpc>
          <a:spcPct val="100000"/>
        </a:lnSpc>
        <a:spcBef>
          <a:spcPts val="3934"/>
        </a:spcBef>
        <a:spcAft>
          <a:spcPts val="0"/>
        </a:spcAft>
        <a:buClrTx/>
        <a:buSzPct val="75000"/>
        <a:buFontTx/>
        <a:buChar char="•"/>
        <a:tabLst/>
        <a:defRPr sz="34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46709" marR="0" indent="-423355" algn="l" defTabSz="550361" rtl="0" latinLnBrk="0">
        <a:lnSpc>
          <a:spcPct val="100000"/>
        </a:lnSpc>
        <a:spcBef>
          <a:spcPts val="3934"/>
        </a:spcBef>
        <a:spcAft>
          <a:spcPts val="0"/>
        </a:spcAft>
        <a:buClrTx/>
        <a:buSzPct val="75000"/>
        <a:buFontTx/>
        <a:buChar char="•"/>
        <a:tabLst/>
        <a:defRPr sz="34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270064" marR="0" indent="-423355" algn="l" defTabSz="550361" rtl="0" latinLnBrk="0">
        <a:lnSpc>
          <a:spcPct val="100000"/>
        </a:lnSpc>
        <a:spcBef>
          <a:spcPts val="3934"/>
        </a:spcBef>
        <a:spcAft>
          <a:spcPts val="0"/>
        </a:spcAft>
        <a:buClrTx/>
        <a:buSzPct val="75000"/>
        <a:buFontTx/>
        <a:buChar char="•"/>
        <a:tabLst/>
        <a:defRPr sz="34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693418" marR="0" indent="-423355" algn="l" defTabSz="550361" rtl="0" latinLnBrk="0">
        <a:lnSpc>
          <a:spcPct val="100000"/>
        </a:lnSpc>
        <a:spcBef>
          <a:spcPts val="3934"/>
        </a:spcBef>
        <a:spcAft>
          <a:spcPts val="0"/>
        </a:spcAft>
        <a:buClrTx/>
        <a:buSzPct val="75000"/>
        <a:buFontTx/>
        <a:buChar char="•"/>
        <a:tabLst/>
        <a:defRPr sz="34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116773" marR="0" indent="-423355" algn="l" defTabSz="550361" rtl="0" latinLnBrk="0">
        <a:lnSpc>
          <a:spcPct val="100000"/>
        </a:lnSpc>
        <a:spcBef>
          <a:spcPts val="3934"/>
        </a:spcBef>
        <a:spcAft>
          <a:spcPts val="0"/>
        </a:spcAft>
        <a:buClrTx/>
        <a:buSzPct val="75000"/>
        <a:buFontTx/>
        <a:buChar char="•"/>
        <a:tabLst/>
        <a:defRPr sz="34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540127" marR="0" indent="-423355" algn="l" defTabSz="550361" rtl="0" latinLnBrk="0">
        <a:lnSpc>
          <a:spcPct val="100000"/>
        </a:lnSpc>
        <a:spcBef>
          <a:spcPts val="3934"/>
        </a:spcBef>
        <a:spcAft>
          <a:spcPts val="0"/>
        </a:spcAft>
        <a:buClrTx/>
        <a:buSzPct val="75000"/>
        <a:buFontTx/>
        <a:buChar char="•"/>
        <a:tabLst/>
        <a:defRPr sz="34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963482" marR="0" indent="-423355" algn="l" defTabSz="550361" rtl="0" latinLnBrk="0">
        <a:lnSpc>
          <a:spcPct val="100000"/>
        </a:lnSpc>
        <a:spcBef>
          <a:spcPts val="3934"/>
        </a:spcBef>
        <a:spcAft>
          <a:spcPts val="0"/>
        </a:spcAft>
        <a:buClrTx/>
        <a:buSzPct val="75000"/>
        <a:buFontTx/>
        <a:buChar char="•"/>
        <a:tabLst/>
        <a:defRPr sz="34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386836" marR="0" indent="-423355" algn="l" defTabSz="550361" rtl="0" latinLnBrk="0">
        <a:lnSpc>
          <a:spcPct val="100000"/>
        </a:lnSpc>
        <a:spcBef>
          <a:spcPts val="3934"/>
        </a:spcBef>
        <a:spcAft>
          <a:spcPts val="0"/>
        </a:spcAft>
        <a:buClrTx/>
        <a:buSzPct val="75000"/>
        <a:buFontTx/>
        <a:buChar char="•"/>
        <a:tabLst/>
        <a:defRPr sz="34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810191" marR="0" indent="-423355" algn="l" defTabSz="550361" rtl="0" latinLnBrk="0">
        <a:lnSpc>
          <a:spcPct val="100000"/>
        </a:lnSpc>
        <a:spcBef>
          <a:spcPts val="3934"/>
        </a:spcBef>
        <a:spcAft>
          <a:spcPts val="0"/>
        </a:spcAft>
        <a:buClrTx/>
        <a:buSzPct val="75000"/>
        <a:buFontTx/>
        <a:buChar char="•"/>
        <a:tabLst/>
        <a:defRPr sz="34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4612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 Regular Comp"/>
        </a:defRPr>
      </a:lvl1pPr>
      <a:lvl2pPr marL="0" marR="0" indent="152408" algn="ctr" defTabSz="54612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 Regular Comp"/>
        </a:defRPr>
      </a:lvl2pPr>
      <a:lvl3pPr marL="0" marR="0" indent="304815" algn="ctr" defTabSz="54612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 Regular Comp"/>
        </a:defRPr>
      </a:lvl3pPr>
      <a:lvl4pPr marL="0" marR="0" indent="457223" algn="ctr" defTabSz="54612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 Regular Comp"/>
        </a:defRPr>
      </a:lvl4pPr>
      <a:lvl5pPr marL="0" marR="0" indent="609630" algn="ctr" defTabSz="54612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 Regular Comp"/>
        </a:defRPr>
      </a:lvl5pPr>
      <a:lvl6pPr marL="0" marR="0" indent="762038" algn="ctr" defTabSz="54612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 Regular Comp"/>
        </a:defRPr>
      </a:lvl6pPr>
      <a:lvl7pPr marL="0" marR="0" indent="914446" algn="ctr" defTabSz="54612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 Regular Comp"/>
        </a:defRPr>
      </a:lvl7pPr>
      <a:lvl8pPr marL="0" marR="0" indent="1066853" algn="ctr" defTabSz="54612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 Regular Comp"/>
        </a:defRPr>
      </a:lvl8pPr>
      <a:lvl9pPr marL="0" marR="0" indent="1219261" algn="ctr" defTabSz="54612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 Regular Comp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4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B512B-9249-4DFE-B66F-72F20AB217B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663"/>
            <a:ext cx="54864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557DF-F66D-41D5-B99B-B9B562EA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1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4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E3352-7F29-4F02-96ED-5D41700EA70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663"/>
            <a:ext cx="54864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75959-B35F-45CA-9FAB-B6CBB2A0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4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jpg"/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12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11" Type="http://schemas.openxmlformats.org/officeDocument/2006/relationships/image" Target="../media/image22.jpg"/><Relationship Id="rId5" Type="http://schemas.openxmlformats.org/officeDocument/2006/relationships/image" Target="../media/image29.jpeg"/><Relationship Id="rId10" Type="http://schemas.openxmlformats.org/officeDocument/2006/relationships/image" Target="../media/image33.jpg"/><Relationship Id="rId4" Type="http://schemas.openxmlformats.org/officeDocument/2006/relationships/image" Target="../media/image28.jpg"/><Relationship Id="rId9" Type="http://schemas.openxmlformats.org/officeDocument/2006/relationships/image" Target="../media/image32.jpg"/><Relationship Id="rId1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18" Type="http://schemas.microsoft.com/office/2007/relationships/hdphoto" Target="../media/hdphoto8.wdp"/><Relationship Id="rId3" Type="http://schemas.openxmlformats.org/officeDocument/2006/relationships/image" Target="../media/image10.png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10" Type="http://schemas.microsoft.com/office/2007/relationships/hdphoto" Target="../media/hdphoto4.wdp"/><Relationship Id="rId19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93"/>
            <a:ext cx="16256000" cy="91652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4274" y="-119889"/>
            <a:ext cx="16464547" cy="7708918"/>
          </a:xfrm>
          <a:prstGeom prst="rect">
            <a:avLst/>
          </a:prstGeom>
          <a:solidFill>
            <a:srgbClr val="18457A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Shape 211"/>
          <p:cNvSpPr/>
          <p:nvPr/>
        </p:nvSpPr>
        <p:spPr>
          <a:xfrm>
            <a:off x="-208547" y="7602183"/>
            <a:ext cx="17004631" cy="1656136"/>
          </a:xfrm>
          <a:prstGeom prst="rect">
            <a:avLst/>
          </a:prstGeom>
          <a:solidFill>
            <a:srgbClr val="4F81BF"/>
          </a:solidFill>
          <a:ln w="12700" cap="flat">
            <a:noFill/>
            <a:miter lim="400000"/>
          </a:ln>
          <a:effectLst>
            <a:outerShdw blurRad="800100" dist="204271" dir="2061288" rotWithShape="0">
              <a:srgbClr val="000000">
                <a:alpha val="10079"/>
              </a:srgbClr>
            </a:outerShdw>
          </a:effectLst>
        </p:spPr>
        <p:txBody>
          <a:bodyPr wrap="square" lIns="33867" tIns="33867" rIns="33867" bIns="33867" numCol="1" anchor="ctr">
            <a:noAutofit/>
          </a:bodyPr>
          <a:lstStyle/>
          <a:p>
            <a:pPr algn="ctr" defTabSz="550361" hangingPunct="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259983" y="7544428"/>
            <a:ext cx="7316349" cy="10943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867" tIns="33867" rIns="33867" bIns="33867" numCol="1" anchor="ctr">
            <a:spAutoFit/>
          </a:bodyPr>
          <a:lstStyle/>
          <a:p>
            <a:pPr defTabSz="546127" hangingPunct="0">
              <a:defRPr sz="5500">
                <a:latin typeface="Interstate Regular"/>
                <a:ea typeface="Interstate Regular"/>
                <a:cs typeface="Interstate Regular"/>
                <a:sym typeface="Interstate Regular"/>
              </a:defRPr>
            </a:pPr>
            <a:r>
              <a:rPr lang="en-US" sz="3667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Interstate Regular"/>
              </a:rPr>
              <a:t>Mark Muro</a:t>
            </a:r>
            <a:endParaRPr sz="3667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Interstate Regular"/>
            </a:endParaRPr>
          </a:p>
          <a:p>
            <a:pPr defTabSz="546127" hangingPunct="0">
              <a:defRPr sz="4500">
                <a:latin typeface="Interstate Light"/>
                <a:ea typeface="Interstate Light"/>
                <a:cs typeface="Interstate Light"/>
                <a:sym typeface="Interstate Light"/>
              </a:defRPr>
            </a:pPr>
            <a:r>
              <a:rPr sz="30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Interstate Light"/>
              </a:rPr>
              <a:t>Brookings Metropolitan Policy Program</a:t>
            </a:r>
          </a:p>
        </p:txBody>
      </p:sp>
      <p:sp>
        <p:nvSpPr>
          <p:cNvPr id="213" name="Shape 213"/>
          <p:cNvSpPr/>
          <p:nvPr/>
        </p:nvSpPr>
        <p:spPr>
          <a:xfrm>
            <a:off x="8647829" y="7775327"/>
            <a:ext cx="7300483" cy="11970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867" tIns="33867" rIns="33867" bIns="33867" numCol="1" anchor="ctr">
            <a:spAutoFit/>
          </a:bodyPr>
          <a:lstStyle/>
          <a:p>
            <a:pPr algn="r" defTabSz="546127" hangingPunct="0">
              <a:defRPr sz="5500">
                <a:latin typeface="Interstate Regular"/>
                <a:ea typeface="Interstate Regular"/>
                <a:cs typeface="Interstate Regular"/>
                <a:sym typeface="Interstate Regular"/>
              </a:defRPr>
            </a:pPr>
            <a:r>
              <a:rPr lang="en-US" sz="3667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Interstate Regular"/>
              </a:rPr>
              <a:t>NACFAM</a:t>
            </a:r>
          </a:p>
          <a:p>
            <a:pPr algn="r" defTabSz="546127" hangingPunct="0">
              <a:defRPr sz="5500">
                <a:latin typeface="Interstate Regular"/>
                <a:ea typeface="Interstate Regular"/>
                <a:cs typeface="Interstate Regular"/>
                <a:sym typeface="Interstate Regular"/>
              </a:defRPr>
            </a:pPr>
            <a:r>
              <a:rPr lang="en-US" sz="3667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Interstate Regular"/>
              </a:rPr>
              <a:t>September 7</a:t>
            </a:r>
            <a:r>
              <a:rPr lang="en-US" sz="30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Interstate Light"/>
              </a:rPr>
              <a:t>, </a:t>
            </a:r>
            <a:r>
              <a:rPr lang="en-US" sz="367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Interstate Light"/>
              </a:rPr>
              <a:t>2017</a:t>
            </a:r>
            <a:endParaRPr sz="367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Interstate Light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1934280" y="2668258"/>
            <a:ext cx="12387472" cy="1812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867" tIns="33867" rIns="33867" bIns="33867" numCol="1" anchor="ctr">
            <a:spAutoFit/>
          </a:bodyPr>
          <a:lstStyle/>
          <a:p>
            <a:pPr algn="ctr" defTabSz="546127" hangingPunct="0">
              <a:defRPr sz="15000">
                <a:latin typeface="Interstate Regular"/>
                <a:ea typeface="Interstate Regular"/>
                <a:cs typeface="Interstate Regular"/>
                <a:sym typeface="Interstate Regular"/>
              </a:defRPr>
            </a:pPr>
            <a:r>
              <a:rPr lang="en-US" sz="7334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Interstate Regular"/>
              </a:rPr>
              <a:t>Get with the Program</a:t>
            </a:r>
          </a:p>
          <a:p>
            <a:pPr algn="ctr" defTabSz="546127" hangingPunct="0">
              <a:defRPr sz="15000">
                <a:latin typeface="Interstate Regular"/>
                <a:ea typeface="Interstate Regular"/>
                <a:cs typeface="Interstate Regular"/>
                <a:sym typeface="Interstate Regular"/>
              </a:defRPr>
            </a:pPr>
            <a:r>
              <a:rPr lang="en-US" sz="40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Interstate Regular"/>
              </a:rPr>
              <a:t>Digitalizing America’s Advanced Manufacturing Sector</a:t>
            </a:r>
            <a:endParaRPr sz="40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Interstate Regular"/>
            </a:endParaRPr>
          </a:p>
        </p:txBody>
      </p:sp>
      <p:grpSp>
        <p:nvGrpSpPr>
          <p:cNvPr id="218" name="Group 218"/>
          <p:cNvGrpSpPr/>
          <p:nvPr/>
        </p:nvGrpSpPr>
        <p:grpSpPr>
          <a:xfrm>
            <a:off x="178709" y="8500838"/>
            <a:ext cx="3152078" cy="770635"/>
            <a:chOff x="0" y="0"/>
            <a:chExt cx="4728115" cy="1155951"/>
          </a:xfrm>
        </p:grpSpPr>
        <p:pic>
          <p:nvPicPr>
            <p:cNvPr id="216" name="TwitterLogo_whit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55951" cy="115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7" name="Shape 217"/>
            <p:cNvSpPr/>
            <p:nvPr/>
          </p:nvSpPr>
          <p:spPr>
            <a:xfrm>
              <a:off x="987509" y="180432"/>
              <a:ext cx="3740606" cy="795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3867" tIns="33867" rIns="33867" bIns="33867" numCol="1" anchor="ctr">
              <a:spAutoFit/>
            </a:bodyPr>
            <a:lstStyle>
              <a:lvl1pPr algn="l">
                <a:defRPr sz="4500">
                  <a:latin typeface="Interstate Regular"/>
                  <a:ea typeface="Interstate Regular"/>
                  <a:cs typeface="Interstate Regular"/>
                  <a:sym typeface="Interstate Regular"/>
                </a:defRPr>
              </a:lvl1pPr>
            </a:lstStyle>
            <a:p>
              <a:pPr defTabSz="546127" hangingPunct="0"/>
              <a:r>
                <a:rPr sz="30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30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MarkMuro1</a:t>
              </a:r>
              <a:endParaRPr sz="30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276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34"/>
          <p:cNvSpPr/>
          <p:nvPr/>
        </p:nvSpPr>
        <p:spPr>
          <a:xfrm flipH="1" flipV="1">
            <a:off x="5486400" y="-101020"/>
            <a:ext cx="9777" cy="949825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3867" tIns="33867" rIns="33867" bIns="33867" anchor="ctr"/>
          <a:lstStyle/>
          <a:p>
            <a:pPr defTabSz="30481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00"/>
          </a:p>
        </p:txBody>
      </p:sp>
      <p:sp>
        <p:nvSpPr>
          <p:cNvPr id="8" name="Shape 334"/>
          <p:cNvSpPr/>
          <p:nvPr/>
        </p:nvSpPr>
        <p:spPr>
          <a:xfrm flipH="1" flipV="1">
            <a:off x="10972800" y="-354253"/>
            <a:ext cx="9777" cy="949825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3867" tIns="33867" rIns="33867" bIns="33867" anchor="ctr"/>
          <a:lstStyle/>
          <a:p>
            <a:pPr defTabSz="30481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0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28" t="-1661" r="2134" b="28121"/>
          <a:stretch/>
        </p:blipFill>
        <p:spPr>
          <a:xfrm>
            <a:off x="26582" y="949981"/>
            <a:ext cx="5469594" cy="25399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5" b="7586"/>
          <a:stretch/>
        </p:blipFill>
        <p:spPr>
          <a:xfrm>
            <a:off x="-14464" y="6492240"/>
            <a:ext cx="5500677" cy="2971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2793" r="11247" b="17795"/>
          <a:stretch/>
        </p:blipFill>
        <p:spPr>
          <a:xfrm>
            <a:off x="-15241" y="3452496"/>
            <a:ext cx="5511417" cy="303276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15241" y="1045481"/>
            <a:ext cx="5501454" cy="8351752"/>
          </a:xfrm>
          <a:prstGeom prst="rect">
            <a:avLst/>
          </a:prstGeom>
          <a:solidFill>
            <a:srgbClr val="18457A">
              <a:alpha val="75000"/>
            </a:srgbClr>
          </a:solidFill>
          <a:ln>
            <a:solidFill>
              <a:srgbClr val="18457A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hape 301"/>
          <p:cNvSpPr/>
          <p:nvPr/>
        </p:nvSpPr>
        <p:spPr>
          <a:xfrm>
            <a:off x="-195943" y="-101020"/>
            <a:ext cx="17025257" cy="1146501"/>
          </a:xfrm>
          <a:prstGeom prst="rect">
            <a:avLst/>
          </a:prstGeom>
          <a:solidFill>
            <a:srgbClr val="6A91BE"/>
          </a:solidFill>
          <a:ln w="12700">
            <a:miter lim="400000"/>
          </a:ln>
          <a:effectLst>
            <a:outerShdw blurRad="660400" dist="186682" dir="5400000" rotWithShape="0">
              <a:srgbClr val="000000">
                <a:alpha val="13846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 hangingPunct="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 ker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 Light"/>
            </a:endParaRPr>
          </a:p>
        </p:txBody>
      </p:sp>
      <p:sp>
        <p:nvSpPr>
          <p:cNvPr id="5" name="Shape 343"/>
          <p:cNvSpPr/>
          <p:nvPr/>
        </p:nvSpPr>
        <p:spPr>
          <a:xfrm>
            <a:off x="720465" y="131880"/>
            <a:ext cx="15240001" cy="68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7" tIns="33867" rIns="33867" bIns="33867" anchor="ctr">
            <a:spAutoFit/>
          </a:bodyPr>
          <a:lstStyle>
            <a:lvl1pPr>
              <a:defRPr sz="6000">
                <a:latin typeface="Interstate Regular"/>
                <a:ea typeface="Interstate Regular"/>
                <a:cs typeface="Interstate Regular"/>
                <a:sym typeface="Interstate Regular"/>
              </a:defRPr>
            </a:lvl1pPr>
          </a:lstStyle>
          <a:p>
            <a:pPr algn="ctr" defTabSz="546127" hangingPunct="0"/>
            <a:r>
              <a:rPr lang="en-US" sz="40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studied digitalization</a:t>
            </a:r>
            <a:endParaRPr sz="40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32"/>
          <p:cNvSpPr/>
          <p:nvPr/>
        </p:nvSpPr>
        <p:spPr>
          <a:xfrm>
            <a:off x="974171" y="1961614"/>
            <a:ext cx="3483326" cy="240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>
                <a:latin typeface="Interstate Bold"/>
                <a:ea typeface="Interstate Bold"/>
                <a:cs typeface="Interstate Bold"/>
                <a:sym typeface="Interstate Bold"/>
              </a:defRPr>
            </a:lvl1pPr>
          </a:lstStyle>
          <a:p>
            <a:pPr algn="ctr"/>
            <a:r>
              <a:rPr lang="en-US" sz="10000" dirty="0" smtClean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545</a:t>
            </a:r>
            <a:r>
              <a:rPr lang="en-US" sz="1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934" dirty="0" smtClean="0">
                <a:latin typeface="Arial" panose="020B0604020202020204" pitchFamily="34" charset="0"/>
                <a:cs typeface="Arial" panose="020B0604020202020204" pitchFamily="34" charset="0"/>
              </a:rPr>
              <a:t>occupations</a:t>
            </a:r>
            <a:endParaRPr sz="49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0429" y="4264442"/>
            <a:ext cx="3998156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3200" spc="-5" dirty="0" smtClean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US" sz="3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of Computers and Electronics</a:t>
            </a:r>
          </a:p>
          <a:p>
            <a:pPr>
              <a:spcBef>
                <a:spcPts val="390"/>
              </a:spcBef>
            </a:pPr>
            <a:endParaRPr lang="en-US" sz="32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3200" spc="-5" dirty="0" smtClean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en-US" sz="3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5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3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Computers</a:t>
            </a:r>
            <a:endParaRPr lang="en-US" sz="320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48256" y="1592346"/>
            <a:ext cx="4936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90"/>
              </a:spcBef>
            </a:pPr>
            <a:r>
              <a:rPr lang="en-US" sz="32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Two categories of O*NET digitalization data</a:t>
            </a:r>
            <a:endParaRPr lang="en-US" sz="320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06867" y="1346124"/>
            <a:ext cx="3998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90"/>
              </a:spcBef>
            </a:pPr>
            <a:r>
              <a:rPr lang="en-US" sz="32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Comprehensive digitization score from 1 to 100</a:t>
            </a:r>
            <a:endParaRPr lang="en-US" sz="320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332"/>
          <p:cNvSpPr/>
          <p:nvPr/>
        </p:nvSpPr>
        <p:spPr>
          <a:xfrm>
            <a:off x="974171" y="4966183"/>
            <a:ext cx="3273332" cy="3160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>
                <a:latin typeface="Interstate Bold"/>
                <a:ea typeface="Interstate Bold"/>
                <a:cs typeface="Interstate Bold"/>
                <a:sym typeface="Interstate Bold"/>
              </a:defRPr>
            </a:lvl1pPr>
          </a:lstStyle>
          <a:p>
            <a:pPr algn="ctr"/>
            <a:r>
              <a:rPr lang="en-US" sz="10000" dirty="0" smtClean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91%</a:t>
            </a:r>
          </a:p>
          <a:p>
            <a:pPr algn="ctr"/>
            <a:r>
              <a:rPr lang="en-US" sz="4934" dirty="0" smtClean="0">
                <a:latin typeface="Arial" panose="020B0604020202020204" pitchFamily="34" charset="0"/>
                <a:cs typeface="Arial" panose="020B0604020202020204" pitchFamily="34" charset="0"/>
              </a:rPr>
              <a:t>of the U.S. </a:t>
            </a:r>
          </a:p>
          <a:p>
            <a:pPr algn="ctr"/>
            <a:r>
              <a:rPr lang="en-US" sz="4934" dirty="0" smtClean="0">
                <a:latin typeface="Arial" panose="020B0604020202020204" pitchFamily="34" charset="0"/>
                <a:cs typeface="Arial" panose="020B0604020202020204" pitchFamily="34" charset="0"/>
              </a:rPr>
              <a:t>labor force</a:t>
            </a:r>
            <a:endParaRPr sz="49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01700"/>
              </p:ext>
            </p:extLst>
          </p:nvPr>
        </p:nvGraphicFramePr>
        <p:xfrm>
          <a:off x="11078308" y="3230758"/>
          <a:ext cx="5087815" cy="53574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36954">
                  <a:extLst>
                    <a:ext uri="{9D8B030D-6E8A-4147-A177-3AD203B41FA5}">
                      <a16:colId xmlns:a16="http://schemas.microsoft.com/office/drawing/2014/main" val="1540797599"/>
                    </a:ext>
                  </a:extLst>
                </a:gridCol>
                <a:gridCol w="650861">
                  <a:extLst>
                    <a:ext uri="{9D8B030D-6E8A-4147-A177-3AD203B41FA5}">
                      <a16:colId xmlns:a16="http://schemas.microsoft.com/office/drawing/2014/main" val="1774116848"/>
                    </a:ext>
                  </a:extLst>
                </a:gridCol>
              </a:tblGrid>
              <a:tr h="879361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 Developers</a:t>
                      </a:r>
                      <a:r>
                        <a:rPr lang="en-US" sz="3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en-US" sz="3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en-US" sz="3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4156810"/>
                  </a:ext>
                </a:extLst>
              </a:tr>
              <a:tr h="895635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Systems Analysts</a:t>
                      </a:r>
                      <a:endParaRPr lang="en-US" sz="3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US" sz="3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0828591"/>
                  </a:ext>
                </a:extLst>
              </a:tr>
              <a:tr h="499319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Lawyers</a:t>
                      </a:r>
                      <a:endParaRPr lang="en-US" sz="3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30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5092745"/>
                  </a:ext>
                </a:extLst>
              </a:tr>
              <a:tr h="499319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Supervisors</a:t>
                      </a:r>
                      <a:endParaRPr lang="en-US" sz="3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3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6432443"/>
                  </a:ext>
                </a:extLst>
              </a:tr>
              <a:tr h="499319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Registered Nurses</a:t>
                      </a:r>
                      <a:endParaRPr lang="en-US" sz="3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3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936564"/>
                  </a:ext>
                </a:extLst>
              </a:tr>
              <a:tr h="499319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 Guards</a:t>
                      </a:r>
                      <a:endParaRPr lang="en-US" sz="3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3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9818550"/>
                  </a:ext>
                </a:extLst>
              </a:tr>
              <a:tr h="499319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 Cooks</a:t>
                      </a:r>
                      <a:endParaRPr lang="en-US" sz="3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3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0754822"/>
                  </a:ext>
                </a:extLst>
              </a:tr>
              <a:tr h="55828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Laborers</a:t>
                      </a:r>
                      <a:endParaRPr lang="en-US" sz="3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3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6014533"/>
                  </a:ext>
                </a:extLst>
              </a:tr>
              <a:tr h="499319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Care Aides</a:t>
                      </a:r>
                      <a:endParaRPr lang="en-US" sz="3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3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7324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0934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334"/>
          <p:cNvSpPr/>
          <p:nvPr/>
        </p:nvSpPr>
        <p:spPr>
          <a:xfrm flipH="1" flipV="1">
            <a:off x="5486400" y="-101020"/>
            <a:ext cx="9777" cy="949825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3867" tIns="33867" rIns="33867" bIns="33867" anchor="ctr"/>
          <a:lstStyle/>
          <a:p>
            <a:pPr defTabSz="30481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00"/>
          </a:p>
        </p:txBody>
      </p:sp>
      <p:sp>
        <p:nvSpPr>
          <p:cNvPr id="46" name="Shape 334"/>
          <p:cNvSpPr/>
          <p:nvPr/>
        </p:nvSpPr>
        <p:spPr>
          <a:xfrm flipH="1" flipV="1">
            <a:off x="10972800" y="-354253"/>
            <a:ext cx="9777" cy="949825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3867" tIns="33867" rIns="33867" bIns="33867" anchor="ctr"/>
          <a:lstStyle/>
          <a:p>
            <a:pPr defTabSz="30481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00"/>
          </a:p>
        </p:txBody>
      </p:sp>
      <p:sp>
        <p:nvSpPr>
          <p:cNvPr id="14" name="Shape 301"/>
          <p:cNvSpPr/>
          <p:nvPr/>
        </p:nvSpPr>
        <p:spPr>
          <a:xfrm>
            <a:off x="-195943" y="-101020"/>
            <a:ext cx="17025257" cy="1146501"/>
          </a:xfrm>
          <a:prstGeom prst="rect">
            <a:avLst/>
          </a:prstGeom>
          <a:solidFill>
            <a:srgbClr val="6A91BE"/>
          </a:solidFill>
          <a:ln w="12700">
            <a:miter lim="400000"/>
          </a:ln>
          <a:effectLst>
            <a:outerShdw blurRad="660400" dist="186682" dir="5400000" rotWithShape="0">
              <a:srgbClr val="000000">
                <a:alpha val="13846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 hangingPunct="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5" name="Shape 343"/>
          <p:cNvSpPr/>
          <p:nvPr/>
        </p:nvSpPr>
        <p:spPr>
          <a:xfrm>
            <a:off x="603235" y="131880"/>
            <a:ext cx="15240001" cy="68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867" tIns="33867" rIns="33867" bIns="33867" anchor="ctr">
            <a:spAutoFit/>
          </a:bodyPr>
          <a:lstStyle>
            <a:lvl1pPr>
              <a:defRPr sz="6000">
                <a:latin typeface="Interstate Regular"/>
                <a:ea typeface="Interstate Regular"/>
                <a:cs typeface="Interstate Regular"/>
                <a:sym typeface="Interstate Regular"/>
              </a:defRPr>
            </a:lvl1pPr>
          </a:lstStyle>
          <a:p>
            <a:pPr algn="ctr" defTabSz="546127" hangingPunct="0"/>
            <a:r>
              <a:rPr lang="en-US" sz="40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sorted occupations by high, medium, &amp; low digital requirements</a:t>
            </a:r>
            <a:endParaRPr sz="40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/>
          <p:cNvSpPr txBox="1"/>
          <p:nvPr/>
        </p:nvSpPr>
        <p:spPr>
          <a:xfrm>
            <a:off x="318271" y="4823512"/>
            <a:ext cx="258648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Developers</a:t>
            </a:r>
          </a:p>
        </p:txBody>
      </p:sp>
      <p:sp>
        <p:nvSpPr>
          <p:cNvPr id="18" name="object 8"/>
          <p:cNvSpPr txBox="1"/>
          <p:nvPr/>
        </p:nvSpPr>
        <p:spPr>
          <a:xfrm>
            <a:off x="5714975" y="7579248"/>
            <a:ext cx="240218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Automotive Services Technicians and Mechanics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21"/>
          <p:cNvSpPr txBox="1"/>
          <p:nvPr/>
        </p:nvSpPr>
        <p:spPr>
          <a:xfrm>
            <a:off x="8679424" y="4742656"/>
            <a:ext cx="2414756" cy="319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Registered Nurses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32"/>
          <p:cNvSpPr txBox="1"/>
          <p:nvPr/>
        </p:nvSpPr>
        <p:spPr>
          <a:xfrm>
            <a:off x="8892774" y="7613115"/>
            <a:ext cx="24379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2865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Clerks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293277" y="7579248"/>
            <a:ext cx="2400365" cy="632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Systems Analysts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5"/>
          <p:cNvSpPr txBox="1"/>
          <p:nvPr/>
        </p:nvSpPr>
        <p:spPr>
          <a:xfrm>
            <a:off x="6524017" y="4735544"/>
            <a:ext cx="13346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Lawyers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28" t="-1661" r="2134" b="1"/>
          <a:stretch/>
        </p:blipFill>
        <p:spPr>
          <a:xfrm>
            <a:off x="224302" y="3024223"/>
            <a:ext cx="2497390" cy="1754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object 15"/>
          <p:cNvSpPr txBox="1"/>
          <p:nvPr/>
        </p:nvSpPr>
        <p:spPr>
          <a:xfrm>
            <a:off x="12023714" y="1347933"/>
            <a:ext cx="3318664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F49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</a:p>
          <a:p>
            <a:pPr algn="ctr">
              <a:lnSpc>
                <a:spcPct val="100000"/>
              </a:lnSpc>
            </a:pPr>
            <a:r>
              <a:rPr lang="en-US" sz="3200" dirty="0" smtClean="0">
                <a:solidFill>
                  <a:srgbClr val="F49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(digital scores below 33)</a:t>
            </a:r>
            <a:endParaRPr sz="3200" dirty="0">
              <a:solidFill>
                <a:srgbClr val="F49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15"/>
          <p:cNvSpPr txBox="1"/>
          <p:nvPr/>
        </p:nvSpPr>
        <p:spPr>
          <a:xfrm>
            <a:off x="5830327" y="1347933"/>
            <a:ext cx="4693396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pc="-5" dirty="0" smtClean="0">
                <a:solidFill>
                  <a:srgbClr val="F49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</a:t>
            </a:r>
            <a:endParaRPr lang="en-US" sz="3200" dirty="0">
              <a:solidFill>
                <a:srgbClr val="F49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spc="-5" dirty="0" smtClean="0">
                <a:solidFill>
                  <a:srgbClr val="F49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(digital scores between 33 and 60)</a:t>
            </a:r>
          </a:p>
        </p:txBody>
      </p:sp>
      <p:sp>
        <p:nvSpPr>
          <p:cNvPr id="26" name="object 15"/>
          <p:cNvSpPr txBox="1"/>
          <p:nvPr/>
        </p:nvSpPr>
        <p:spPr>
          <a:xfrm>
            <a:off x="1119594" y="1318902"/>
            <a:ext cx="3210742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pc="-5" dirty="0" smtClean="0">
                <a:solidFill>
                  <a:srgbClr val="F49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  <a:p>
            <a:pPr algn="ctr">
              <a:lnSpc>
                <a:spcPct val="100000"/>
              </a:lnSpc>
            </a:pPr>
            <a:r>
              <a:rPr lang="en-US" sz="3200" dirty="0" smtClean="0">
                <a:solidFill>
                  <a:srgbClr val="F49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(digital scores above 60)</a:t>
            </a:r>
            <a:endParaRPr sz="3200" dirty="0">
              <a:solidFill>
                <a:srgbClr val="F49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131"/>
          <p:cNvSpPr/>
          <p:nvPr/>
        </p:nvSpPr>
        <p:spPr>
          <a:xfrm>
            <a:off x="888045" y="763871"/>
            <a:ext cx="14543315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endParaRPr sz="1400" dirty="0">
              <a:solidFill>
                <a:srgbClr val="FF0000"/>
              </a:solidFill>
            </a:endParaRPr>
          </a:p>
        </p:txBody>
      </p:sp>
      <p:sp>
        <p:nvSpPr>
          <p:cNvPr id="28" name="object 5"/>
          <p:cNvSpPr txBox="1"/>
          <p:nvPr/>
        </p:nvSpPr>
        <p:spPr>
          <a:xfrm>
            <a:off x="3055320" y="4789006"/>
            <a:ext cx="22348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Managers</a:t>
            </a:r>
          </a:p>
        </p:txBody>
      </p:sp>
      <p:sp>
        <p:nvSpPr>
          <p:cNvPr id="29" name="object 5"/>
          <p:cNvSpPr txBox="1"/>
          <p:nvPr/>
        </p:nvSpPr>
        <p:spPr>
          <a:xfrm>
            <a:off x="11491813" y="4735544"/>
            <a:ext cx="192536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Guards</a:t>
            </a:r>
          </a:p>
        </p:txBody>
      </p:sp>
      <p:sp>
        <p:nvSpPr>
          <p:cNvPr id="30" name="object 21"/>
          <p:cNvSpPr txBox="1"/>
          <p:nvPr/>
        </p:nvSpPr>
        <p:spPr>
          <a:xfrm>
            <a:off x="13837067" y="4754500"/>
            <a:ext cx="205070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Restaurant Cooks</a:t>
            </a:r>
          </a:p>
        </p:txBody>
      </p:sp>
      <p:sp>
        <p:nvSpPr>
          <p:cNvPr id="31" name="object 21"/>
          <p:cNvSpPr txBox="1"/>
          <p:nvPr/>
        </p:nvSpPr>
        <p:spPr>
          <a:xfrm>
            <a:off x="14113978" y="7543875"/>
            <a:ext cx="194222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Care Aides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21"/>
          <p:cNvSpPr txBox="1"/>
          <p:nvPr/>
        </p:nvSpPr>
        <p:spPr>
          <a:xfrm>
            <a:off x="11625338" y="7561356"/>
            <a:ext cx="223545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Laborers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r="11495" b="5396"/>
          <a:stretch/>
        </p:blipFill>
        <p:spPr>
          <a:xfrm>
            <a:off x="11200514" y="2991555"/>
            <a:ext cx="2377440" cy="16933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t="1757" r="15265" b="9602"/>
          <a:stretch/>
        </p:blipFill>
        <p:spPr>
          <a:xfrm>
            <a:off x="13708826" y="2987767"/>
            <a:ext cx="2377440" cy="1705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950" y="5774823"/>
            <a:ext cx="2377440" cy="17032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" r="13591" b="11619"/>
          <a:stretch/>
        </p:blipFill>
        <p:spPr>
          <a:xfrm>
            <a:off x="13695486" y="5774825"/>
            <a:ext cx="2377440" cy="1695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8" y="5774825"/>
            <a:ext cx="2546461" cy="16981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8"/>
          <a:stretch/>
        </p:blipFill>
        <p:spPr>
          <a:xfrm>
            <a:off x="2961435" y="3008293"/>
            <a:ext cx="2377440" cy="17656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" t="-88"/>
          <a:stretch/>
        </p:blipFill>
        <p:spPr>
          <a:xfrm>
            <a:off x="5790840" y="3014132"/>
            <a:ext cx="2377440" cy="1704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r="24430" b="22261"/>
          <a:stretch/>
        </p:blipFill>
        <p:spPr>
          <a:xfrm>
            <a:off x="8450638" y="3024590"/>
            <a:ext cx="2377440" cy="1650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45" y="5774825"/>
            <a:ext cx="2377440" cy="16981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9"/>
          <a:stretch/>
        </p:blipFill>
        <p:spPr>
          <a:xfrm>
            <a:off x="8426737" y="5774825"/>
            <a:ext cx="2377440" cy="17727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Picture 2" descr="Image result for market research analysts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9" b="6828"/>
          <a:stretch/>
        </p:blipFill>
        <p:spPr bwMode="auto">
          <a:xfrm>
            <a:off x="2943340" y="5774825"/>
            <a:ext cx="2377440" cy="16956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bject 5"/>
          <p:cNvSpPr txBox="1"/>
          <p:nvPr/>
        </p:nvSpPr>
        <p:spPr>
          <a:xfrm>
            <a:off x="2967581" y="7613115"/>
            <a:ext cx="284187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Market Research Analysts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226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5" b="8751"/>
          <a:stretch/>
        </p:blipFill>
        <p:spPr>
          <a:xfrm>
            <a:off x="10753961" y="5057874"/>
            <a:ext cx="5761161" cy="4120292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222292" y="1305851"/>
            <a:ext cx="8816196" cy="7576892"/>
            <a:chOff x="593604" y="-317756"/>
            <a:chExt cx="6763874" cy="6188520"/>
          </a:xfrm>
        </p:grpSpPr>
        <p:graphicFrame>
          <p:nvGraphicFramePr>
            <p:cNvPr id="32" name="Char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6463149"/>
                </p:ext>
              </p:extLst>
            </p:nvPr>
          </p:nvGraphicFramePr>
          <p:xfrm>
            <a:off x="593604" y="-317756"/>
            <a:ext cx="6652866" cy="61885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3" name="TextBox 4"/>
            <p:cNvSpPr txBox="1"/>
            <p:nvPr/>
          </p:nvSpPr>
          <p:spPr>
            <a:xfrm>
              <a:off x="999231" y="-130186"/>
              <a:ext cx="6358247" cy="80336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Share of U.S. employment by digital skill level</a:t>
              </a:r>
              <a:endParaRPr kumimoji="0" lang="en-US" sz="3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Image result for administrative assista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116" y="1045481"/>
            <a:ext cx="6012594" cy="40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301"/>
          <p:cNvSpPr/>
          <p:nvPr/>
        </p:nvSpPr>
        <p:spPr>
          <a:xfrm>
            <a:off x="-195943" y="-101020"/>
            <a:ext cx="17025257" cy="1146501"/>
          </a:xfrm>
          <a:prstGeom prst="rect">
            <a:avLst/>
          </a:prstGeom>
          <a:solidFill>
            <a:srgbClr val="6A91BE"/>
          </a:solidFill>
          <a:ln w="12700">
            <a:miter lim="400000"/>
          </a:ln>
          <a:effectLst>
            <a:outerShdw blurRad="660400" dist="186682" dir="5400000" rotWithShape="0">
              <a:srgbClr val="000000">
                <a:alpha val="13846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 hangingPunct="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0" name="Shape 343"/>
          <p:cNvSpPr/>
          <p:nvPr/>
        </p:nvSpPr>
        <p:spPr>
          <a:xfrm>
            <a:off x="0" y="163740"/>
            <a:ext cx="16256000" cy="622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3867" tIns="33867" rIns="33867" bIns="33867" anchor="ctr">
            <a:spAutoFit/>
          </a:bodyPr>
          <a:lstStyle>
            <a:lvl1pPr>
              <a:defRPr sz="6000">
                <a:latin typeface="Interstate Regular"/>
                <a:ea typeface="Interstate Regular"/>
                <a:cs typeface="Interstate Regular"/>
                <a:sym typeface="Interstate Regular"/>
              </a:defRPr>
            </a:lvl1pPr>
          </a:lstStyle>
          <a:p>
            <a:pPr algn="ctr" defTabSz="546127" hangingPunct="0"/>
            <a:r>
              <a:rPr lang="en-US" sz="36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share of jobs requiring high &amp; medium digital skills has skyrocketed</a:t>
            </a:r>
            <a:endParaRPr sz="36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713266" y="2782670"/>
            <a:ext cx="3866703" cy="1404165"/>
            <a:chOff x="11713266" y="2782670"/>
            <a:chExt cx="3866703" cy="1404165"/>
          </a:xfrm>
        </p:grpSpPr>
        <p:sp>
          <p:nvSpPr>
            <p:cNvPr id="26" name="Rectangle 25"/>
            <p:cNvSpPr/>
            <p:nvPr/>
          </p:nvSpPr>
          <p:spPr>
            <a:xfrm>
              <a:off x="11713266" y="2782670"/>
              <a:ext cx="3866703" cy="1404165"/>
            </a:xfrm>
            <a:prstGeom prst="rect">
              <a:avLst/>
            </a:prstGeom>
            <a:solidFill>
              <a:srgbClr val="18457A">
                <a:alpha val="75000"/>
              </a:srgbClr>
            </a:solidFill>
            <a:ln>
              <a:solidFill>
                <a:srgbClr val="18457A">
                  <a:alpha val="1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743322" y="2859020"/>
              <a:ext cx="3836647" cy="1094902"/>
              <a:chOff x="11743322" y="2859020"/>
              <a:chExt cx="3836647" cy="1094902"/>
            </a:xfrm>
          </p:grpSpPr>
          <p:sp>
            <p:nvSpPr>
              <p:cNvPr id="15" name="object 32"/>
              <p:cNvSpPr txBox="1"/>
              <p:nvPr/>
            </p:nvSpPr>
            <p:spPr>
              <a:xfrm>
                <a:off x="11743322" y="2859020"/>
                <a:ext cx="3836647" cy="43088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 indent="62865"/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Administrative support</a:t>
                </a:r>
                <a:endParaRPr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object 21"/>
              <p:cNvSpPr txBox="1"/>
              <p:nvPr/>
            </p:nvSpPr>
            <p:spPr>
              <a:xfrm>
                <a:off x="12146246" y="3415313"/>
                <a:ext cx="944616" cy="53860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39 </a:t>
                </a:r>
                <a:endParaRPr sz="3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Right Arrow 2"/>
              <p:cNvSpPr/>
              <p:nvPr/>
            </p:nvSpPr>
            <p:spPr>
              <a:xfrm>
                <a:off x="12838965" y="3339817"/>
                <a:ext cx="1380226" cy="603849"/>
              </a:xfrm>
              <a:prstGeom prst="rightArrow">
                <a:avLst/>
              </a:prstGeom>
              <a:solidFill>
                <a:srgbClr val="FD8D3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bject 21"/>
              <p:cNvSpPr txBox="1"/>
              <p:nvPr/>
            </p:nvSpPr>
            <p:spPr>
              <a:xfrm>
                <a:off x="14382044" y="3372436"/>
                <a:ext cx="944616" cy="53860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64</a:t>
                </a:r>
                <a:endParaRPr sz="3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1713267" y="6506308"/>
            <a:ext cx="3727374" cy="1460006"/>
            <a:chOff x="11713267" y="6506308"/>
            <a:chExt cx="3727374" cy="1460006"/>
          </a:xfrm>
        </p:grpSpPr>
        <p:sp>
          <p:nvSpPr>
            <p:cNvPr id="27" name="Rectangle 26"/>
            <p:cNvSpPr/>
            <p:nvPr/>
          </p:nvSpPr>
          <p:spPr>
            <a:xfrm>
              <a:off x="11939953" y="6506308"/>
              <a:ext cx="3386707" cy="1460006"/>
            </a:xfrm>
            <a:prstGeom prst="rect">
              <a:avLst/>
            </a:prstGeom>
            <a:solidFill>
              <a:srgbClr val="18457A">
                <a:alpha val="75000"/>
              </a:srgbClr>
            </a:solidFill>
            <a:ln>
              <a:solidFill>
                <a:srgbClr val="18457A">
                  <a:alpha val="1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32"/>
            <p:cNvSpPr txBox="1"/>
            <p:nvPr/>
          </p:nvSpPr>
          <p:spPr>
            <a:xfrm>
              <a:off x="11713267" y="6633610"/>
              <a:ext cx="3697319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62865" algn="ctr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Tool &amp; die makers</a:t>
              </a:r>
              <a:endParaRPr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12260227" y="7271307"/>
              <a:ext cx="944616" cy="53860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endParaRPr sz="3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12798389" y="7195809"/>
              <a:ext cx="1380226" cy="603849"/>
            </a:xfrm>
            <a:prstGeom prst="rightArrow">
              <a:avLst/>
            </a:prstGeom>
            <a:solidFill>
              <a:srgbClr val="FD8D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bject 21"/>
            <p:cNvSpPr txBox="1"/>
            <p:nvPr/>
          </p:nvSpPr>
          <p:spPr>
            <a:xfrm>
              <a:off x="14496025" y="7228430"/>
              <a:ext cx="944616" cy="53860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  <a:endParaRPr sz="3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12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05159"/>
              </p:ext>
            </p:extLst>
          </p:nvPr>
        </p:nvGraphicFramePr>
        <p:xfrm>
          <a:off x="2412459" y="1978955"/>
          <a:ext cx="12990874" cy="677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hape 301"/>
          <p:cNvSpPr/>
          <p:nvPr/>
        </p:nvSpPr>
        <p:spPr>
          <a:xfrm>
            <a:off x="-513572" y="-442996"/>
            <a:ext cx="17732591" cy="1146501"/>
          </a:xfrm>
          <a:prstGeom prst="rect">
            <a:avLst/>
          </a:prstGeom>
          <a:solidFill>
            <a:srgbClr val="6A91BE"/>
          </a:solidFill>
          <a:ln w="12700">
            <a:miter lim="400000"/>
          </a:ln>
          <a:effectLst>
            <a:outerShdw blurRad="660400" dist="186682" dir="5400000" rotWithShape="0">
              <a:srgbClr val="000000">
                <a:alpha val="13846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 hangingPunct="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7" name="Shape 343"/>
          <p:cNvSpPr/>
          <p:nvPr/>
        </p:nvSpPr>
        <p:spPr>
          <a:xfrm>
            <a:off x="-211016" y="-82395"/>
            <a:ext cx="16670216" cy="68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3867" tIns="33867" rIns="33867" bIns="33867" anchor="ctr">
            <a:spAutoFit/>
          </a:bodyPr>
          <a:lstStyle>
            <a:lvl1pPr>
              <a:defRPr sz="6000">
                <a:latin typeface="Interstate Regular"/>
                <a:ea typeface="Interstate Regular"/>
                <a:cs typeface="Interstate Regular"/>
                <a:sym typeface="Interstate Regular"/>
              </a:defRPr>
            </a:lvl1pPr>
          </a:lstStyle>
          <a:p>
            <a:pPr algn="ctr" defTabSz="546127" hangingPunct="0"/>
            <a:r>
              <a:rPr lang="en-US" sz="40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digitalization varies widely</a:t>
            </a:r>
            <a:endParaRPr sz="40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0557" y="1235219"/>
            <a:ext cx="87270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Share of sector employment by digital score, 2016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948" y="2213386"/>
            <a:ext cx="1919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paying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948" y="6704389"/>
            <a:ext cx="1919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Lower paying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0800000" flipH="1">
            <a:off x="1022771" y="3770201"/>
            <a:ext cx="583326" cy="104500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flipH="1">
            <a:off x="1020296" y="5448991"/>
            <a:ext cx="583326" cy="104500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1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01"/>
          <p:cNvSpPr/>
          <p:nvPr/>
        </p:nvSpPr>
        <p:spPr>
          <a:xfrm>
            <a:off x="-195943" y="-101020"/>
            <a:ext cx="17025257" cy="1146501"/>
          </a:xfrm>
          <a:prstGeom prst="rect">
            <a:avLst/>
          </a:prstGeom>
          <a:solidFill>
            <a:srgbClr val="6A91BE"/>
          </a:solidFill>
          <a:ln w="12700">
            <a:miter lim="400000"/>
          </a:ln>
          <a:effectLst>
            <a:outerShdw blurRad="660400" dist="186682" dir="5400000" rotWithShape="0">
              <a:srgbClr val="000000">
                <a:alpha val="13846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 hangingPunct="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0" name="Shape 343"/>
          <p:cNvSpPr/>
          <p:nvPr/>
        </p:nvSpPr>
        <p:spPr>
          <a:xfrm>
            <a:off x="-1" y="131880"/>
            <a:ext cx="16256001" cy="68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3867" tIns="33867" rIns="33867" bIns="33867" anchor="ctr">
            <a:spAutoFit/>
          </a:bodyPr>
          <a:lstStyle>
            <a:lvl1pPr>
              <a:defRPr sz="6000">
                <a:latin typeface="Interstate Regular"/>
                <a:ea typeface="Interstate Regular"/>
                <a:cs typeface="Interstate Regular"/>
                <a:sym typeface="Interstate Regular"/>
              </a:defRPr>
            </a:lvl1pPr>
          </a:lstStyle>
          <a:p>
            <a:pPr algn="ctr" defTabSz="546127" hangingPunct="0"/>
            <a:r>
              <a:rPr lang="en-US" sz="40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Digitalization drives industry productivity growth</a:t>
            </a:r>
            <a:endParaRPr sz="40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320241"/>
              </p:ext>
            </p:extLst>
          </p:nvPr>
        </p:nvGraphicFramePr>
        <p:xfrm>
          <a:off x="721894" y="1478245"/>
          <a:ext cx="14475953" cy="737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13641" y="1478245"/>
            <a:ext cx="96035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Annualized Productivity Growth by Sector, 2010 - 2016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7751" y="2278017"/>
            <a:ext cx="277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Oil &amp; Gas Extraction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76292" y="4972157"/>
            <a:ext cx="196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46481" y="3779887"/>
            <a:ext cx="277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technology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83116" y="4718695"/>
            <a:ext cx="1408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Wholesale trade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4498" y="7901815"/>
            <a:ext cx="3084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Mining (except Oil &amp; Gas)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658445" y="5571156"/>
            <a:ext cx="277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Finance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20296" y="4367479"/>
            <a:ext cx="277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30743" y="5079323"/>
            <a:ext cx="157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Retail Trade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5108" y="5506988"/>
            <a:ext cx="1810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Healthcare Services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62973" y="7085036"/>
            <a:ext cx="1897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Educational Services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93805" y="4314712"/>
            <a:ext cx="2322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D8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Manufacturing</a:t>
            </a:r>
          </a:p>
        </p:txBody>
      </p:sp>
    </p:spTree>
    <p:extLst>
      <p:ext uri="{BB962C8B-B14F-4D97-AF65-F5344CB8AC3E}">
        <p14:creationId xmlns:p14="http://schemas.microsoft.com/office/powerpoint/2010/main" val="40597060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1415906" y="2168709"/>
            <a:ext cx="1099980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0"/>
            </a:lvl1pPr>
          </a:lstStyle>
          <a:p>
            <a:pPr algn="l"/>
            <a:r>
              <a:rPr lang="en-US" sz="4800" dirty="0" smtClean="0">
                <a:solidFill>
                  <a:schemeClr val="tx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Digitalization:  What it is; why it matters</a:t>
            </a:r>
            <a:endParaRPr sz="4800" dirty="0">
              <a:solidFill>
                <a:schemeClr val="tx1">
                  <a:alpha val="3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1415906" y="3547163"/>
            <a:ext cx="959365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0"/>
            </a:lvl1pPr>
          </a:lstStyle>
          <a:p>
            <a:pPr algn="l"/>
            <a:r>
              <a:rPr lang="en-US" sz="4800" dirty="0" smtClean="0">
                <a:solidFill>
                  <a:schemeClr val="tx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analysis and national trends</a:t>
            </a:r>
            <a:endParaRPr sz="4800" dirty="0">
              <a:solidFill>
                <a:schemeClr val="tx1">
                  <a:alpha val="3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1415906" y="5049108"/>
            <a:ext cx="1000273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0"/>
            </a:lvl1pPr>
          </a:lstStyle>
          <a:p>
            <a:pPr algn="l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Digitalizing advanced manufacturing</a:t>
            </a:r>
            <a:endParaRPr sz="4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459441" y="2037903"/>
            <a:ext cx="57387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sz="6600" dirty="0">
                <a:solidFill>
                  <a:schemeClr val="tx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7" name="Shape 117"/>
          <p:cNvSpPr/>
          <p:nvPr/>
        </p:nvSpPr>
        <p:spPr>
          <a:xfrm>
            <a:off x="493177" y="3397231"/>
            <a:ext cx="57387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sz="6600" dirty="0">
                <a:solidFill>
                  <a:schemeClr val="tx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Shape 118"/>
          <p:cNvSpPr/>
          <p:nvPr/>
        </p:nvSpPr>
        <p:spPr>
          <a:xfrm>
            <a:off x="493177" y="4858524"/>
            <a:ext cx="57387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sz="6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39944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01"/>
          <p:cNvSpPr/>
          <p:nvPr/>
        </p:nvSpPr>
        <p:spPr>
          <a:xfrm>
            <a:off x="-195943" y="-101020"/>
            <a:ext cx="17025257" cy="1146501"/>
          </a:xfrm>
          <a:prstGeom prst="rect">
            <a:avLst/>
          </a:prstGeom>
          <a:solidFill>
            <a:srgbClr val="6A91BE"/>
          </a:solidFill>
          <a:ln w="12700">
            <a:miter lim="400000"/>
          </a:ln>
          <a:effectLst>
            <a:outerShdw blurRad="660400" dist="186682" dir="5400000" rotWithShape="0">
              <a:srgbClr val="000000">
                <a:alpha val="13846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 hangingPunct="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" name="Shape 343"/>
          <p:cNvSpPr/>
          <p:nvPr/>
        </p:nvSpPr>
        <p:spPr>
          <a:xfrm>
            <a:off x="-1" y="131880"/>
            <a:ext cx="16256001" cy="68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867" tIns="33867" rIns="33867" bIns="33867" anchor="ctr">
            <a:spAutoFit/>
          </a:bodyPr>
          <a:lstStyle>
            <a:lvl1pPr>
              <a:defRPr sz="6000">
                <a:latin typeface="Interstate Regular"/>
                <a:ea typeface="Interstate Regular"/>
                <a:cs typeface="Interstate Regular"/>
                <a:sym typeface="Interstate Regular"/>
              </a:defRPr>
            </a:lvl1pPr>
          </a:lstStyle>
          <a:p>
            <a:pPr algn="ctr" defTabSz="546127" hangingPunct="0"/>
            <a:r>
              <a:rPr lang="en-US" sz="40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Digitalization is a defining trend in advanced manufacturing</a:t>
            </a:r>
            <a:endParaRPr sz="40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332"/>
          <p:cNvSpPr/>
          <p:nvPr/>
        </p:nvSpPr>
        <p:spPr>
          <a:xfrm>
            <a:off x="8103624" y="1617679"/>
            <a:ext cx="102656" cy="1703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>
                <a:latin typeface="Interstate Bold"/>
                <a:ea typeface="Interstate Bold"/>
                <a:cs typeface="Interstate Bold"/>
                <a:sym typeface="Interstate Bold"/>
              </a:defRPr>
            </a:lvl1pPr>
          </a:lstStyle>
          <a:p>
            <a:pPr algn="ctr"/>
            <a:endParaRPr lang="en-US" sz="7200" dirty="0" smtClean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3200" dirty="0" smtClean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05" y="1278381"/>
            <a:ext cx="10743093" cy="71602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84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77691" y="1406500"/>
            <a:ext cx="497570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800" b="1" i="0" u="none" strike="noStrike" kern="1200" baseline="0">
                <a:solidFill>
                  <a:prstClr val="white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en-US" sz="2800" dirty="0"/>
              <a:t> in </a:t>
            </a:r>
            <a:r>
              <a:rPr lang="en-US" sz="2800" dirty="0" smtClean="0"/>
              <a:t>advanced manufacturing </a:t>
            </a:r>
            <a:r>
              <a:rPr lang="en-US" sz="2800" dirty="0"/>
              <a:t>by digital skill level</a:t>
            </a:r>
          </a:p>
          <a:p>
            <a:endParaRPr lang="en-US" dirty="0"/>
          </a:p>
        </p:txBody>
      </p:sp>
      <p:sp>
        <p:nvSpPr>
          <p:cNvPr id="14" name="Shape 301"/>
          <p:cNvSpPr/>
          <p:nvPr/>
        </p:nvSpPr>
        <p:spPr>
          <a:xfrm>
            <a:off x="-195943" y="-101020"/>
            <a:ext cx="17025257" cy="1146501"/>
          </a:xfrm>
          <a:prstGeom prst="rect">
            <a:avLst/>
          </a:prstGeom>
          <a:solidFill>
            <a:srgbClr val="6A91BE"/>
          </a:solidFill>
          <a:ln w="12700">
            <a:miter lim="400000"/>
          </a:ln>
          <a:effectLst>
            <a:outerShdw blurRad="660400" dist="186682" dir="5400000" rotWithShape="0">
              <a:srgbClr val="000000">
                <a:alpha val="13846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 hangingPunct="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5" name="Shape 343"/>
          <p:cNvSpPr/>
          <p:nvPr/>
        </p:nvSpPr>
        <p:spPr>
          <a:xfrm>
            <a:off x="-1" y="131880"/>
            <a:ext cx="16256001" cy="68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3867" tIns="33867" rIns="33867" bIns="33867" anchor="ctr">
            <a:spAutoFit/>
          </a:bodyPr>
          <a:lstStyle>
            <a:lvl1pPr>
              <a:defRPr sz="6000">
                <a:latin typeface="Interstate Regular"/>
                <a:ea typeface="Interstate Regular"/>
                <a:cs typeface="Interstate Regular"/>
                <a:sym typeface="Interstate Regular"/>
              </a:defRPr>
            </a:lvl1pPr>
          </a:lstStyle>
          <a:p>
            <a:pPr algn="ctr" defTabSz="546127" hangingPunct="0"/>
            <a:r>
              <a:rPr lang="en-US" sz="40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sector is rapidly digitalizing</a:t>
            </a:r>
            <a:endParaRPr sz="40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332"/>
          <p:cNvSpPr/>
          <p:nvPr/>
        </p:nvSpPr>
        <p:spPr>
          <a:xfrm>
            <a:off x="12222463" y="4323625"/>
            <a:ext cx="3567782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400">
                <a:latin typeface="Interstate Bold"/>
                <a:ea typeface="Interstate Bold"/>
                <a:cs typeface="Interstate Bold"/>
                <a:sym typeface="Interstate Bold"/>
              </a:defRPr>
            </a:lvl1pPr>
          </a:lstStyle>
          <a:p>
            <a:pPr algn="ctr"/>
            <a:r>
              <a:rPr lang="en-US" sz="9600" dirty="0" smtClean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n-US" sz="96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score, 2016</a:t>
            </a:r>
            <a:endParaRPr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014720494"/>
              </p:ext>
            </p:extLst>
          </p:nvPr>
        </p:nvGraphicFramePr>
        <p:xfrm>
          <a:off x="2158530" y="1808405"/>
          <a:ext cx="5214025" cy="7102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hape 334"/>
          <p:cNvSpPr/>
          <p:nvPr/>
        </p:nvSpPr>
        <p:spPr>
          <a:xfrm flipH="1" flipV="1">
            <a:off x="2158529" y="7555139"/>
            <a:ext cx="5214026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3867" tIns="33867" rIns="33867" bIns="33867" anchor="ctr"/>
          <a:lstStyle/>
          <a:p>
            <a:pPr defTabSz="30481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00"/>
          </a:p>
        </p:txBody>
      </p:sp>
      <p:sp>
        <p:nvSpPr>
          <p:cNvPr id="12" name="Shape 332"/>
          <p:cNvSpPr/>
          <p:nvPr/>
        </p:nvSpPr>
        <p:spPr>
          <a:xfrm>
            <a:off x="8032589" y="4323625"/>
            <a:ext cx="3549618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400">
                <a:latin typeface="Interstate Bold"/>
                <a:ea typeface="Interstate Bold"/>
                <a:cs typeface="Interstate Bold"/>
                <a:sym typeface="Interstate Bold"/>
              </a:defRPr>
            </a:lvl1pPr>
          </a:lstStyle>
          <a:p>
            <a:pPr algn="ctr"/>
            <a:r>
              <a:rPr lang="en-US" sz="9600" dirty="0" smtClean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96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score, 2002</a:t>
            </a:r>
            <a:endParaRPr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1041262" y="4864420"/>
            <a:ext cx="1920240" cy="742336"/>
          </a:xfrm>
          <a:prstGeom prst="rightArrow">
            <a:avLst/>
          </a:prstGeom>
          <a:solidFill>
            <a:srgbClr val="FD8D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2166600" y="2943935"/>
            <a:ext cx="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48029" y="3647663"/>
            <a:ext cx="842409" cy="8794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8029" y="5382384"/>
            <a:ext cx="824947" cy="13414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384669" y="3273454"/>
            <a:ext cx="49757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800" b="1" i="0" u="none" strike="noStrike" kern="1200" baseline="0">
                <a:solidFill>
                  <a:prstClr val="white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Manufacturing Sector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2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01"/>
          <p:cNvSpPr/>
          <p:nvPr/>
        </p:nvSpPr>
        <p:spPr>
          <a:xfrm>
            <a:off x="-195943" y="-101020"/>
            <a:ext cx="17025257" cy="1146501"/>
          </a:xfrm>
          <a:prstGeom prst="rect">
            <a:avLst/>
          </a:prstGeom>
          <a:solidFill>
            <a:srgbClr val="6A91BE"/>
          </a:solidFill>
          <a:ln w="12700">
            <a:miter lim="400000"/>
          </a:ln>
          <a:effectLst>
            <a:outerShdw blurRad="660400" dist="186682" dir="5400000" rotWithShape="0">
              <a:srgbClr val="000000">
                <a:alpha val="13846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 hangingPunct="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528" y="1278381"/>
            <a:ext cx="12208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Tech-oriented occupations are increasing their share of advanced manufacturing employment at the expense of routine occupations</a:t>
            </a:r>
            <a:endParaRPr lang="en-US" sz="30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343"/>
          <p:cNvSpPr/>
          <p:nvPr/>
        </p:nvSpPr>
        <p:spPr>
          <a:xfrm>
            <a:off x="-1" y="131880"/>
            <a:ext cx="16256001" cy="68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3867" tIns="33867" rIns="33867" bIns="33867" anchor="ctr">
            <a:spAutoFit/>
          </a:bodyPr>
          <a:lstStyle>
            <a:lvl1pPr>
              <a:defRPr sz="6000">
                <a:latin typeface="Interstate Regular"/>
                <a:ea typeface="Interstate Regular"/>
                <a:cs typeface="Interstate Regular"/>
                <a:sym typeface="Interstate Regular"/>
              </a:defRPr>
            </a:lvl1pPr>
          </a:lstStyle>
          <a:p>
            <a:pPr algn="ctr" defTabSz="546127" hangingPunct="0"/>
            <a:r>
              <a:rPr lang="en-US" sz="4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manufacturing occupations are changing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372056"/>
              </p:ext>
            </p:extLst>
          </p:nvPr>
        </p:nvGraphicFramePr>
        <p:xfrm>
          <a:off x="2739777" y="2410495"/>
          <a:ext cx="10687542" cy="32880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641290">
                  <a:extLst>
                    <a:ext uri="{9D8B030D-6E8A-4147-A177-3AD203B41FA5}">
                      <a16:colId xmlns:a16="http://schemas.microsoft.com/office/drawing/2014/main" val="1540797599"/>
                    </a:ext>
                  </a:extLst>
                </a:gridCol>
                <a:gridCol w="1802403">
                  <a:extLst>
                    <a:ext uri="{9D8B030D-6E8A-4147-A177-3AD203B41FA5}">
                      <a16:colId xmlns:a16="http://schemas.microsoft.com/office/drawing/2014/main" val="3593888674"/>
                    </a:ext>
                  </a:extLst>
                </a:gridCol>
                <a:gridCol w="2243849">
                  <a:extLst>
                    <a:ext uri="{9D8B030D-6E8A-4147-A177-3AD203B41FA5}">
                      <a16:colId xmlns:a16="http://schemas.microsoft.com/office/drawing/2014/main" val="2225588036"/>
                    </a:ext>
                  </a:extLst>
                </a:gridCol>
              </a:tblGrid>
              <a:tr h="87869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baseline="0" dirty="0" smtClean="0">
                          <a:solidFill>
                            <a:srgbClr val="FD8D3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Occupation Name</a:t>
                      </a:r>
                      <a:endParaRPr lang="en-US" sz="2200" b="1" i="0" u="none" strike="noStrike" baseline="0" dirty="0">
                        <a:solidFill>
                          <a:srgbClr val="FD8D3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144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baseline="0" dirty="0" smtClean="0">
                          <a:solidFill>
                            <a:srgbClr val="FD8D3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Change, 2002-16</a:t>
                      </a:r>
                      <a:endParaRPr lang="en-US" sz="2200" b="1" i="0" u="none" strike="noStrike" baseline="0" dirty="0">
                        <a:solidFill>
                          <a:srgbClr val="FD8D3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144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baseline="0" dirty="0" smtClean="0">
                          <a:solidFill>
                            <a:srgbClr val="FD8D3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Annual Growth Rate, 2002-16</a:t>
                      </a:r>
                      <a:endParaRPr lang="en-US" sz="2200" b="1" i="0" u="none" strike="noStrike" baseline="0" dirty="0">
                        <a:solidFill>
                          <a:srgbClr val="FD8D3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144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3971571"/>
                  </a:ext>
                </a:extLst>
              </a:tr>
              <a:tr h="39427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 developers, systems software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+73,130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*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3285313"/>
                  </a:ext>
                </a:extLst>
              </a:tr>
              <a:tr h="39427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 developers, applications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+51,900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*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758540"/>
                  </a:ext>
                </a:extLst>
              </a:tr>
              <a:tr h="39427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 research analysts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+3,050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6.0%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4156810"/>
                  </a:ext>
                </a:extLst>
              </a:tr>
              <a:tr h="39427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Graphic designers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+6,720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5.6%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0828591"/>
                  </a:ext>
                </a:extLst>
              </a:tr>
              <a:tr h="39427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systems analysts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+5,520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1.6%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643244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452461"/>
              </p:ext>
            </p:extLst>
          </p:nvPr>
        </p:nvGraphicFramePr>
        <p:xfrm>
          <a:off x="2739777" y="6509489"/>
          <a:ext cx="10687542" cy="15544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131506">
                  <a:extLst>
                    <a:ext uri="{9D8B030D-6E8A-4147-A177-3AD203B41FA5}">
                      <a16:colId xmlns:a16="http://schemas.microsoft.com/office/drawing/2014/main" val="1540797599"/>
                    </a:ext>
                  </a:extLst>
                </a:gridCol>
                <a:gridCol w="2312187">
                  <a:extLst>
                    <a:ext uri="{9D8B030D-6E8A-4147-A177-3AD203B41FA5}">
                      <a16:colId xmlns:a16="http://schemas.microsoft.com/office/drawing/2014/main" val="3593888674"/>
                    </a:ext>
                  </a:extLst>
                </a:gridCol>
                <a:gridCol w="2243849">
                  <a:extLst>
                    <a:ext uri="{9D8B030D-6E8A-4147-A177-3AD203B41FA5}">
                      <a16:colId xmlns:a16="http://schemas.microsoft.com/office/drawing/2014/main" val="2225588036"/>
                    </a:ext>
                  </a:extLst>
                </a:gridCol>
              </a:tblGrid>
              <a:tr h="38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Welders, cutters, </a:t>
                      </a:r>
                      <a:r>
                        <a:rPr lang="en-US" sz="22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solderers</a:t>
                      </a:r>
                      <a:r>
                        <a:rPr lang="en-US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and </a:t>
                      </a:r>
                      <a:r>
                        <a:rPr lang="en-US" sz="22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brazers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1440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-1,810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1440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-0.1%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1440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6549777"/>
                  </a:ext>
                </a:extLst>
              </a:tr>
              <a:tr h="38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Painters, transportation equipment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1440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-3,600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1440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-1.7%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1440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3285313"/>
                  </a:ext>
                </a:extLst>
              </a:tr>
              <a:tr h="38646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 feeders and offbearers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1440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-18,550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1440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-8.2%</a:t>
                      </a:r>
                      <a:endParaRPr lang="en-US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1440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75854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322179"/>
              </p:ext>
            </p:extLst>
          </p:nvPr>
        </p:nvGraphicFramePr>
        <p:xfrm>
          <a:off x="2739777" y="5587966"/>
          <a:ext cx="10687542" cy="10039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131506">
                  <a:extLst>
                    <a:ext uri="{9D8B030D-6E8A-4147-A177-3AD203B41FA5}">
                      <a16:colId xmlns:a16="http://schemas.microsoft.com/office/drawing/2014/main" val="1540797599"/>
                    </a:ext>
                  </a:extLst>
                </a:gridCol>
                <a:gridCol w="2312187">
                  <a:extLst>
                    <a:ext uri="{9D8B030D-6E8A-4147-A177-3AD203B41FA5}">
                      <a16:colId xmlns:a16="http://schemas.microsoft.com/office/drawing/2014/main" val="3593888674"/>
                    </a:ext>
                  </a:extLst>
                </a:gridCol>
                <a:gridCol w="2243849">
                  <a:extLst>
                    <a:ext uri="{9D8B030D-6E8A-4147-A177-3AD203B41FA5}">
                      <a16:colId xmlns:a16="http://schemas.microsoft.com/office/drawing/2014/main" val="2225588036"/>
                    </a:ext>
                  </a:extLst>
                </a:gridCol>
              </a:tblGrid>
              <a:tr h="275249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3285313"/>
                  </a:ext>
                </a:extLst>
              </a:tr>
              <a:tr h="32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Manufacturing</a:t>
                      </a:r>
                      <a:endParaRPr lang="en-US" sz="24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+190,360</a:t>
                      </a:r>
                      <a:endParaRPr lang="en-US" sz="24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0.3%</a:t>
                      </a:r>
                      <a:endParaRPr lang="en-US" sz="24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3538544"/>
                  </a:ext>
                </a:extLst>
              </a:tr>
              <a:tr h="28921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75854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02888" y="8500534"/>
            <a:ext cx="1232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*No advanced manufacturing jobs in this occupation in 2002</a:t>
            </a:r>
            <a:endParaRPr 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6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3481387" y="1676400"/>
          <a:ext cx="12025313" cy="511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hape 301"/>
          <p:cNvSpPr/>
          <p:nvPr/>
        </p:nvSpPr>
        <p:spPr>
          <a:xfrm>
            <a:off x="-195943" y="-101020"/>
            <a:ext cx="17025257" cy="1146501"/>
          </a:xfrm>
          <a:prstGeom prst="rect">
            <a:avLst/>
          </a:prstGeom>
          <a:solidFill>
            <a:srgbClr val="6A91BE"/>
          </a:solidFill>
          <a:ln w="12700">
            <a:miter lim="400000"/>
          </a:ln>
          <a:effectLst>
            <a:outerShdw blurRad="660400" dist="186682" dir="5400000" rotWithShape="0">
              <a:srgbClr val="000000">
                <a:alpha val="13846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 hangingPunct="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9779" y="1473556"/>
            <a:ext cx="106875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skill ratings for occupations in advanced manufacturing</a:t>
            </a:r>
            <a:endParaRPr lang="en-US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549303"/>
              </p:ext>
            </p:extLst>
          </p:nvPr>
        </p:nvGraphicFramePr>
        <p:xfrm>
          <a:off x="660400" y="2027554"/>
          <a:ext cx="14846300" cy="6811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Shape 343"/>
          <p:cNvSpPr/>
          <p:nvPr/>
        </p:nvSpPr>
        <p:spPr>
          <a:xfrm>
            <a:off x="-1" y="131880"/>
            <a:ext cx="16256001" cy="68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3867" tIns="33867" rIns="33867" bIns="33867" anchor="ctr">
            <a:spAutoFit/>
          </a:bodyPr>
          <a:lstStyle>
            <a:lvl1pPr>
              <a:defRPr sz="6000">
                <a:latin typeface="Interstate Regular"/>
                <a:ea typeface="Interstate Regular"/>
                <a:cs typeface="Interstate Regular"/>
                <a:sym typeface="Interstate Regular"/>
              </a:defRPr>
            </a:lvl1pPr>
          </a:lstStyle>
          <a:p>
            <a:pPr algn="ctr" defTabSz="546127" hangingPunct="0"/>
            <a:r>
              <a:rPr lang="en-US" sz="4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manufacturing occupations are changing</a:t>
            </a:r>
          </a:p>
        </p:txBody>
      </p:sp>
    </p:spTree>
    <p:extLst>
      <p:ext uri="{BB962C8B-B14F-4D97-AF65-F5344CB8AC3E}">
        <p14:creationId xmlns:p14="http://schemas.microsoft.com/office/powerpoint/2010/main" val="304626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1415906" y="2168709"/>
            <a:ext cx="1099980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0"/>
            </a:lvl1pPr>
          </a:lstStyle>
          <a:p>
            <a:pPr algn="l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Digitalization:  What it is; why it matters</a:t>
            </a:r>
            <a:endParaRPr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1415906" y="3547163"/>
            <a:ext cx="959365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0"/>
            </a:lvl1pPr>
          </a:lstStyle>
          <a:p>
            <a:pPr algn="l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new analysis and national trends</a:t>
            </a:r>
            <a:endParaRPr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1415906" y="5049108"/>
            <a:ext cx="1000273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0"/>
            </a:lvl1pPr>
          </a:lstStyle>
          <a:p>
            <a:pPr algn="l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Digitalizing advanced manufacturing</a:t>
            </a:r>
            <a:endParaRPr sz="4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459441" y="2037903"/>
            <a:ext cx="57387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sz="6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7" name="Shape 117"/>
          <p:cNvSpPr/>
          <p:nvPr/>
        </p:nvSpPr>
        <p:spPr>
          <a:xfrm>
            <a:off x="493177" y="3397231"/>
            <a:ext cx="57387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sz="6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Shape 118"/>
          <p:cNvSpPr/>
          <p:nvPr/>
        </p:nvSpPr>
        <p:spPr>
          <a:xfrm>
            <a:off x="493177" y="4858524"/>
            <a:ext cx="57387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sz="6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37449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01"/>
          <p:cNvSpPr/>
          <p:nvPr/>
        </p:nvSpPr>
        <p:spPr>
          <a:xfrm>
            <a:off x="-195943" y="-101020"/>
            <a:ext cx="17025257" cy="1146501"/>
          </a:xfrm>
          <a:prstGeom prst="rect">
            <a:avLst/>
          </a:prstGeom>
          <a:solidFill>
            <a:srgbClr val="6A91BE"/>
          </a:solidFill>
          <a:ln w="12700">
            <a:miter lim="400000"/>
          </a:ln>
          <a:effectLst>
            <a:outerShdw blurRad="660400" dist="186682" dir="5400000" rotWithShape="0">
              <a:srgbClr val="000000">
                <a:alpha val="13846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 hangingPunct="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1" name="Shape 343"/>
          <p:cNvSpPr/>
          <p:nvPr/>
        </p:nvSpPr>
        <p:spPr>
          <a:xfrm>
            <a:off x="-1" y="131880"/>
            <a:ext cx="16256001" cy="68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3867" tIns="33867" rIns="33867" bIns="33867" anchor="ctr">
            <a:spAutoFit/>
          </a:bodyPr>
          <a:lstStyle>
            <a:lvl1pPr>
              <a:defRPr sz="6000">
                <a:latin typeface="Interstate Regular"/>
                <a:ea typeface="Interstate Regular"/>
                <a:cs typeface="Interstate Regular"/>
                <a:sym typeface="Interstate Regular"/>
              </a:defRPr>
            </a:lvl1pPr>
          </a:lstStyle>
          <a:p>
            <a:pPr algn="ctr" defTabSz="546127" hangingPunct="0"/>
            <a:r>
              <a:rPr lang="en-US" sz="40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On-ramps to middle-class careers are rapidly upskilling</a:t>
            </a:r>
            <a:endParaRPr sz="40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4946" y="1473556"/>
            <a:ext cx="77861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skill ratings for key “opportunity jobs”</a:t>
            </a:r>
            <a:endParaRPr lang="en-US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473904"/>
              </p:ext>
            </p:extLst>
          </p:nvPr>
        </p:nvGraphicFramePr>
        <p:xfrm>
          <a:off x="818147" y="2027553"/>
          <a:ext cx="15031453" cy="666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611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healthcare workers i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102" y="5119851"/>
            <a:ext cx="8161866" cy="42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" r="-218" b="28092"/>
          <a:stretch/>
        </p:blipFill>
        <p:spPr>
          <a:xfrm>
            <a:off x="8087660" y="1053612"/>
            <a:ext cx="8181036" cy="407047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070075" y="1036039"/>
            <a:ext cx="8512217" cy="9383248"/>
          </a:xfrm>
          <a:prstGeom prst="rect">
            <a:avLst/>
          </a:prstGeom>
          <a:solidFill>
            <a:srgbClr val="18457A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citadel offic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" t="7388" r="-428" b="1998"/>
          <a:stretch/>
        </p:blipFill>
        <p:spPr bwMode="auto">
          <a:xfrm>
            <a:off x="-51757" y="1035171"/>
            <a:ext cx="8124972" cy="410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tech workplac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9"/>
          <a:stretch/>
        </p:blipFill>
        <p:spPr bwMode="auto">
          <a:xfrm>
            <a:off x="-9777" y="5124091"/>
            <a:ext cx="8065738" cy="460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1757" y="815829"/>
            <a:ext cx="8142223" cy="9383248"/>
          </a:xfrm>
          <a:prstGeom prst="rect">
            <a:avLst/>
          </a:prstGeom>
          <a:solidFill>
            <a:srgbClr val="18457A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334"/>
          <p:cNvSpPr/>
          <p:nvPr/>
        </p:nvSpPr>
        <p:spPr>
          <a:xfrm flipH="1" flipV="1">
            <a:off x="8094871" y="959754"/>
            <a:ext cx="9777" cy="949825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3867" tIns="33867" rIns="33867" bIns="33867" anchor="ctr"/>
          <a:lstStyle/>
          <a:p>
            <a:pPr defTabSz="30481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00"/>
          </a:p>
        </p:txBody>
      </p:sp>
      <p:sp>
        <p:nvSpPr>
          <p:cNvPr id="14" name="Shape 332"/>
          <p:cNvSpPr/>
          <p:nvPr/>
        </p:nvSpPr>
        <p:spPr>
          <a:xfrm>
            <a:off x="1723292" y="3807300"/>
            <a:ext cx="432581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400">
                <a:latin typeface="Interstate Bold"/>
                <a:ea typeface="Interstate Bold"/>
                <a:cs typeface="Interstate Bold"/>
                <a:sym typeface="Interstate Bold"/>
              </a:defRPr>
            </a:lvl1pPr>
          </a:lstStyle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Commit to digital transformation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332"/>
          <p:cNvSpPr/>
          <p:nvPr/>
        </p:nvSpPr>
        <p:spPr>
          <a:xfrm>
            <a:off x="9789030" y="3775969"/>
            <a:ext cx="5436793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400">
                <a:latin typeface="Interstate Bold"/>
                <a:ea typeface="Interstate Bold"/>
                <a:cs typeface="Interstate Bold"/>
                <a:sym typeface="Interstate Bold"/>
              </a:defRPr>
            </a:lvl1pPr>
          </a:lstStyle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Expand and widen</a:t>
            </a: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the digital talent pipeline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301"/>
          <p:cNvSpPr/>
          <p:nvPr/>
        </p:nvSpPr>
        <p:spPr>
          <a:xfrm>
            <a:off x="-195943" y="-101020"/>
            <a:ext cx="17025257" cy="1146501"/>
          </a:xfrm>
          <a:prstGeom prst="rect">
            <a:avLst/>
          </a:prstGeom>
          <a:solidFill>
            <a:srgbClr val="6A91BE"/>
          </a:solidFill>
          <a:ln w="12700">
            <a:miter lim="400000"/>
          </a:ln>
          <a:effectLst>
            <a:outerShdw blurRad="660400" dist="186682" dir="5400000" rotWithShape="0">
              <a:srgbClr val="000000">
                <a:alpha val="13846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 hangingPunct="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" name="Shape 343"/>
          <p:cNvSpPr/>
          <p:nvPr/>
        </p:nvSpPr>
        <p:spPr>
          <a:xfrm>
            <a:off x="-1" y="131880"/>
            <a:ext cx="16256001" cy="68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867" tIns="33867" rIns="33867" bIns="33867" anchor="ctr">
            <a:spAutoFit/>
          </a:bodyPr>
          <a:lstStyle>
            <a:lvl1pPr>
              <a:defRPr sz="6000">
                <a:latin typeface="Interstate Regular"/>
                <a:ea typeface="Interstate Regular"/>
                <a:cs typeface="Interstate Regular"/>
                <a:sym typeface="Interstate Regular"/>
              </a:defRPr>
            </a:lvl1pPr>
          </a:lstStyle>
          <a:p>
            <a:pPr algn="ctr" defTabSz="546127" hangingPunct="0"/>
            <a:r>
              <a:rPr lang="en-US" sz="40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industry should adopt two digital workforce agendas</a:t>
            </a:r>
            <a:endParaRPr sz="40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4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itadel offi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" t="7388" r="-428" b="1998"/>
          <a:stretch/>
        </p:blipFill>
        <p:spPr bwMode="auto">
          <a:xfrm>
            <a:off x="-51757" y="1035171"/>
            <a:ext cx="8124972" cy="410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tech workplac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9"/>
          <a:stretch/>
        </p:blipFill>
        <p:spPr bwMode="auto">
          <a:xfrm>
            <a:off x="-9777" y="5124091"/>
            <a:ext cx="8065738" cy="460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1757" y="815829"/>
            <a:ext cx="8142223" cy="9383248"/>
          </a:xfrm>
          <a:prstGeom prst="rect">
            <a:avLst/>
          </a:prstGeom>
          <a:solidFill>
            <a:srgbClr val="18457A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334"/>
          <p:cNvSpPr/>
          <p:nvPr/>
        </p:nvSpPr>
        <p:spPr>
          <a:xfrm flipH="1" flipV="1">
            <a:off x="8094871" y="959754"/>
            <a:ext cx="9777" cy="949825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3867" tIns="33867" rIns="33867" bIns="33867" anchor="ctr"/>
          <a:lstStyle/>
          <a:p>
            <a:pPr defTabSz="30481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00"/>
          </a:p>
        </p:txBody>
      </p:sp>
      <p:sp>
        <p:nvSpPr>
          <p:cNvPr id="14" name="Shape 332"/>
          <p:cNvSpPr/>
          <p:nvPr/>
        </p:nvSpPr>
        <p:spPr>
          <a:xfrm>
            <a:off x="1723292" y="3807300"/>
            <a:ext cx="432581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400">
                <a:latin typeface="Interstate Bold"/>
                <a:ea typeface="Interstate Bold"/>
                <a:cs typeface="Interstate Bold"/>
                <a:sym typeface="Interstate Bold"/>
              </a:defRPr>
            </a:lvl1pPr>
          </a:lstStyle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Commit to digital transformation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301"/>
          <p:cNvSpPr/>
          <p:nvPr/>
        </p:nvSpPr>
        <p:spPr>
          <a:xfrm>
            <a:off x="-195943" y="-101020"/>
            <a:ext cx="17025257" cy="1146501"/>
          </a:xfrm>
          <a:prstGeom prst="rect">
            <a:avLst/>
          </a:prstGeom>
          <a:solidFill>
            <a:srgbClr val="6A91BE"/>
          </a:solidFill>
          <a:ln w="12700">
            <a:miter lim="400000"/>
          </a:ln>
          <a:effectLst>
            <a:outerShdw blurRad="660400" dist="186682" dir="5400000" rotWithShape="0">
              <a:srgbClr val="000000">
                <a:alpha val="13846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 hangingPunct="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98107" y="1986079"/>
            <a:ext cx="5640374" cy="627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3500" spc="-5" dirty="0" smtClean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investment </a:t>
            </a:r>
            <a:r>
              <a:rPr lang="en-US" sz="3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in digital-factory R&amp;D and adoption</a:t>
            </a:r>
          </a:p>
          <a:p>
            <a:pPr marL="457200" indent="-457200">
              <a:spcBef>
                <a:spcPts val="390"/>
              </a:spcBef>
              <a:buFont typeface="Arial" panose="020B0604020202020204" pitchFamily="34" charset="0"/>
              <a:buChar char="•"/>
            </a:pPr>
            <a:endParaRPr lang="en-US" sz="35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3500" spc="-5" dirty="0" smtClean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Embrace </a:t>
            </a:r>
            <a:r>
              <a:rPr lang="en-US" sz="3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new open or networked tech models</a:t>
            </a:r>
          </a:p>
          <a:p>
            <a:pPr marL="457200" indent="-457200">
              <a:spcBef>
                <a:spcPts val="390"/>
              </a:spcBef>
              <a:buFont typeface="Arial" panose="020B0604020202020204" pitchFamily="34" charset="0"/>
              <a:buChar char="•"/>
            </a:pPr>
            <a:endParaRPr lang="en-US" sz="35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3500" spc="-5" dirty="0" smtClean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 </a:t>
            </a:r>
            <a:r>
              <a:rPr lang="en-US" sz="3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the importance of young firms</a:t>
            </a:r>
          </a:p>
          <a:p>
            <a:pPr marL="457200" indent="-457200">
              <a:spcBef>
                <a:spcPts val="390"/>
              </a:spcBef>
              <a:buFont typeface="Arial" panose="020B0604020202020204" pitchFamily="34" charset="0"/>
              <a:buChar char="•"/>
            </a:pPr>
            <a:endParaRPr lang="en-US" sz="35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343"/>
          <p:cNvSpPr/>
          <p:nvPr/>
        </p:nvSpPr>
        <p:spPr>
          <a:xfrm>
            <a:off x="-1" y="131880"/>
            <a:ext cx="16256001" cy="68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867" tIns="33867" rIns="33867" bIns="33867" anchor="ctr">
            <a:spAutoFit/>
          </a:bodyPr>
          <a:lstStyle>
            <a:lvl1pPr>
              <a:defRPr sz="6000">
                <a:latin typeface="Interstate Regular"/>
                <a:ea typeface="Interstate Regular"/>
                <a:cs typeface="Interstate Regular"/>
                <a:sym typeface="Interstate Regular"/>
              </a:defRPr>
            </a:lvl1pPr>
          </a:lstStyle>
          <a:p>
            <a:pPr algn="ctr" defTabSz="546127" hangingPunct="0"/>
            <a:r>
              <a:rPr lang="en-US" sz="40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industry should adopt two digital workforce agendas</a:t>
            </a:r>
            <a:endParaRPr sz="40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1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itadel offi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" t="7388" r="-428" b="1998"/>
          <a:stretch/>
        </p:blipFill>
        <p:spPr bwMode="auto">
          <a:xfrm>
            <a:off x="-51757" y="1035171"/>
            <a:ext cx="8124972" cy="410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tech workplac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9"/>
          <a:stretch/>
        </p:blipFill>
        <p:spPr bwMode="auto">
          <a:xfrm>
            <a:off x="-9777" y="5124091"/>
            <a:ext cx="8065738" cy="460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1757" y="815829"/>
            <a:ext cx="8142223" cy="9383248"/>
          </a:xfrm>
          <a:prstGeom prst="rect">
            <a:avLst/>
          </a:prstGeom>
          <a:solidFill>
            <a:srgbClr val="18457A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334"/>
          <p:cNvSpPr/>
          <p:nvPr/>
        </p:nvSpPr>
        <p:spPr>
          <a:xfrm flipH="1" flipV="1">
            <a:off x="8094871" y="959754"/>
            <a:ext cx="9777" cy="949825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3867" tIns="33867" rIns="33867" bIns="33867" anchor="ctr"/>
          <a:lstStyle/>
          <a:p>
            <a:pPr defTabSz="30481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00"/>
          </a:p>
        </p:txBody>
      </p:sp>
      <p:sp>
        <p:nvSpPr>
          <p:cNvPr id="14" name="Shape 332"/>
          <p:cNvSpPr/>
          <p:nvPr/>
        </p:nvSpPr>
        <p:spPr>
          <a:xfrm>
            <a:off x="1723292" y="3499524"/>
            <a:ext cx="4325816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400">
                <a:latin typeface="Interstate Bold"/>
                <a:ea typeface="Interstate Bold"/>
                <a:cs typeface="Interstate Bold"/>
                <a:sym typeface="Interstate Bold"/>
              </a:defRPr>
            </a:lvl1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Expand and widen the digital talent pipeline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301"/>
          <p:cNvSpPr/>
          <p:nvPr/>
        </p:nvSpPr>
        <p:spPr>
          <a:xfrm>
            <a:off x="-195943" y="-101020"/>
            <a:ext cx="17025257" cy="1146501"/>
          </a:xfrm>
          <a:prstGeom prst="rect">
            <a:avLst/>
          </a:prstGeom>
          <a:solidFill>
            <a:srgbClr val="6A91BE"/>
          </a:solidFill>
          <a:ln w="12700">
            <a:miter lim="400000"/>
          </a:ln>
          <a:effectLst>
            <a:outerShdw blurRad="660400" dist="186682" dir="5400000" rotWithShape="0">
              <a:srgbClr val="000000">
                <a:alpha val="13846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 hangingPunct="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98107" y="1709634"/>
            <a:ext cx="564037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3500" spc="-5" dirty="0" smtClean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</a:t>
            </a:r>
            <a:r>
              <a:rPr lang="en-US" sz="3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in upskilling incumbent workers</a:t>
            </a:r>
          </a:p>
          <a:p>
            <a:pPr marL="457200" indent="-457200">
              <a:spcBef>
                <a:spcPts val="390"/>
              </a:spcBef>
              <a:buFont typeface="Arial" panose="020B0604020202020204" pitchFamily="34" charset="0"/>
              <a:buChar char="•"/>
            </a:pPr>
            <a:endParaRPr lang="en-US" sz="35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3500" spc="-5" dirty="0" smtClean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</a:t>
            </a:r>
            <a:r>
              <a:rPr lang="en-US" sz="3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work-based learning</a:t>
            </a:r>
          </a:p>
          <a:p>
            <a:pPr marL="457200" indent="-457200">
              <a:spcBef>
                <a:spcPts val="390"/>
              </a:spcBef>
              <a:buFont typeface="Arial" panose="020B0604020202020204" pitchFamily="34" charset="0"/>
              <a:buChar char="•"/>
            </a:pPr>
            <a:endParaRPr lang="en-US" sz="35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3500" spc="-5" dirty="0" smtClean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and scale up</a:t>
            </a:r>
            <a:r>
              <a:rPr lang="en-US" sz="3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education and tech training</a:t>
            </a:r>
          </a:p>
          <a:p>
            <a:pPr marL="457200" indent="-457200">
              <a:spcBef>
                <a:spcPts val="390"/>
              </a:spcBef>
              <a:buFont typeface="Arial" panose="020B0604020202020204" pitchFamily="34" charset="0"/>
              <a:buChar char="•"/>
            </a:pPr>
            <a:endParaRPr lang="en-US" sz="35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3500" spc="-5" dirty="0" smtClean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US" sz="3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top-flight career on-ramps</a:t>
            </a:r>
            <a:endParaRPr lang="en-US" sz="350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343"/>
          <p:cNvSpPr/>
          <p:nvPr/>
        </p:nvSpPr>
        <p:spPr>
          <a:xfrm>
            <a:off x="-1" y="131880"/>
            <a:ext cx="16256001" cy="68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867" tIns="33867" rIns="33867" bIns="33867" anchor="ctr">
            <a:spAutoFit/>
          </a:bodyPr>
          <a:lstStyle>
            <a:lvl1pPr>
              <a:defRPr sz="6000">
                <a:latin typeface="Interstate Regular"/>
                <a:ea typeface="Interstate Regular"/>
                <a:cs typeface="Interstate Regular"/>
                <a:sym typeface="Interstate Regular"/>
              </a:defRPr>
            </a:lvl1pPr>
          </a:lstStyle>
          <a:p>
            <a:pPr algn="ctr" defTabSz="546127" hangingPunct="0"/>
            <a:r>
              <a:rPr lang="en-US" sz="40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industry should adopt two digital workforce agendas</a:t>
            </a:r>
            <a:endParaRPr sz="40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healthcare workers i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102" y="5119851"/>
            <a:ext cx="8161866" cy="42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" r="-218" b="28092"/>
          <a:stretch/>
        </p:blipFill>
        <p:spPr>
          <a:xfrm>
            <a:off x="8087660" y="1053612"/>
            <a:ext cx="8181036" cy="407047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070075" y="1036039"/>
            <a:ext cx="8512217" cy="9383248"/>
          </a:xfrm>
          <a:prstGeom prst="rect">
            <a:avLst/>
          </a:prstGeom>
          <a:solidFill>
            <a:srgbClr val="18457A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citadel offic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" t="7388" r="-428" b="1998"/>
          <a:stretch/>
        </p:blipFill>
        <p:spPr bwMode="auto">
          <a:xfrm>
            <a:off x="-51757" y="1035171"/>
            <a:ext cx="8124972" cy="410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tech workplac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9"/>
          <a:stretch/>
        </p:blipFill>
        <p:spPr bwMode="auto">
          <a:xfrm>
            <a:off x="-9777" y="5124091"/>
            <a:ext cx="8065738" cy="460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1757" y="815829"/>
            <a:ext cx="8142223" cy="9383248"/>
          </a:xfrm>
          <a:prstGeom prst="rect">
            <a:avLst/>
          </a:prstGeom>
          <a:solidFill>
            <a:srgbClr val="18457A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334"/>
          <p:cNvSpPr/>
          <p:nvPr/>
        </p:nvSpPr>
        <p:spPr>
          <a:xfrm flipH="1" flipV="1">
            <a:off x="8094871" y="959754"/>
            <a:ext cx="9777" cy="949825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3867" tIns="33867" rIns="33867" bIns="33867" anchor="ctr"/>
          <a:lstStyle/>
          <a:p>
            <a:pPr defTabSz="30481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00"/>
          </a:p>
        </p:txBody>
      </p:sp>
      <p:sp>
        <p:nvSpPr>
          <p:cNvPr id="14" name="Shape 332"/>
          <p:cNvSpPr/>
          <p:nvPr/>
        </p:nvSpPr>
        <p:spPr>
          <a:xfrm>
            <a:off x="1723292" y="3807301"/>
            <a:ext cx="1356750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400">
                <a:latin typeface="Interstate Bold"/>
                <a:ea typeface="Interstate Bold"/>
                <a:cs typeface="Interstate Bold"/>
                <a:sym typeface="Interstate Bold"/>
              </a:defRPr>
            </a:lvl1pPr>
          </a:lstStyle>
          <a:p>
            <a:pPr algn="ctr"/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Emphasize adaptability, creativity, continuous learning, and social skills over rote information processing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301"/>
          <p:cNvSpPr/>
          <p:nvPr/>
        </p:nvSpPr>
        <p:spPr>
          <a:xfrm>
            <a:off x="-195943" y="-101020"/>
            <a:ext cx="17025257" cy="1146501"/>
          </a:xfrm>
          <a:prstGeom prst="rect">
            <a:avLst/>
          </a:prstGeom>
          <a:solidFill>
            <a:srgbClr val="6A91BE"/>
          </a:solidFill>
          <a:ln w="12700">
            <a:miter lim="400000"/>
          </a:ln>
          <a:effectLst>
            <a:outerShdw blurRad="660400" dist="186682" dir="5400000" rotWithShape="0">
              <a:srgbClr val="000000">
                <a:alpha val="13846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 hangingPunct="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" name="Shape 343"/>
          <p:cNvSpPr/>
          <p:nvPr/>
        </p:nvSpPr>
        <p:spPr>
          <a:xfrm>
            <a:off x="-1" y="131880"/>
            <a:ext cx="16256001" cy="68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867" tIns="33867" rIns="33867" bIns="33867" anchor="ctr">
            <a:spAutoFit/>
          </a:bodyPr>
          <a:lstStyle>
            <a:lvl1pPr>
              <a:defRPr sz="6000">
                <a:latin typeface="Interstate Regular"/>
                <a:ea typeface="Interstate Regular"/>
                <a:cs typeface="Interstate Regular"/>
                <a:sym typeface="Interstate Regular"/>
              </a:defRPr>
            </a:lvl1pPr>
          </a:lstStyle>
          <a:p>
            <a:pPr algn="ctr" defTabSz="546127" hangingPunct="0"/>
            <a:r>
              <a:rPr lang="en-US" sz="40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Finally: Cultivate what is “uniquely human”</a:t>
            </a:r>
            <a:endParaRPr sz="40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4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85900" y="4937375"/>
            <a:ext cx="647700" cy="52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500" y="2371975"/>
            <a:ext cx="15189200" cy="3159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00" marR="5544185" algn="l">
              <a:lnSpc>
                <a:spcPts val="4000"/>
              </a:lnSpc>
            </a:pPr>
            <a:r>
              <a:rPr lang="en-US" sz="36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Muro</a:t>
            </a:r>
          </a:p>
          <a:p>
            <a:pPr marL="711200" marR="5544185" algn="l">
              <a:lnSpc>
                <a:spcPts val="4000"/>
              </a:lnSpc>
            </a:pPr>
            <a:r>
              <a:rPr sz="3600" spc="-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</a:t>
            </a:r>
            <a:r>
              <a:rPr lang="en-US" sz="36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</a:t>
            </a:r>
            <a:r>
              <a:rPr sz="36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ellow</a:t>
            </a:r>
            <a:r>
              <a:rPr lang="en-US" sz="36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spc="-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marR="5544185" algn="l">
              <a:lnSpc>
                <a:spcPts val="4000"/>
              </a:lnSpc>
            </a:pPr>
            <a:r>
              <a:rPr sz="3600" spc="-4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Metropolitan </a:t>
            </a:r>
            <a:r>
              <a:rPr sz="3600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  <a:r>
              <a:rPr sz="3600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sz="3600" spc="-3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3600" spc="-3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4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Brookings</a:t>
            </a:r>
            <a:endParaRPr lang="en-US" sz="3600" spc="-4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marR="5544185" algn="l">
              <a:lnSpc>
                <a:spcPts val="4000"/>
              </a:lnSpc>
            </a:pPr>
            <a:r>
              <a:rPr lang="en-US" sz="3600" b="0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mmuro@brookings.edu</a:t>
            </a:r>
            <a:endParaRPr lang="en-US" sz="3600" spc="-1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indent="1485900" algn="l">
              <a:lnSpc>
                <a:spcPct val="100000"/>
              </a:lnSpc>
            </a:pPr>
            <a:endParaRPr lang="en-US" sz="3600" spc="-1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indent="1485900" algn="l">
              <a:lnSpc>
                <a:spcPct val="100000"/>
              </a:lnSpc>
            </a:pPr>
            <a:r>
              <a:rPr sz="3600" spc="-1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3600" spc="-1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markmuro1</a:t>
            </a:r>
            <a:endParaRPr sz="3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5500" y="1521611"/>
            <a:ext cx="783330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en-US" sz="4400" spc="10" dirty="0">
                <a:solidFill>
                  <a:srgbClr val="F49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4400" spc="1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sz="4400" spc="10" dirty="0">
                <a:solidFill>
                  <a:srgbClr val="F49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</a:t>
            </a:r>
            <a:r>
              <a:rPr sz="4400" spc="10" dirty="0">
                <a:solidFill>
                  <a:srgbClr val="F49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4400" dirty="0">
              <a:solidFill>
                <a:srgbClr val="F49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93"/>
            <a:ext cx="16256000" cy="91652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4274" y="-119889"/>
            <a:ext cx="16464547" cy="7708918"/>
          </a:xfrm>
          <a:prstGeom prst="rect">
            <a:avLst/>
          </a:prstGeom>
          <a:solidFill>
            <a:srgbClr val="18457A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Shape 211"/>
          <p:cNvSpPr/>
          <p:nvPr/>
        </p:nvSpPr>
        <p:spPr>
          <a:xfrm>
            <a:off x="-208547" y="7602183"/>
            <a:ext cx="17004631" cy="1656136"/>
          </a:xfrm>
          <a:prstGeom prst="rect">
            <a:avLst/>
          </a:prstGeom>
          <a:solidFill>
            <a:srgbClr val="4F81BF"/>
          </a:solidFill>
          <a:ln w="12700" cap="flat">
            <a:noFill/>
            <a:miter lim="400000"/>
          </a:ln>
          <a:effectLst>
            <a:outerShdw blurRad="800100" dist="204271" dir="2061288" rotWithShape="0">
              <a:srgbClr val="000000">
                <a:alpha val="10079"/>
              </a:srgbClr>
            </a:outerShdw>
          </a:effectLst>
        </p:spPr>
        <p:txBody>
          <a:bodyPr wrap="square" lIns="33867" tIns="33867" rIns="33867" bIns="33867" numCol="1" anchor="ctr">
            <a:noAutofit/>
          </a:bodyPr>
          <a:lstStyle/>
          <a:p>
            <a:pPr algn="ctr" defTabSz="550361" hangingPunct="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259983" y="7544428"/>
            <a:ext cx="7316349" cy="10943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867" tIns="33867" rIns="33867" bIns="33867" numCol="1" anchor="ctr">
            <a:spAutoFit/>
          </a:bodyPr>
          <a:lstStyle/>
          <a:p>
            <a:pPr defTabSz="546127" hangingPunct="0">
              <a:defRPr sz="5500">
                <a:latin typeface="Interstate Regular"/>
                <a:ea typeface="Interstate Regular"/>
                <a:cs typeface="Interstate Regular"/>
                <a:sym typeface="Interstate Regular"/>
              </a:defRPr>
            </a:pPr>
            <a:r>
              <a:rPr lang="en-US" sz="3667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Interstate Regular"/>
              </a:rPr>
              <a:t>Mark Muro</a:t>
            </a:r>
            <a:endParaRPr sz="3667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Interstate Regular"/>
            </a:endParaRPr>
          </a:p>
          <a:p>
            <a:pPr defTabSz="546127" hangingPunct="0">
              <a:defRPr sz="4500">
                <a:latin typeface="Interstate Light"/>
                <a:ea typeface="Interstate Light"/>
                <a:cs typeface="Interstate Light"/>
                <a:sym typeface="Interstate Light"/>
              </a:defRPr>
            </a:pPr>
            <a:r>
              <a:rPr sz="30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Interstate Light"/>
              </a:rPr>
              <a:t>Brookings Metropolitan Policy Program</a:t>
            </a:r>
          </a:p>
        </p:txBody>
      </p:sp>
      <p:sp>
        <p:nvSpPr>
          <p:cNvPr id="213" name="Shape 213"/>
          <p:cNvSpPr/>
          <p:nvPr/>
        </p:nvSpPr>
        <p:spPr>
          <a:xfrm>
            <a:off x="8647829" y="7826655"/>
            <a:ext cx="7300483" cy="10943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867" tIns="33867" rIns="33867" bIns="33867" numCol="1" anchor="ctr">
            <a:spAutoFit/>
          </a:bodyPr>
          <a:lstStyle/>
          <a:p>
            <a:pPr algn="r" defTabSz="546127" hangingPunct="0">
              <a:defRPr sz="5500">
                <a:latin typeface="Interstate Regular"/>
                <a:ea typeface="Interstate Regular"/>
                <a:cs typeface="Interstate Regular"/>
                <a:sym typeface="Interstate Regular"/>
              </a:defRPr>
            </a:pPr>
            <a:r>
              <a:rPr lang="en-US" sz="3667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Interstate Regular"/>
              </a:rPr>
              <a:t>NACFAM</a:t>
            </a:r>
            <a:endParaRPr sz="3667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Interstate Regular"/>
            </a:endParaRPr>
          </a:p>
          <a:p>
            <a:pPr algn="r" defTabSz="546127" hangingPunct="0">
              <a:defRPr sz="4500">
                <a:latin typeface="Interstate Light"/>
                <a:ea typeface="Interstate Light"/>
                <a:cs typeface="Interstate Light"/>
                <a:sym typeface="Interstate Light"/>
              </a:defRPr>
            </a:pPr>
            <a:r>
              <a:rPr lang="en-US" sz="30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Interstate Light"/>
              </a:rPr>
              <a:t>September 7, 2017</a:t>
            </a:r>
            <a:endParaRPr sz="30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Interstate Light"/>
            </a:endParaRPr>
          </a:p>
        </p:txBody>
      </p:sp>
      <p:grpSp>
        <p:nvGrpSpPr>
          <p:cNvPr id="218" name="Group 218"/>
          <p:cNvGrpSpPr/>
          <p:nvPr/>
        </p:nvGrpSpPr>
        <p:grpSpPr>
          <a:xfrm>
            <a:off x="178709" y="8500838"/>
            <a:ext cx="3152078" cy="770635"/>
            <a:chOff x="0" y="0"/>
            <a:chExt cx="4728115" cy="1155951"/>
          </a:xfrm>
        </p:grpSpPr>
        <p:pic>
          <p:nvPicPr>
            <p:cNvPr id="216" name="TwitterLogo_whi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55951" cy="115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7" name="Shape 217"/>
            <p:cNvSpPr/>
            <p:nvPr/>
          </p:nvSpPr>
          <p:spPr>
            <a:xfrm>
              <a:off x="987509" y="180432"/>
              <a:ext cx="3740606" cy="795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3867" tIns="33867" rIns="33867" bIns="33867" numCol="1" anchor="ctr">
              <a:spAutoFit/>
            </a:bodyPr>
            <a:lstStyle>
              <a:lvl1pPr algn="l">
                <a:defRPr sz="4500">
                  <a:latin typeface="Interstate Regular"/>
                  <a:ea typeface="Interstate Regular"/>
                  <a:cs typeface="Interstate Regular"/>
                  <a:sym typeface="Interstate Regular"/>
                </a:defRPr>
              </a:lvl1pPr>
            </a:lstStyle>
            <a:p>
              <a:pPr defTabSz="546127" hangingPunct="0"/>
              <a:r>
                <a:rPr sz="30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30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MarkMuro1</a:t>
              </a:r>
              <a:endParaRPr sz="30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Shape 214"/>
          <p:cNvSpPr/>
          <p:nvPr/>
        </p:nvSpPr>
        <p:spPr>
          <a:xfrm>
            <a:off x="1934280" y="2668258"/>
            <a:ext cx="12387472" cy="1812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867" tIns="33867" rIns="33867" bIns="33867" numCol="1" anchor="ctr">
            <a:spAutoFit/>
          </a:bodyPr>
          <a:lstStyle/>
          <a:p>
            <a:pPr algn="ctr" defTabSz="546127" hangingPunct="0">
              <a:defRPr sz="15000">
                <a:latin typeface="Interstate Regular"/>
                <a:ea typeface="Interstate Regular"/>
                <a:cs typeface="Interstate Regular"/>
                <a:sym typeface="Interstate Regular"/>
              </a:defRPr>
            </a:pPr>
            <a:r>
              <a:rPr lang="en-US" sz="7334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Interstate Regular"/>
              </a:rPr>
              <a:t>Get with the Program</a:t>
            </a:r>
          </a:p>
          <a:p>
            <a:pPr algn="ctr" defTabSz="546127" hangingPunct="0">
              <a:defRPr sz="15000">
                <a:latin typeface="Interstate Regular"/>
                <a:ea typeface="Interstate Regular"/>
                <a:cs typeface="Interstate Regular"/>
                <a:sym typeface="Interstate Regular"/>
              </a:defRPr>
            </a:pPr>
            <a:r>
              <a:rPr lang="en-US" sz="40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Interstate Regular"/>
              </a:rPr>
              <a:t>Digitalizing America’s Advanced Manufacturing Sector</a:t>
            </a:r>
            <a:endParaRPr sz="40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Interstat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7994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1415906" y="2168709"/>
            <a:ext cx="1099980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0"/>
            </a:lvl1pPr>
          </a:lstStyle>
          <a:p>
            <a:pPr algn="l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Digitalization:  What it is; why it matters</a:t>
            </a:r>
            <a:endParaRPr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1415906" y="3547163"/>
            <a:ext cx="959365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0"/>
            </a:lvl1pPr>
          </a:lstStyle>
          <a:p>
            <a:pPr algn="l"/>
            <a:r>
              <a:rPr lang="en-US" sz="4800" dirty="0" smtClean="0">
                <a:solidFill>
                  <a:schemeClr val="tx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analysis and national trends</a:t>
            </a:r>
            <a:endParaRPr sz="4800" dirty="0">
              <a:solidFill>
                <a:schemeClr val="tx1">
                  <a:alpha val="3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1415906" y="5049108"/>
            <a:ext cx="1000273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0"/>
            </a:lvl1pPr>
          </a:lstStyle>
          <a:p>
            <a:pPr algn="l"/>
            <a:r>
              <a:rPr lang="en-US" sz="4800" dirty="0" smtClean="0">
                <a:solidFill>
                  <a:schemeClr val="tx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Digitalizing advanced manufacturing</a:t>
            </a:r>
            <a:endParaRPr sz="4800" i="1" dirty="0">
              <a:solidFill>
                <a:schemeClr val="tx1">
                  <a:alpha val="3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459441" y="2037903"/>
            <a:ext cx="57387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sz="6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7" name="Shape 117"/>
          <p:cNvSpPr/>
          <p:nvPr/>
        </p:nvSpPr>
        <p:spPr>
          <a:xfrm>
            <a:off x="493177" y="3397231"/>
            <a:ext cx="57387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sz="6600" dirty="0">
                <a:solidFill>
                  <a:schemeClr val="tx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Shape 118"/>
          <p:cNvSpPr/>
          <p:nvPr/>
        </p:nvSpPr>
        <p:spPr>
          <a:xfrm>
            <a:off x="493177" y="4858524"/>
            <a:ext cx="57387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sz="6600" dirty="0">
                <a:solidFill>
                  <a:schemeClr val="tx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2793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6348731" y="7080438"/>
            <a:ext cx="5139640" cy="1044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368300">
              <a:lnSpc>
                <a:spcPct val="90000"/>
              </a:lnSpc>
              <a:defRPr sz="3400"/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Rapidly changing business models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717367" y="7080438"/>
            <a:ext cx="4654733" cy="1044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368300">
              <a:lnSpc>
                <a:spcPct val="90000"/>
              </a:lnSpc>
              <a:defRPr sz="3400"/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Relentless pace of technological change</a:t>
            </a:r>
          </a:p>
        </p:txBody>
      </p:sp>
      <p:sp>
        <p:nvSpPr>
          <p:cNvPr id="130" name="Shape 130"/>
          <p:cNvSpPr/>
          <p:nvPr/>
        </p:nvSpPr>
        <p:spPr>
          <a:xfrm>
            <a:off x="11962953" y="7045325"/>
            <a:ext cx="3608184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368300">
              <a:lnSpc>
                <a:spcPct val="90000"/>
              </a:lnSpc>
              <a:defRPr sz="3400"/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Digi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tali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zation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 everything”</a:t>
            </a:r>
          </a:p>
        </p:txBody>
      </p:sp>
      <p:pic>
        <p:nvPicPr>
          <p:cNvPr id="132" name="slide 4 pictur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75" y="1943335"/>
            <a:ext cx="16256001" cy="4560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9086" y="1978502"/>
            <a:ext cx="5529114" cy="44805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Shape 301"/>
          <p:cNvSpPr/>
          <p:nvPr/>
        </p:nvSpPr>
        <p:spPr>
          <a:xfrm>
            <a:off x="-195943" y="-101020"/>
            <a:ext cx="17025257" cy="1146501"/>
          </a:xfrm>
          <a:prstGeom prst="rect">
            <a:avLst/>
          </a:prstGeom>
          <a:solidFill>
            <a:srgbClr val="6A91BE"/>
          </a:solidFill>
          <a:ln w="12700">
            <a:miter lim="400000"/>
          </a:ln>
          <a:effectLst>
            <a:outerShdw blurRad="660400" dist="186682" dir="5400000" rotWithShape="0">
              <a:srgbClr val="000000">
                <a:alpha val="13846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 hangingPunct="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 ker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 Light"/>
            </a:endParaRPr>
          </a:p>
        </p:txBody>
      </p:sp>
      <p:sp>
        <p:nvSpPr>
          <p:cNvPr id="10" name="Shape 343"/>
          <p:cNvSpPr/>
          <p:nvPr/>
        </p:nvSpPr>
        <p:spPr>
          <a:xfrm>
            <a:off x="720465" y="131880"/>
            <a:ext cx="15240001" cy="68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7" tIns="33867" rIns="33867" bIns="33867" anchor="ctr">
            <a:spAutoFit/>
          </a:bodyPr>
          <a:lstStyle>
            <a:lvl1pPr>
              <a:defRPr sz="6000">
                <a:latin typeface="Interstate Regular"/>
                <a:ea typeface="Interstate Regular"/>
                <a:cs typeface="Interstate Regular"/>
                <a:sym typeface="Interstate Regular"/>
              </a:defRPr>
            </a:lvl1pPr>
          </a:lstStyle>
          <a:p>
            <a:pPr algn="ctr" defTabSz="546127" hangingPunct="0"/>
            <a:r>
              <a:rPr lang="en-US" sz="40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 innovations are transforming our economy</a:t>
            </a:r>
            <a:endParaRPr sz="40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/>
          <p:cNvGrpSpPr/>
          <p:nvPr/>
        </p:nvGrpSpPr>
        <p:grpSpPr>
          <a:xfrm>
            <a:off x="1013083" y="1558374"/>
            <a:ext cx="2369950" cy="2369950"/>
            <a:chOff x="4593973" y="2225561"/>
            <a:chExt cx="2124636" cy="2124636"/>
          </a:xfrm>
        </p:grpSpPr>
        <p:sp>
          <p:nvSpPr>
            <p:cNvPr id="8" name="Oval 7"/>
            <p:cNvSpPr/>
            <p:nvPr/>
          </p:nvSpPr>
          <p:spPr>
            <a:xfrm>
              <a:off x="4593973" y="2225561"/>
              <a:ext cx="2124636" cy="2124636"/>
            </a:xfrm>
            <a:prstGeom prst="ellipse">
              <a:avLst/>
            </a:prstGeom>
            <a:solidFill>
              <a:srgbClr val="00AEE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6100" y="2381324"/>
              <a:ext cx="1679200" cy="16792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656283" y="2165537"/>
            <a:ext cx="2092384" cy="2092384"/>
            <a:chOff x="6710083" y="3523129"/>
            <a:chExt cx="2124636" cy="2124636"/>
          </a:xfrm>
        </p:grpSpPr>
        <p:sp>
          <p:nvSpPr>
            <p:cNvPr id="4" name="Oval 3"/>
            <p:cNvSpPr/>
            <p:nvPr/>
          </p:nvSpPr>
          <p:spPr>
            <a:xfrm>
              <a:off x="6710083" y="3523129"/>
              <a:ext cx="2124636" cy="2124636"/>
            </a:xfrm>
            <a:prstGeom prst="ellipse">
              <a:avLst/>
            </a:prstGeom>
            <a:solidFill>
              <a:srgbClr val="00AEE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107" y="3881830"/>
              <a:ext cx="1882588" cy="140723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492048" y="6220050"/>
            <a:ext cx="2107525" cy="2107525"/>
            <a:chOff x="4706471" y="5803248"/>
            <a:chExt cx="2124636" cy="2124636"/>
          </a:xfrm>
        </p:grpSpPr>
        <p:sp>
          <p:nvSpPr>
            <p:cNvPr id="10" name="Oval 9"/>
            <p:cNvSpPr/>
            <p:nvPr/>
          </p:nvSpPr>
          <p:spPr>
            <a:xfrm>
              <a:off x="4706471" y="5803248"/>
              <a:ext cx="2124636" cy="2124636"/>
            </a:xfrm>
            <a:prstGeom prst="ellipse">
              <a:avLst/>
            </a:prstGeom>
            <a:solidFill>
              <a:srgbClr val="00AEE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388" y="6064719"/>
              <a:ext cx="1574801" cy="157480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424082" y="1558372"/>
            <a:ext cx="1559045" cy="1559045"/>
            <a:chOff x="245829" y="4534837"/>
            <a:chExt cx="1461947" cy="1461947"/>
          </a:xfrm>
        </p:grpSpPr>
        <p:sp>
          <p:nvSpPr>
            <p:cNvPr id="13" name="Oval 12"/>
            <p:cNvSpPr/>
            <p:nvPr/>
          </p:nvSpPr>
          <p:spPr>
            <a:xfrm>
              <a:off x="245829" y="4534837"/>
              <a:ext cx="1461947" cy="1461947"/>
            </a:xfrm>
            <a:prstGeom prst="ellipse">
              <a:avLst/>
            </a:prstGeom>
            <a:solidFill>
              <a:srgbClr val="02466A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endParaRPr>
            </a:p>
          </p:txBody>
        </p:sp>
        <p:pic>
          <p:nvPicPr>
            <p:cNvPr id="1030" name="Picture 6" descr="Image result for technology icon"/>
            <p:cNvPicPr>
              <a:picLocks noChangeAspect="1" noChangeArrowheads="1"/>
            </p:cNvPicPr>
            <p:nvPr/>
          </p:nvPicPr>
          <p:blipFill>
            <a:blip r:embed="rId9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hotocopy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13" y="4845519"/>
              <a:ext cx="985322" cy="985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5507178" y="4791211"/>
            <a:ext cx="1121221" cy="1121221"/>
            <a:chOff x="767891" y="1613798"/>
            <a:chExt cx="1592902" cy="1592902"/>
          </a:xfrm>
        </p:grpSpPr>
        <p:sp>
          <p:nvSpPr>
            <p:cNvPr id="26" name="Oval 25"/>
            <p:cNvSpPr/>
            <p:nvPr/>
          </p:nvSpPr>
          <p:spPr>
            <a:xfrm>
              <a:off x="767891" y="1613798"/>
              <a:ext cx="1592902" cy="1592902"/>
            </a:xfrm>
            <a:prstGeom prst="ellipse">
              <a:avLst/>
            </a:prstGeom>
            <a:solidFill>
              <a:srgbClr val="569342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endParaRPr>
            </a:p>
          </p:txBody>
        </p:sp>
        <p:pic>
          <p:nvPicPr>
            <p:cNvPr id="1044" name="Picture 20" descr="Image result for technology icon"/>
            <p:cNvPicPr>
              <a:picLocks noChangeAspect="1" noChangeArrowheads="1"/>
            </p:cNvPicPr>
            <p:nvPr/>
          </p:nvPicPr>
          <p:blipFill>
            <a:blip r:embed="rId11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550" y="1837226"/>
              <a:ext cx="1114401" cy="11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Shape 131"/>
          <p:cNvSpPr/>
          <p:nvPr/>
        </p:nvSpPr>
        <p:spPr>
          <a:xfrm>
            <a:off x="5015568" y="501223"/>
            <a:ext cx="624100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whole new world beckons</a:t>
            </a:r>
            <a:endParaRPr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477062" y="4923894"/>
            <a:ext cx="2350432" cy="2350432"/>
          </a:xfrm>
          <a:prstGeom prst="ellipse">
            <a:avLst/>
          </a:prstGeom>
          <a:solidFill>
            <a:srgbClr val="00AEE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1046" name="Picture 22" descr="Image result for virtual reality icon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70" y="5109713"/>
            <a:ext cx="2107454" cy="210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Straight Connector 50"/>
          <p:cNvCxnSpPr>
            <a:stCxn id="24" idx="0"/>
            <a:endCxn id="8" idx="3"/>
          </p:cNvCxnSpPr>
          <p:nvPr/>
        </p:nvCxnSpPr>
        <p:spPr>
          <a:xfrm flipV="1">
            <a:off x="1019990" y="3581253"/>
            <a:ext cx="340164" cy="881360"/>
          </a:xfrm>
          <a:prstGeom prst="line">
            <a:avLst/>
          </a:prstGeom>
          <a:ln w="57150">
            <a:solidFill>
              <a:srgbClr val="56934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5" idx="2"/>
            <a:endCxn id="26" idx="6"/>
          </p:cNvCxnSpPr>
          <p:nvPr/>
        </p:nvCxnSpPr>
        <p:spPr>
          <a:xfrm flipH="1" flipV="1">
            <a:off x="6628399" y="5351822"/>
            <a:ext cx="1866426" cy="111401"/>
          </a:xfrm>
          <a:prstGeom prst="line">
            <a:avLst/>
          </a:prstGeom>
          <a:ln w="57150">
            <a:solidFill>
              <a:srgbClr val="56934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24" idx="4"/>
            <a:endCxn id="14" idx="0"/>
          </p:cNvCxnSpPr>
          <p:nvPr/>
        </p:nvCxnSpPr>
        <p:spPr>
          <a:xfrm>
            <a:off x="1019990" y="5598466"/>
            <a:ext cx="518611" cy="871204"/>
          </a:xfrm>
          <a:prstGeom prst="line">
            <a:avLst/>
          </a:prstGeom>
          <a:ln w="57150">
            <a:solidFill>
              <a:srgbClr val="56934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0" idx="6"/>
            <a:endCxn id="10" idx="2"/>
          </p:cNvCxnSpPr>
          <p:nvPr/>
        </p:nvCxnSpPr>
        <p:spPr>
          <a:xfrm>
            <a:off x="4827494" y="6099110"/>
            <a:ext cx="1664554" cy="1174703"/>
          </a:xfrm>
          <a:prstGeom prst="line">
            <a:avLst/>
          </a:prstGeom>
          <a:ln w="57150">
            <a:solidFill>
              <a:srgbClr val="56934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6" idx="7"/>
          </p:cNvCxnSpPr>
          <p:nvPr/>
        </p:nvCxnSpPr>
        <p:spPr>
          <a:xfrm flipV="1">
            <a:off x="4780754" y="3076168"/>
            <a:ext cx="410655" cy="308438"/>
          </a:xfrm>
          <a:prstGeom prst="line">
            <a:avLst/>
          </a:prstGeom>
          <a:ln w="57150">
            <a:solidFill>
              <a:srgbClr val="56934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3" idx="7"/>
            <a:endCxn id="4" idx="1"/>
          </p:cNvCxnSpPr>
          <p:nvPr/>
        </p:nvCxnSpPr>
        <p:spPr>
          <a:xfrm>
            <a:off x="5754810" y="1786689"/>
            <a:ext cx="1207896" cy="685271"/>
          </a:xfrm>
          <a:prstGeom prst="line">
            <a:avLst/>
          </a:prstGeom>
          <a:ln w="57150">
            <a:solidFill>
              <a:srgbClr val="56934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0" idx="1"/>
            <a:endCxn id="24" idx="6"/>
          </p:cNvCxnSpPr>
          <p:nvPr/>
        </p:nvCxnSpPr>
        <p:spPr>
          <a:xfrm flipH="1" flipV="1">
            <a:off x="1587916" y="5030540"/>
            <a:ext cx="1233359" cy="237567"/>
          </a:xfrm>
          <a:prstGeom prst="line">
            <a:avLst/>
          </a:prstGeom>
          <a:ln w="57150">
            <a:solidFill>
              <a:srgbClr val="02466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26" idx="1"/>
            <a:endCxn id="8" idx="6"/>
          </p:cNvCxnSpPr>
          <p:nvPr/>
        </p:nvCxnSpPr>
        <p:spPr>
          <a:xfrm flipH="1" flipV="1">
            <a:off x="3383033" y="2743349"/>
            <a:ext cx="2288344" cy="2212061"/>
          </a:xfrm>
          <a:prstGeom prst="line">
            <a:avLst/>
          </a:prstGeom>
          <a:ln w="57150">
            <a:solidFill>
              <a:srgbClr val="02466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0" idx="0"/>
            <a:endCxn id="4" idx="4"/>
          </p:cNvCxnSpPr>
          <p:nvPr/>
        </p:nvCxnSpPr>
        <p:spPr>
          <a:xfrm flipV="1">
            <a:off x="7545811" y="4257921"/>
            <a:ext cx="156664" cy="1962129"/>
          </a:xfrm>
          <a:prstGeom prst="line">
            <a:avLst/>
          </a:prstGeom>
          <a:ln w="57150">
            <a:solidFill>
              <a:srgbClr val="02466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4" idx="7"/>
            <a:endCxn id="40" idx="2"/>
          </p:cNvCxnSpPr>
          <p:nvPr/>
        </p:nvCxnSpPr>
        <p:spPr>
          <a:xfrm flipV="1">
            <a:off x="2107216" y="6099110"/>
            <a:ext cx="369846" cy="606088"/>
          </a:xfrm>
          <a:prstGeom prst="line">
            <a:avLst/>
          </a:prstGeom>
          <a:ln w="57150">
            <a:solidFill>
              <a:srgbClr val="56934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2" idx="3"/>
          </p:cNvCxnSpPr>
          <p:nvPr/>
        </p:nvCxnSpPr>
        <p:spPr>
          <a:xfrm flipH="1" flipV="1">
            <a:off x="2084084" y="7870851"/>
            <a:ext cx="2120104" cy="707749"/>
          </a:xfrm>
          <a:prstGeom prst="line">
            <a:avLst/>
          </a:prstGeom>
          <a:ln w="57150">
            <a:solidFill>
              <a:srgbClr val="02466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22" idx="7"/>
            <a:endCxn id="26" idx="4"/>
          </p:cNvCxnSpPr>
          <p:nvPr/>
        </p:nvCxnSpPr>
        <p:spPr>
          <a:xfrm flipV="1">
            <a:off x="5221422" y="5912432"/>
            <a:ext cx="846367" cy="1648934"/>
          </a:xfrm>
          <a:prstGeom prst="line">
            <a:avLst/>
          </a:prstGeom>
          <a:ln w="57150">
            <a:solidFill>
              <a:srgbClr val="56934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4" idx="5"/>
            <a:endCxn id="15" idx="0"/>
          </p:cNvCxnSpPr>
          <p:nvPr/>
        </p:nvCxnSpPr>
        <p:spPr>
          <a:xfrm>
            <a:off x="8442244" y="3951498"/>
            <a:ext cx="455518" cy="1108788"/>
          </a:xfrm>
          <a:prstGeom prst="line">
            <a:avLst/>
          </a:prstGeom>
          <a:ln w="57150">
            <a:solidFill>
              <a:srgbClr val="56934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26" idx="0"/>
            <a:endCxn id="13" idx="5"/>
          </p:cNvCxnSpPr>
          <p:nvPr/>
        </p:nvCxnSpPr>
        <p:spPr>
          <a:xfrm flipH="1" flipV="1">
            <a:off x="5754810" y="2889100"/>
            <a:ext cx="312979" cy="1902111"/>
          </a:xfrm>
          <a:prstGeom prst="line">
            <a:avLst/>
          </a:prstGeom>
          <a:ln w="57150">
            <a:solidFill>
              <a:srgbClr val="02466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9935716" y="2214383"/>
            <a:ext cx="7594163" cy="563231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15900" algn="l">
              <a:lnSpc>
                <a:spcPct val="200000"/>
              </a:lnSpc>
              <a:spcBef>
                <a:spcPts val="1200"/>
              </a:spcBef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</a:p>
          <a:p>
            <a:pPr marL="215900" algn="l">
              <a:lnSpc>
                <a:spcPct val="200000"/>
              </a:lnSpc>
              <a:spcBef>
                <a:spcPts val="1200"/>
              </a:spcBef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of Things</a:t>
            </a:r>
          </a:p>
          <a:p>
            <a:pPr marL="215900" algn="l">
              <a:lnSpc>
                <a:spcPct val="200000"/>
              </a:lnSpc>
              <a:spcBef>
                <a:spcPts val="1200"/>
              </a:spcBef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pPr marL="215900" algn="l">
              <a:lnSpc>
                <a:spcPct val="200000"/>
              </a:lnSpc>
              <a:spcBef>
                <a:spcPts val="1200"/>
              </a:spcBef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 analytics</a:t>
            </a:r>
          </a:p>
          <a:p>
            <a:pPr marL="215900" algn="l">
              <a:lnSpc>
                <a:spcPct val="200000"/>
              </a:lnSpc>
              <a:spcBef>
                <a:spcPts val="1200"/>
              </a:spcBef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“start-ups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494825" y="5060286"/>
            <a:ext cx="805873" cy="805873"/>
          </a:xfrm>
          <a:prstGeom prst="ellipse">
            <a:avLst/>
          </a:prstGeom>
          <a:solidFill>
            <a:srgbClr val="02466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cxnSp>
        <p:nvCxnSpPr>
          <p:cNvPr id="128" name="Straight Connector 127"/>
          <p:cNvCxnSpPr>
            <a:stCxn id="8" idx="7"/>
            <a:endCxn id="13" idx="1"/>
          </p:cNvCxnSpPr>
          <p:nvPr/>
        </p:nvCxnSpPr>
        <p:spPr>
          <a:xfrm flipV="1">
            <a:off x="3035962" y="1786689"/>
            <a:ext cx="1616437" cy="118756"/>
          </a:xfrm>
          <a:prstGeom prst="line">
            <a:avLst/>
          </a:prstGeom>
          <a:ln w="57150">
            <a:solidFill>
              <a:srgbClr val="02466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22" idx="5"/>
            <a:endCxn id="10" idx="4"/>
          </p:cNvCxnSpPr>
          <p:nvPr/>
        </p:nvCxnSpPr>
        <p:spPr>
          <a:xfrm flipV="1">
            <a:off x="5221422" y="8327575"/>
            <a:ext cx="2324389" cy="251025"/>
          </a:xfrm>
          <a:prstGeom prst="line">
            <a:avLst/>
          </a:prstGeom>
          <a:ln w="57150">
            <a:solidFill>
              <a:srgbClr val="02466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0" idx="6"/>
            <a:endCxn id="15" idx="4"/>
          </p:cNvCxnSpPr>
          <p:nvPr/>
        </p:nvCxnSpPr>
        <p:spPr>
          <a:xfrm flipV="1">
            <a:off x="8599573" y="5866159"/>
            <a:ext cx="298189" cy="1407654"/>
          </a:xfrm>
          <a:prstGeom prst="line">
            <a:avLst/>
          </a:prstGeom>
          <a:ln w="57150">
            <a:solidFill>
              <a:srgbClr val="02466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52063" y="4462613"/>
            <a:ext cx="1135853" cy="1135853"/>
          </a:xfrm>
          <a:prstGeom prst="ellipse">
            <a:avLst/>
          </a:prstGeom>
          <a:solidFill>
            <a:srgbClr val="56934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12156" y="3149792"/>
            <a:ext cx="1603412" cy="1603412"/>
          </a:xfrm>
          <a:prstGeom prst="ellipse">
            <a:avLst/>
          </a:prstGeom>
          <a:solidFill>
            <a:srgbClr val="02466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993512" y="7350690"/>
            <a:ext cx="1438586" cy="1438586"/>
            <a:chOff x="4466399" y="7579824"/>
            <a:chExt cx="1006305" cy="1006305"/>
          </a:xfrm>
        </p:grpSpPr>
        <p:sp>
          <p:nvSpPr>
            <p:cNvPr id="22" name="Oval 21"/>
            <p:cNvSpPr/>
            <p:nvPr/>
          </p:nvSpPr>
          <p:spPr>
            <a:xfrm>
              <a:off x="4466399" y="7579824"/>
              <a:ext cx="1006305" cy="1006305"/>
            </a:xfrm>
            <a:prstGeom prst="ellipse">
              <a:avLst/>
            </a:prstGeom>
            <a:solidFill>
              <a:srgbClr val="569342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558" y="7876118"/>
              <a:ext cx="658306" cy="413715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>
            <a:off x="734458" y="6469670"/>
            <a:ext cx="1608286" cy="1608286"/>
            <a:chOff x="761871" y="6513578"/>
            <a:chExt cx="1172898" cy="1172898"/>
          </a:xfrm>
        </p:grpSpPr>
        <p:sp>
          <p:nvSpPr>
            <p:cNvPr id="14" name="Oval 13"/>
            <p:cNvSpPr/>
            <p:nvPr/>
          </p:nvSpPr>
          <p:spPr>
            <a:xfrm>
              <a:off x="761871" y="6513578"/>
              <a:ext cx="1172898" cy="1172898"/>
            </a:xfrm>
            <a:prstGeom prst="ellipse">
              <a:avLst/>
            </a:prstGeom>
            <a:solidFill>
              <a:srgbClr val="02466A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556" y="6593633"/>
              <a:ext cx="1012788" cy="1012788"/>
            </a:xfrm>
            <a:prstGeom prst="rect">
              <a:avLst/>
            </a:prstGeom>
          </p:spPr>
        </p:pic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574" y="5162697"/>
            <a:ext cx="596374" cy="596374"/>
          </a:xfrm>
          <a:prstGeom prst="rect">
            <a:avLst/>
          </a:prstGeom>
        </p:spPr>
      </p:pic>
      <p:cxnSp>
        <p:nvCxnSpPr>
          <p:cNvPr id="140" name="Straight Connector 139"/>
          <p:cNvCxnSpPr>
            <a:stCxn id="24" idx="7"/>
            <a:endCxn id="16" idx="2"/>
          </p:cNvCxnSpPr>
          <p:nvPr/>
        </p:nvCxnSpPr>
        <p:spPr>
          <a:xfrm flipV="1">
            <a:off x="1421574" y="3951498"/>
            <a:ext cx="1990582" cy="677457"/>
          </a:xfrm>
          <a:prstGeom prst="line">
            <a:avLst/>
          </a:prstGeom>
          <a:ln w="57150">
            <a:solidFill>
              <a:srgbClr val="56934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73" y="3304095"/>
            <a:ext cx="1149175" cy="1149175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9513918" y="2138318"/>
            <a:ext cx="448677" cy="5962319"/>
          </a:xfrm>
          <a:custGeom>
            <a:avLst/>
            <a:gdLst>
              <a:gd name="connsiteX0" fmla="*/ 0 w 2173629"/>
              <a:gd name="connsiteY0" fmla="*/ 0 h 5846907"/>
              <a:gd name="connsiteX1" fmla="*/ 1086815 w 2173629"/>
              <a:gd name="connsiteY1" fmla="*/ 181129 h 5846907"/>
              <a:gd name="connsiteX2" fmla="*/ 1086815 w 2173629"/>
              <a:gd name="connsiteY2" fmla="*/ 2742325 h 5846907"/>
              <a:gd name="connsiteX3" fmla="*/ 2173630 w 2173629"/>
              <a:gd name="connsiteY3" fmla="*/ 2923454 h 5846907"/>
              <a:gd name="connsiteX4" fmla="*/ 1086815 w 2173629"/>
              <a:gd name="connsiteY4" fmla="*/ 3104583 h 5846907"/>
              <a:gd name="connsiteX5" fmla="*/ 1086815 w 2173629"/>
              <a:gd name="connsiteY5" fmla="*/ 5665778 h 5846907"/>
              <a:gd name="connsiteX6" fmla="*/ 0 w 2173629"/>
              <a:gd name="connsiteY6" fmla="*/ 5846907 h 5846907"/>
              <a:gd name="connsiteX7" fmla="*/ 0 w 2173629"/>
              <a:gd name="connsiteY7" fmla="*/ 0 h 5846907"/>
              <a:gd name="connsiteX0" fmla="*/ 0 w 2173629"/>
              <a:gd name="connsiteY0" fmla="*/ 0 h 5846907"/>
              <a:gd name="connsiteX1" fmla="*/ 1086815 w 2173629"/>
              <a:gd name="connsiteY1" fmla="*/ 181129 h 5846907"/>
              <a:gd name="connsiteX2" fmla="*/ 1086815 w 2173629"/>
              <a:gd name="connsiteY2" fmla="*/ 2742325 h 5846907"/>
              <a:gd name="connsiteX3" fmla="*/ 2173630 w 2173629"/>
              <a:gd name="connsiteY3" fmla="*/ 2923454 h 5846907"/>
              <a:gd name="connsiteX4" fmla="*/ 1086815 w 2173629"/>
              <a:gd name="connsiteY4" fmla="*/ 3104583 h 5846907"/>
              <a:gd name="connsiteX5" fmla="*/ 1086815 w 2173629"/>
              <a:gd name="connsiteY5" fmla="*/ 5665778 h 5846907"/>
              <a:gd name="connsiteX6" fmla="*/ 0 w 2173629"/>
              <a:gd name="connsiteY6" fmla="*/ 5846907 h 5846907"/>
              <a:gd name="connsiteX0" fmla="*/ 0 w 2173643"/>
              <a:gd name="connsiteY0" fmla="*/ 0 h 5846907"/>
              <a:gd name="connsiteX1" fmla="*/ 1086815 w 2173643"/>
              <a:gd name="connsiteY1" fmla="*/ 181129 h 5846907"/>
              <a:gd name="connsiteX2" fmla="*/ 1086815 w 2173643"/>
              <a:gd name="connsiteY2" fmla="*/ 2742325 h 5846907"/>
              <a:gd name="connsiteX3" fmla="*/ 2173630 w 2173643"/>
              <a:gd name="connsiteY3" fmla="*/ 2923454 h 5846907"/>
              <a:gd name="connsiteX4" fmla="*/ 1086815 w 2173643"/>
              <a:gd name="connsiteY4" fmla="*/ 3104583 h 5846907"/>
              <a:gd name="connsiteX5" fmla="*/ 1086815 w 2173643"/>
              <a:gd name="connsiteY5" fmla="*/ 5665778 h 5846907"/>
              <a:gd name="connsiteX6" fmla="*/ 0 w 2173643"/>
              <a:gd name="connsiteY6" fmla="*/ 5846907 h 5846907"/>
              <a:gd name="connsiteX7" fmla="*/ 0 w 2173643"/>
              <a:gd name="connsiteY7" fmla="*/ 0 h 5846907"/>
              <a:gd name="connsiteX0" fmla="*/ 0 w 2173643"/>
              <a:gd name="connsiteY0" fmla="*/ 0 h 5846907"/>
              <a:gd name="connsiteX1" fmla="*/ 1086815 w 2173643"/>
              <a:gd name="connsiteY1" fmla="*/ 181129 h 5846907"/>
              <a:gd name="connsiteX2" fmla="*/ 1059921 w 2173643"/>
              <a:gd name="connsiteY2" fmla="*/ 2177548 h 5846907"/>
              <a:gd name="connsiteX3" fmla="*/ 2173630 w 2173643"/>
              <a:gd name="connsiteY3" fmla="*/ 2923454 h 5846907"/>
              <a:gd name="connsiteX4" fmla="*/ 1086815 w 2173643"/>
              <a:gd name="connsiteY4" fmla="*/ 3104583 h 5846907"/>
              <a:gd name="connsiteX5" fmla="*/ 1086815 w 2173643"/>
              <a:gd name="connsiteY5" fmla="*/ 5665778 h 5846907"/>
              <a:gd name="connsiteX6" fmla="*/ 0 w 2173643"/>
              <a:gd name="connsiteY6" fmla="*/ 5846907 h 5846907"/>
              <a:gd name="connsiteX0" fmla="*/ 0 w 2173633"/>
              <a:gd name="connsiteY0" fmla="*/ 0 h 5846907"/>
              <a:gd name="connsiteX1" fmla="*/ 1086815 w 2173633"/>
              <a:gd name="connsiteY1" fmla="*/ 181129 h 5846907"/>
              <a:gd name="connsiteX2" fmla="*/ 1086815 w 2173633"/>
              <a:gd name="connsiteY2" fmla="*/ 2742325 h 5846907"/>
              <a:gd name="connsiteX3" fmla="*/ 2173630 w 2173633"/>
              <a:gd name="connsiteY3" fmla="*/ 2923454 h 5846907"/>
              <a:gd name="connsiteX4" fmla="*/ 1086815 w 2173633"/>
              <a:gd name="connsiteY4" fmla="*/ 3104583 h 5846907"/>
              <a:gd name="connsiteX5" fmla="*/ 1086815 w 2173633"/>
              <a:gd name="connsiteY5" fmla="*/ 5665778 h 5846907"/>
              <a:gd name="connsiteX6" fmla="*/ 0 w 2173633"/>
              <a:gd name="connsiteY6" fmla="*/ 5846907 h 5846907"/>
              <a:gd name="connsiteX7" fmla="*/ 0 w 2173633"/>
              <a:gd name="connsiteY7" fmla="*/ 0 h 5846907"/>
              <a:gd name="connsiteX0" fmla="*/ 0 w 2173633"/>
              <a:gd name="connsiteY0" fmla="*/ 0 h 5846907"/>
              <a:gd name="connsiteX1" fmla="*/ 1086815 w 2173633"/>
              <a:gd name="connsiteY1" fmla="*/ 181129 h 5846907"/>
              <a:gd name="connsiteX2" fmla="*/ 1059921 w 2173633"/>
              <a:gd name="connsiteY2" fmla="*/ 2177548 h 5846907"/>
              <a:gd name="connsiteX3" fmla="*/ 2173630 w 2173633"/>
              <a:gd name="connsiteY3" fmla="*/ 2923454 h 5846907"/>
              <a:gd name="connsiteX4" fmla="*/ 1046474 w 2173633"/>
              <a:gd name="connsiteY4" fmla="*/ 3642465 h 5846907"/>
              <a:gd name="connsiteX5" fmla="*/ 1086815 w 2173633"/>
              <a:gd name="connsiteY5" fmla="*/ 5665778 h 5846907"/>
              <a:gd name="connsiteX6" fmla="*/ 0 w 2173633"/>
              <a:gd name="connsiteY6" fmla="*/ 5846907 h 5846907"/>
              <a:gd name="connsiteX0" fmla="*/ 0 w 2174563"/>
              <a:gd name="connsiteY0" fmla="*/ 0 h 5846907"/>
              <a:gd name="connsiteX1" fmla="*/ 1086815 w 2174563"/>
              <a:gd name="connsiteY1" fmla="*/ 181129 h 5846907"/>
              <a:gd name="connsiteX2" fmla="*/ 1086815 w 2174563"/>
              <a:gd name="connsiteY2" fmla="*/ 2742325 h 5846907"/>
              <a:gd name="connsiteX3" fmla="*/ 2173630 w 2174563"/>
              <a:gd name="connsiteY3" fmla="*/ 2923454 h 5846907"/>
              <a:gd name="connsiteX4" fmla="*/ 1086815 w 2174563"/>
              <a:gd name="connsiteY4" fmla="*/ 3104583 h 5846907"/>
              <a:gd name="connsiteX5" fmla="*/ 1086815 w 2174563"/>
              <a:gd name="connsiteY5" fmla="*/ 5665778 h 5846907"/>
              <a:gd name="connsiteX6" fmla="*/ 0 w 2174563"/>
              <a:gd name="connsiteY6" fmla="*/ 5846907 h 5846907"/>
              <a:gd name="connsiteX7" fmla="*/ 0 w 2174563"/>
              <a:gd name="connsiteY7" fmla="*/ 0 h 5846907"/>
              <a:gd name="connsiteX0" fmla="*/ 0 w 2174563"/>
              <a:gd name="connsiteY0" fmla="*/ 0 h 5846907"/>
              <a:gd name="connsiteX1" fmla="*/ 1086815 w 2174563"/>
              <a:gd name="connsiteY1" fmla="*/ 181129 h 5846907"/>
              <a:gd name="connsiteX2" fmla="*/ 1255373 w 2174563"/>
              <a:gd name="connsiteY2" fmla="*/ 2634748 h 5846907"/>
              <a:gd name="connsiteX3" fmla="*/ 2173630 w 2174563"/>
              <a:gd name="connsiteY3" fmla="*/ 2923454 h 5846907"/>
              <a:gd name="connsiteX4" fmla="*/ 1046474 w 2174563"/>
              <a:gd name="connsiteY4" fmla="*/ 3642465 h 5846907"/>
              <a:gd name="connsiteX5" fmla="*/ 1086815 w 2174563"/>
              <a:gd name="connsiteY5" fmla="*/ 5665778 h 5846907"/>
              <a:gd name="connsiteX6" fmla="*/ 0 w 2174563"/>
              <a:gd name="connsiteY6" fmla="*/ 5846907 h 5846907"/>
              <a:gd name="connsiteX0" fmla="*/ 0 w 2173764"/>
              <a:gd name="connsiteY0" fmla="*/ 0 h 5846907"/>
              <a:gd name="connsiteX1" fmla="*/ 1086815 w 2173764"/>
              <a:gd name="connsiteY1" fmla="*/ 181129 h 5846907"/>
              <a:gd name="connsiteX2" fmla="*/ 1086815 w 2173764"/>
              <a:gd name="connsiteY2" fmla="*/ 2742325 h 5846907"/>
              <a:gd name="connsiteX3" fmla="*/ 2173630 w 2173764"/>
              <a:gd name="connsiteY3" fmla="*/ 2923454 h 5846907"/>
              <a:gd name="connsiteX4" fmla="*/ 1086815 w 2173764"/>
              <a:gd name="connsiteY4" fmla="*/ 3104583 h 5846907"/>
              <a:gd name="connsiteX5" fmla="*/ 1086815 w 2173764"/>
              <a:gd name="connsiteY5" fmla="*/ 5665778 h 5846907"/>
              <a:gd name="connsiteX6" fmla="*/ 0 w 2173764"/>
              <a:gd name="connsiteY6" fmla="*/ 5846907 h 5846907"/>
              <a:gd name="connsiteX7" fmla="*/ 0 w 2173764"/>
              <a:gd name="connsiteY7" fmla="*/ 0 h 5846907"/>
              <a:gd name="connsiteX0" fmla="*/ 0 w 2173764"/>
              <a:gd name="connsiteY0" fmla="*/ 0 h 5846907"/>
              <a:gd name="connsiteX1" fmla="*/ 1086815 w 2173764"/>
              <a:gd name="connsiteY1" fmla="*/ 181129 h 5846907"/>
              <a:gd name="connsiteX2" fmla="*/ 1255373 w 2173764"/>
              <a:gd name="connsiteY2" fmla="*/ 2634748 h 5846907"/>
              <a:gd name="connsiteX3" fmla="*/ 2173630 w 2173764"/>
              <a:gd name="connsiteY3" fmla="*/ 2923454 h 5846907"/>
              <a:gd name="connsiteX4" fmla="*/ 1176775 w 2173764"/>
              <a:gd name="connsiteY4" fmla="*/ 3171818 h 5846907"/>
              <a:gd name="connsiteX5" fmla="*/ 1086815 w 2173764"/>
              <a:gd name="connsiteY5" fmla="*/ 5665778 h 5846907"/>
              <a:gd name="connsiteX6" fmla="*/ 0 w 2173764"/>
              <a:gd name="connsiteY6" fmla="*/ 5846907 h 584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3764" h="5846907" stroke="0" extrusionOk="0">
                <a:moveTo>
                  <a:pt x="0" y="0"/>
                </a:moveTo>
                <a:cubicBezTo>
                  <a:pt x="600231" y="0"/>
                  <a:pt x="1086815" y="81094"/>
                  <a:pt x="1086815" y="181129"/>
                </a:cubicBezTo>
                <a:lnTo>
                  <a:pt x="1086815" y="2742325"/>
                </a:lnTo>
                <a:cubicBezTo>
                  <a:pt x="1086815" y="2842360"/>
                  <a:pt x="1573399" y="2923454"/>
                  <a:pt x="2173630" y="2923454"/>
                </a:cubicBezTo>
                <a:cubicBezTo>
                  <a:pt x="1573399" y="2923454"/>
                  <a:pt x="1086815" y="3004548"/>
                  <a:pt x="1086815" y="3104583"/>
                </a:cubicBezTo>
                <a:lnTo>
                  <a:pt x="1086815" y="5665778"/>
                </a:lnTo>
                <a:cubicBezTo>
                  <a:pt x="1086815" y="5765813"/>
                  <a:pt x="600231" y="5846907"/>
                  <a:pt x="0" y="5846907"/>
                </a:cubicBezTo>
                <a:lnTo>
                  <a:pt x="0" y="0"/>
                </a:lnTo>
                <a:close/>
              </a:path>
              <a:path w="2173764" h="5846907" fill="none">
                <a:moveTo>
                  <a:pt x="0" y="0"/>
                </a:moveTo>
                <a:cubicBezTo>
                  <a:pt x="600231" y="0"/>
                  <a:pt x="1086815" y="81094"/>
                  <a:pt x="1086815" y="181129"/>
                </a:cubicBezTo>
                <a:cubicBezTo>
                  <a:pt x="1086815" y="1034861"/>
                  <a:pt x="1255373" y="1781016"/>
                  <a:pt x="1255373" y="2634748"/>
                </a:cubicBezTo>
                <a:cubicBezTo>
                  <a:pt x="1255373" y="2734783"/>
                  <a:pt x="2186730" y="2833942"/>
                  <a:pt x="2173630" y="2923454"/>
                </a:cubicBezTo>
                <a:cubicBezTo>
                  <a:pt x="2160530" y="3012966"/>
                  <a:pt x="1176775" y="3071783"/>
                  <a:pt x="1176775" y="3171818"/>
                </a:cubicBezTo>
                <a:lnTo>
                  <a:pt x="1086815" y="5665778"/>
                </a:lnTo>
                <a:cubicBezTo>
                  <a:pt x="1086815" y="5765813"/>
                  <a:pt x="600231" y="5846907"/>
                  <a:pt x="0" y="5846907"/>
                </a:cubicBezTo>
              </a:path>
            </a:pathLst>
          </a:custGeom>
          <a:ln w="762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43" y="4738300"/>
            <a:ext cx="771611" cy="63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1126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7"/>
          <a:stretch/>
        </p:blipFill>
        <p:spPr>
          <a:xfrm>
            <a:off x="7772401" y="5254666"/>
            <a:ext cx="3657599" cy="2540001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r="24430" b="22261"/>
          <a:stretch/>
        </p:blipFill>
        <p:spPr>
          <a:xfrm>
            <a:off x="11635812" y="2511333"/>
            <a:ext cx="3653072" cy="25367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4" name="Shape 134"/>
          <p:cNvSpPr/>
          <p:nvPr/>
        </p:nvSpPr>
        <p:spPr>
          <a:xfrm>
            <a:off x="514350" y="3781334"/>
            <a:ext cx="725805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71500">
              <a:defRPr sz="3200"/>
            </a:pPr>
            <a:r>
              <a:rPr lang="en-US" sz="3600" dirty="0" smtClean="0">
                <a:solidFill>
                  <a:srgbClr val="F49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Digitalization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process of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employing digital technology and data to </a:t>
            </a:r>
            <a:r>
              <a:rPr lang="en-US" sz="3600" dirty="0" smtClean="0">
                <a:solidFill>
                  <a:srgbClr val="F49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operations and create value</a:t>
            </a:r>
            <a:endParaRPr sz="3600" dirty="0">
              <a:solidFill>
                <a:srgbClr val="F49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6" name="AdvancedIndustry_Jan28_250pm[1] copy.p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35812" y="5254666"/>
            <a:ext cx="3653072" cy="2540001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</p:pic>
      <p:pic>
        <p:nvPicPr>
          <p:cNvPr id="138" name="AdvancedIndustry_Jan28_250pm[1] copy.p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72400" y="2511333"/>
            <a:ext cx="3663500" cy="2540001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</p:pic>
      <p:sp>
        <p:nvSpPr>
          <p:cNvPr id="9" name="Shape 301"/>
          <p:cNvSpPr/>
          <p:nvPr/>
        </p:nvSpPr>
        <p:spPr>
          <a:xfrm>
            <a:off x="-195943" y="-101020"/>
            <a:ext cx="17025257" cy="1146501"/>
          </a:xfrm>
          <a:prstGeom prst="rect">
            <a:avLst/>
          </a:prstGeom>
          <a:solidFill>
            <a:srgbClr val="6A91BE"/>
          </a:solidFill>
          <a:ln w="12700">
            <a:miter lim="400000"/>
          </a:ln>
          <a:effectLst>
            <a:outerShdw blurRad="660400" dist="186682" dir="5400000" rotWithShape="0">
              <a:srgbClr val="000000">
                <a:alpha val="13846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 hangingPunct="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 ker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 Light"/>
            </a:endParaRPr>
          </a:p>
        </p:txBody>
      </p:sp>
      <p:sp>
        <p:nvSpPr>
          <p:cNvPr id="10" name="Shape 343"/>
          <p:cNvSpPr/>
          <p:nvPr/>
        </p:nvSpPr>
        <p:spPr>
          <a:xfrm>
            <a:off x="720465" y="131880"/>
            <a:ext cx="15240001" cy="68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7" tIns="33867" rIns="33867" bIns="33867" anchor="ctr">
            <a:spAutoFit/>
          </a:bodyPr>
          <a:lstStyle>
            <a:lvl1pPr>
              <a:defRPr sz="6000">
                <a:latin typeface="Interstate Regular"/>
                <a:ea typeface="Interstate Regular"/>
                <a:cs typeface="Interstate Regular"/>
                <a:sym typeface="Interstate Regular"/>
              </a:defRPr>
            </a:lvl1pPr>
          </a:lstStyle>
          <a:p>
            <a:pPr algn="ctr" defTabSz="546127" hangingPunct="0"/>
            <a:r>
              <a:rPr lang="en-US" sz="40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mean by “digitalization”</a:t>
            </a:r>
            <a:endParaRPr sz="40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301"/>
          <p:cNvSpPr/>
          <p:nvPr/>
        </p:nvSpPr>
        <p:spPr>
          <a:xfrm>
            <a:off x="-195943" y="-101020"/>
            <a:ext cx="17025257" cy="1146501"/>
          </a:xfrm>
          <a:prstGeom prst="rect">
            <a:avLst/>
          </a:prstGeom>
          <a:solidFill>
            <a:srgbClr val="6A91BE"/>
          </a:solidFill>
          <a:ln w="12700">
            <a:miter lim="400000"/>
          </a:ln>
          <a:effectLst>
            <a:outerShdw blurRad="660400" dist="186682" dir="5400000" rotWithShape="0">
              <a:srgbClr val="000000">
                <a:alpha val="13846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 hangingPunct="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 ker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 Light"/>
            </a:endParaRPr>
          </a:p>
        </p:txBody>
      </p:sp>
      <p:sp>
        <p:nvSpPr>
          <p:cNvPr id="17" name="Shape 343"/>
          <p:cNvSpPr/>
          <p:nvPr/>
        </p:nvSpPr>
        <p:spPr>
          <a:xfrm>
            <a:off x="720465" y="131880"/>
            <a:ext cx="15240001" cy="68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7" tIns="33867" rIns="33867" bIns="33867" anchor="ctr">
            <a:spAutoFit/>
          </a:bodyPr>
          <a:lstStyle>
            <a:lvl1pPr>
              <a:defRPr sz="6000">
                <a:latin typeface="Interstate Regular"/>
                <a:ea typeface="Interstate Regular"/>
                <a:cs typeface="Interstate Regular"/>
                <a:sym typeface="Interstate Regular"/>
              </a:defRPr>
            </a:lvl1pPr>
          </a:lstStyle>
          <a:p>
            <a:pPr algn="ctr" defTabSz="546127" hangingPunct="0"/>
            <a:r>
              <a:rPr lang="en-US" sz="40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include productivity gains  and transformed industries</a:t>
            </a:r>
            <a:endParaRPr sz="40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69" y="1278381"/>
            <a:ext cx="11111831" cy="742235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284770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34"/>
          <p:cNvSpPr/>
          <p:nvPr/>
        </p:nvSpPr>
        <p:spPr>
          <a:xfrm flipH="1" flipV="1">
            <a:off x="8094871" y="666454"/>
            <a:ext cx="9777" cy="949825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3867" tIns="33867" rIns="33867" bIns="33867" anchor="ctr"/>
          <a:lstStyle/>
          <a:p>
            <a:pPr defTabSz="30481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0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74691176"/>
              </p:ext>
            </p:extLst>
          </p:nvPr>
        </p:nvGraphicFramePr>
        <p:xfrm>
          <a:off x="92320" y="1463553"/>
          <a:ext cx="8019441" cy="7339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96223" y="4664313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60,000</a:t>
            </a:r>
            <a:endParaRPr lang="en-US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9185" y="3315056"/>
            <a:ext cx="179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100,000</a:t>
            </a:r>
            <a:endParaRPr lang="en-US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Shape 301"/>
          <p:cNvSpPr/>
          <p:nvPr/>
        </p:nvSpPr>
        <p:spPr>
          <a:xfrm>
            <a:off x="-195943" y="-101020"/>
            <a:ext cx="17025257" cy="1146501"/>
          </a:xfrm>
          <a:prstGeom prst="rect">
            <a:avLst/>
          </a:prstGeom>
          <a:solidFill>
            <a:srgbClr val="6A91BE"/>
          </a:solidFill>
          <a:ln w="12700">
            <a:miter lim="400000"/>
          </a:ln>
          <a:effectLst>
            <a:outerShdw blurRad="660400" dist="186682" dir="5400000" rotWithShape="0">
              <a:srgbClr val="000000">
                <a:alpha val="13846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 hangingPunct="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2133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5" name="Shape 343"/>
          <p:cNvSpPr/>
          <p:nvPr/>
        </p:nvSpPr>
        <p:spPr>
          <a:xfrm>
            <a:off x="-1" y="139575"/>
            <a:ext cx="16256001" cy="668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3867" tIns="33867" rIns="33867" bIns="33867" anchor="ctr">
            <a:spAutoFit/>
          </a:bodyPr>
          <a:lstStyle>
            <a:lvl1pPr>
              <a:defRPr sz="6000">
                <a:latin typeface="Interstate Regular"/>
                <a:ea typeface="Interstate Regular"/>
                <a:cs typeface="Interstate Regular"/>
                <a:sym typeface="Interstate Regular"/>
              </a:defRPr>
            </a:lvl1pPr>
          </a:lstStyle>
          <a:p>
            <a:pPr algn="ctr" defTabSz="546127" hangingPunct="0"/>
            <a:r>
              <a:rPr lang="en-US" sz="39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include an IT skills gap and limited overall digital proficiency</a:t>
            </a:r>
            <a:endParaRPr sz="39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0266" y="8787190"/>
            <a:ext cx="3484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BLS Presentation, 2016</a:t>
            </a:r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1761" y="8803080"/>
            <a:ext cx="3484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OECD</a:t>
            </a:r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332"/>
          <p:cNvSpPr/>
          <p:nvPr/>
        </p:nvSpPr>
        <p:spPr>
          <a:xfrm>
            <a:off x="8376395" y="2685447"/>
            <a:ext cx="6926866" cy="4026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400">
                <a:latin typeface="Interstate Bold"/>
                <a:ea typeface="Interstate Bold"/>
                <a:cs typeface="Interstate Bold"/>
                <a:sym typeface="Interstate Bold"/>
              </a:defRPr>
            </a:lvl1pPr>
          </a:lstStyle>
          <a:p>
            <a:pPr algn="ctr"/>
            <a:r>
              <a:rPr lang="en-US" sz="15000" dirty="0" smtClean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 6</a:t>
            </a:r>
            <a:endParaRPr lang="en-US" sz="150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working-age Americans are unable to use email, web </a:t>
            </a:r>
          </a:p>
          <a:p>
            <a:pPr algn="ctr"/>
            <a:r>
              <a:rPr lang="en-US" sz="3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search, or other basic online tools</a:t>
            </a:r>
          </a:p>
        </p:txBody>
      </p:sp>
      <p:sp>
        <p:nvSpPr>
          <p:cNvPr id="10" name="Shape 334"/>
          <p:cNvSpPr/>
          <p:nvPr/>
        </p:nvSpPr>
        <p:spPr>
          <a:xfrm flipH="1" flipV="1">
            <a:off x="1495027" y="7123819"/>
            <a:ext cx="5214026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3867" tIns="33867" rIns="33867" bIns="33867" anchor="ctr"/>
          <a:lstStyle/>
          <a:p>
            <a:pPr defTabSz="30481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00"/>
          </a:p>
        </p:txBody>
      </p:sp>
    </p:spTree>
    <p:extLst>
      <p:ext uri="{BB962C8B-B14F-4D97-AF65-F5344CB8AC3E}">
        <p14:creationId xmlns:p14="http://schemas.microsoft.com/office/powerpoint/2010/main" val="4211124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1415906" y="2168709"/>
            <a:ext cx="1099980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0"/>
            </a:lvl1pPr>
          </a:lstStyle>
          <a:p>
            <a:pPr algn="l"/>
            <a:r>
              <a:rPr lang="en-US" sz="4800" dirty="0" smtClean="0">
                <a:solidFill>
                  <a:schemeClr val="tx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Digitalization:  What it is; why it matters</a:t>
            </a:r>
            <a:endParaRPr sz="4800" dirty="0">
              <a:solidFill>
                <a:schemeClr val="tx1">
                  <a:alpha val="3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1415906" y="3547163"/>
            <a:ext cx="959365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0"/>
            </a:lvl1pPr>
          </a:lstStyle>
          <a:p>
            <a:pPr algn="l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new analysis and national trends</a:t>
            </a:r>
            <a:endParaRPr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1415906" y="5049108"/>
            <a:ext cx="1000273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0"/>
            </a:lvl1pPr>
          </a:lstStyle>
          <a:p>
            <a:pPr algn="l"/>
            <a:r>
              <a:rPr lang="en-US" sz="4800" dirty="0" smtClean="0">
                <a:solidFill>
                  <a:schemeClr val="tx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Digitalizing advanced manufacturing</a:t>
            </a:r>
            <a:endParaRPr sz="4800" i="1" dirty="0">
              <a:solidFill>
                <a:schemeClr val="tx1">
                  <a:alpha val="3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459441" y="2037903"/>
            <a:ext cx="57387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sz="6600" dirty="0">
                <a:solidFill>
                  <a:schemeClr val="tx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7" name="Shape 117"/>
          <p:cNvSpPr/>
          <p:nvPr/>
        </p:nvSpPr>
        <p:spPr>
          <a:xfrm>
            <a:off x="493177" y="3397231"/>
            <a:ext cx="57387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sz="6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Shape 118"/>
          <p:cNvSpPr/>
          <p:nvPr/>
        </p:nvSpPr>
        <p:spPr>
          <a:xfrm>
            <a:off x="493177" y="4858524"/>
            <a:ext cx="57387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sz="6600" dirty="0">
                <a:solidFill>
                  <a:schemeClr val="tx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137560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191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Interstate Regular Comp"/>
            <a:ea typeface="Interstate Regular Comp"/>
            <a:cs typeface="Interstate Regular Comp"/>
            <a:sym typeface="Interstate Regular Comp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DengXian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DengXian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11947</TotalTime>
  <Words>949</Words>
  <Application>Microsoft Office PowerPoint</Application>
  <PresentationFormat>Custom</PresentationFormat>
  <Paragraphs>277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Calibri</vt:lpstr>
      <vt:lpstr>Calibri Light</vt:lpstr>
      <vt:lpstr>Gill Sans</vt:lpstr>
      <vt:lpstr>Helvetica</vt:lpstr>
      <vt:lpstr>Helvetica Light</vt:lpstr>
      <vt:lpstr>Interstate Bold</vt:lpstr>
      <vt:lpstr>Interstate Light</vt:lpstr>
      <vt:lpstr>Interstate Regular</vt:lpstr>
      <vt:lpstr>Lucida Grande</vt:lpstr>
      <vt:lpstr>Office Theme</vt:lpstr>
      <vt:lpstr>White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Muro</dc:creator>
  <cp:lastModifiedBy>PSAV</cp:lastModifiedBy>
  <cp:revision>732</cp:revision>
  <cp:lastPrinted>2017-09-06T22:03:40Z</cp:lastPrinted>
  <dcterms:modified xsi:type="dcterms:W3CDTF">2017-09-07T18:33:23Z</dcterms:modified>
</cp:coreProperties>
</file>